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Default Extension="mp4" ContentType="video/unknown"/>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7" r:id="rId2"/>
    <p:sldId id="259" r:id="rId3"/>
    <p:sldId id="304" r:id="rId4"/>
    <p:sldId id="307" r:id="rId5"/>
    <p:sldId id="267" r:id="rId6"/>
    <p:sldId id="286" r:id="rId7"/>
    <p:sldId id="261" r:id="rId8"/>
    <p:sldId id="263" r:id="rId9"/>
    <p:sldId id="268" r:id="rId10"/>
    <p:sldId id="264" r:id="rId11"/>
    <p:sldId id="265" r:id="rId12"/>
    <p:sldId id="299" r:id="rId13"/>
    <p:sldId id="298" r:id="rId14"/>
    <p:sldId id="293" r:id="rId15"/>
    <p:sldId id="297" r:id="rId16"/>
    <p:sldId id="275" r:id="rId17"/>
    <p:sldId id="276" r:id="rId18"/>
    <p:sldId id="277" r:id="rId19"/>
    <p:sldId id="279" r:id="rId20"/>
    <p:sldId id="308" r:id="rId21"/>
    <p:sldId id="302" r:id="rId22"/>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mc="http://schemas.openxmlformats.org/markup-compatibility/2006" xmlns:mv="urn:schemas-microsoft-com:mac:vml" xmlns:p14="http://schemas.microsoft.com/office/powerpoint/2010/main" xmlns="">
          <a:srgbClr val="FF0000"/>
        </p14:laserClr>
      </p:ext>
      <p:ext uri="{2FDB2607-1784-4EEB-B798-7EB5836EED8A}">
        <p14:showMediaCtrls xmlns:mc="http://schemas.openxmlformats.org/markup-compatibility/2006" xmlns:mv="urn:schemas-microsoft-com:mac:vml" xmlns:p14="http://schemas.microsoft.com/office/powerpoint/2010/main" xmlns="" val="1"/>
      </p:ext>
    </p:extLst>
  </p:showPr>
  <p:clrMru>
    <a:srgbClr val="0073D2"/>
    <a:srgbClr val="007ADE"/>
    <a:srgbClr val="616161"/>
    <a:srgbClr val="EC6D00"/>
    <a:srgbClr val="FF7801"/>
  </p:clrMru>
  <p:extLst>
    <p:ext uri="{E76CE94A-603C-4142-B9EB-6D1370010A27}">
      <p14:discardImageEditData xmlns:mc="http://schemas.openxmlformats.org/markup-compatibility/2006" xmlns:mv="urn:schemas-microsoft-com:mac:vml" xmlns:p14="http://schemas.microsoft.com/office/powerpoint/2010/main" xmlns="" val="0"/>
    </p:ext>
    <p:ext uri="{D31A062A-798A-4329-ABDD-BBA856620510}">
      <p14:defaultImageDpi xmlns:mc="http://schemas.openxmlformats.org/markup-compatibility/2006" xmlns:mv="urn:schemas-microsoft-com:mac:vml"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335" autoAdjust="0"/>
    <p:restoredTop sz="93853" autoAdjust="0"/>
  </p:normalViewPr>
  <p:slideViewPr>
    <p:cSldViewPr>
      <p:cViewPr>
        <p:scale>
          <a:sx n="100" d="100"/>
          <a:sy n="100" d="100"/>
        </p:scale>
        <p:origin x="-72"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p:scale>
          <a:sx n="100" d="100"/>
          <a:sy n="100" d="100"/>
        </p:scale>
        <p:origin x="-4448" y="-784"/>
      </p:cViewPr>
      <p:guideLst>
        <p:guide orient="horz" pos="2928"/>
        <p:guide pos="2208"/>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240A7CCA-BF3B-484D-AE36-11DE1927ECA8}" type="datetimeFigureOut">
              <a:rPr lang="en-US" smtClean="0"/>
              <a:pPr/>
              <a:t>3/12/2013</a:t>
            </a:fld>
            <a:endParaRPr lang="en-US"/>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B0B35381-BD30-4457-BC86-08C6AF68BA66}" type="slidenum">
              <a:rPr lang="en-US" smtClean="0"/>
              <a:pPr/>
              <a:t>‹#›</a:t>
            </a:fld>
            <a:endParaRPr lang="en-US"/>
          </a:p>
        </p:txBody>
      </p:sp>
    </p:spTree>
    <p:extLst>
      <p:ext uri="{BB962C8B-B14F-4D97-AF65-F5344CB8AC3E}">
        <p14:creationId xmlns:mc="http://schemas.openxmlformats.org/markup-compatibility/2006" xmlns:mv="urn:schemas-microsoft-com:mac:vml" xmlns:p14="http://schemas.microsoft.com/office/powerpoint/2010/main" xmlns="" val="325110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B0B35381-BD30-4457-BC86-08C6AF68BA66}" type="slidenum">
              <a:rPr lang="en-US" smtClean="0"/>
              <a:pPr/>
              <a:t>1</a:t>
            </a:fld>
            <a:endParaRPr lang="en-US"/>
          </a:p>
        </p:txBody>
      </p:sp>
      <p:sp>
        <p:nvSpPr>
          <p:cNvPr id="5" name="Notes Placeholder 2"/>
          <p:cNvSpPr>
            <a:spLocks noGrp="1"/>
          </p:cNvSpPr>
          <p:nvPr>
            <p:ph type="body" idx="3"/>
          </p:nvPr>
        </p:nvSpPr>
        <p:spPr>
          <a:xfrm>
            <a:off x="717268" y="4490032"/>
            <a:ext cx="5731651" cy="4252781"/>
          </a:xfrm>
          <a:noFill/>
        </p:spPr>
        <p:txBody>
          <a:bodyPr>
            <a:normAutofit/>
          </a:bodyPr>
          <a:lstStyle/>
          <a:p>
            <a:pPr eaLnBrk="1" hangingPunct="1"/>
            <a:endParaRPr lang="en-US" sz="1600" dirty="0" smtClean="0">
              <a:latin typeface="Arial" pitchFamily="34" charset="0"/>
              <a:cs typeface="Arial" pitchFamily="34" charset="0"/>
            </a:endParaRPr>
          </a:p>
          <a:p>
            <a:pPr eaLnBrk="1" hangingPunct="1"/>
            <a:r>
              <a:rPr lang="en-US" sz="1600" dirty="0" smtClean="0">
                <a:latin typeface="Arial" pitchFamily="34" charset="0"/>
                <a:cs typeface="Arial" pitchFamily="34" charset="0"/>
              </a:rPr>
              <a:t>Thank you for having us here today.</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noTextEdit="1"/>
          </p:cNvSpPr>
          <p:nvPr>
            <p:ph type="sldImg"/>
          </p:nvPr>
        </p:nvSpPr>
        <p:spPr>
          <a:ln/>
        </p:spPr>
      </p:sp>
      <p:sp>
        <p:nvSpPr>
          <p:cNvPr id="48130" name="Notes Placeholder 2"/>
          <p:cNvSpPr>
            <a:spLocks noGrp="1"/>
          </p:cNvSpPr>
          <p:nvPr>
            <p:ph type="body" idx="1"/>
          </p:nvPr>
        </p:nvSpPr>
        <p:spPr>
          <a:noFill/>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normAutofit/>
          </a:bodyPr>
          <a:lstStyle/>
          <a:p>
            <a:pPr defTabSz="930224"/>
            <a:r>
              <a:rPr lang="en-US" sz="1600" dirty="0">
                <a:latin typeface="Arial" charset="0"/>
                <a:cs typeface="Arial" charset="0"/>
              </a:rPr>
              <a:t>Before we get started, I need to </a:t>
            </a:r>
            <a:r>
              <a:rPr lang="en-US" sz="1600" dirty="0" smtClean="0">
                <a:latin typeface="Arial" charset="0"/>
                <a:cs typeface="Arial" charset="0"/>
              </a:rPr>
              <a:t>reference and let you read our safe </a:t>
            </a:r>
            <a:r>
              <a:rPr lang="en-US" sz="1600" dirty="0">
                <a:latin typeface="Arial" charset="0"/>
                <a:cs typeface="Arial" charset="0"/>
              </a:rPr>
              <a:t>harbor statement…  </a:t>
            </a:r>
          </a:p>
          <a:p>
            <a:pPr defTabSz="930224">
              <a:buFontTx/>
              <a:buChar char="-"/>
            </a:pPr>
            <a:endParaRPr lang="en-US" sz="1600" dirty="0">
              <a:latin typeface="Arial" charset="0"/>
              <a:cs typeface="Arial" charset="0"/>
            </a:endParaRPr>
          </a:p>
          <a:p>
            <a:pPr defTabSz="930224">
              <a:buFontTx/>
              <a:buChar char="-"/>
            </a:pPr>
            <a:r>
              <a:rPr lang="en-US" sz="1600" dirty="0">
                <a:latin typeface="Arial" charset="0"/>
                <a:cs typeface="Arial" charset="0"/>
              </a:rPr>
              <a:t> Statements may contain forward-looking information</a:t>
            </a:r>
          </a:p>
          <a:p>
            <a:pPr defTabSz="930224">
              <a:buFontTx/>
              <a:buChar char="-"/>
            </a:pPr>
            <a:r>
              <a:rPr lang="en-US" sz="1600" dirty="0">
                <a:latin typeface="Arial" charset="0"/>
                <a:cs typeface="Arial" charset="0"/>
              </a:rPr>
              <a:t> Actual results may differ materially</a:t>
            </a:r>
          </a:p>
          <a:p>
            <a:pPr defTabSz="930224">
              <a:buFontTx/>
              <a:buChar char="-"/>
            </a:pPr>
            <a:r>
              <a:rPr lang="en-US" sz="1600" dirty="0" smtClean="0">
                <a:latin typeface="Arial" charset="0"/>
                <a:cs typeface="Arial" charset="0"/>
              </a:rPr>
              <a:t> See filings </a:t>
            </a:r>
            <a:r>
              <a:rPr lang="en-US" sz="1600" dirty="0">
                <a:latin typeface="Arial" charset="0"/>
                <a:cs typeface="Arial" charset="0"/>
              </a:rPr>
              <a:t>with the SEC for </a:t>
            </a:r>
            <a:r>
              <a:rPr lang="en-US" sz="1600" dirty="0" smtClean="0">
                <a:latin typeface="Arial" charset="0"/>
                <a:cs typeface="Arial" charset="0"/>
              </a:rPr>
              <a:t>additional detail</a:t>
            </a:r>
            <a:endParaRPr lang="en-US" sz="1600" dirty="0">
              <a:latin typeface="Arial" charset="0"/>
              <a:cs typeface="Arial" charset="0"/>
            </a:endParaRPr>
          </a:p>
        </p:txBody>
      </p:sp>
      <p:sp>
        <p:nvSpPr>
          <p:cNvPr id="48131" name="Slide Number Placeholder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lstStyle>
            <a:lvl1pPr defTabSz="931811" eaLnBrk="0" hangingPunct="0">
              <a:defRPr sz="2200">
                <a:solidFill>
                  <a:schemeClr val="bg1"/>
                </a:solidFill>
                <a:latin typeface="Arial" charset="0"/>
                <a:ea typeface="ＭＳ Ｐゴシック" charset="0"/>
                <a:cs typeface="ＭＳ Ｐゴシック" charset="0"/>
              </a:defRPr>
            </a:lvl1pPr>
            <a:lvl2pPr marL="742909" indent="-285734" defTabSz="931811" eaLnBrk="0" hangingPunct="0">
              <a:defRPr sz="2200">
                <a:solidFill>
                  <a:schemeClr val="bg1"/>
                </a:solidFill>
                <a:latin typeface="Arial" charset="0"/>
                <a:ea typeface="ＭＳ Ｐゴシック" charset="0"/>
              </a:defRPr>
            </a:lvl2pPr>
            <a:lvl3pPr marL="1142937" indent="-228587" defTabSz="931811" eaLnBrk="0" hangingPunct="0">
              <a:defRPr sz="2200">
                <a:solidFill>
                  <a:schemeClr val="bg1"/>
                </a:solidFill>
                <a:latin typeface="Arial" charset="0"/>
                <a:ea typeface="ＭＳ Ｐゴシック" charset="0"/>
              </a:defRPr>
            </a:lvl3pPr>
            <a:lvl4pPr marL="1600111" indent="-228587" defTabSz="931811" eaLnBrk="0" hangingPunct="0">
              <a:defRPr sz="2200">
                <a:solidFill>
                  <a:schemeClr val="bg1"/>
                </a:solidFill>
                <a:latin typeface="Arial" charset="0"/>
                <a:ea typeface="ＭＳ Ｐゴシック" charset="0"/>
              </a:defRPr>
            </a:lvl4pPr>
            <a:lvl5pPr marL="2057287" indent="-228587" defTabSz="931811" eaLnBrk="0" hangingPunct="0">
              <a:defRPr sz="2200">
                <a:solidFill>
                  <a:schemeClr val="bg1"/>
                </a:solidFill>
                <a:latin typeface="Arial" charset="0"/>
                <a:ea typeface="ＭＳ Ｐゴシック" charset="0"/>
              </a:defRPr>
            </a:lvl5pPr>
            <a:lvl6pPr marL="2514461" indent="-228587" defTabSz="931811" eaLnBrk="0" fontAlgn="base" hangingPunct="0">
              <a:spcBef>
                <a:spcPct val="0"/>
              </a:spcBef>
              <a:spcAft>
                <a:spcPct val="0"/>
              </a:spcAft>
              <a:defRPr sz="2200">
                <a:solidFill>
                  <a:schemeClr val="bg1"/>
                </a:solidFill>
                <a:latin typeface="Arial" charset="0"/>
                <a:ea typeface="ＭＳ Ｐゴシック" charset="0"/>
              </a:defRPr>
            </a:lvl6pPr>
            <a:lvl7pPr marL="2971635" indent="-228587" defTabSz="931811" eaLnBrk="0" fontAlgn="base" hangingPunct="0">
              <a:spcBef>
                <a:spcPct val="0"/>
              </a:spcBef>
              <a:spcAft>
                <a:spcPct val="0"/>
              </a:spcAft>
              <a:defRPr sz="2200">
                <a:solidFill>
                  <a:schemeClr val="bg1"/>
                </a:solidFill>
                <a:latin typeface="Arial" charset="0"/>
                <a:ea typeface="ＭＳ Ｐゴシック" charset="0"/>
              </a:defRPr>
            </a:lvl7pPr>
            <a:lvl8pPr marL="3428811" indent="-228587" defTabSz="931811" eaLnBrk="0" fontAlgn="base" hangingPunct="0">
              <a:spcBef>
                <a:spcPct val="0"/>
              </a:spcBef>
              <a:spcAft>
                <a:spcPct val="0"/>
              </a:spcAft>
              <a:defRPr sz="2200">
                <a:solidFill>
                  <a:schemeClr val="bg1"/>
                </a:solidFill>
                <a:latin typeface="Arial" charset="0"/>
                <a:ea typeface="ＭＳ Ｐゴシック" charset="0"/>
              </a:defRPr>
            </a:lvl8pPr>
            <a:lvl9pPr marL="3885985" indent="-228587" defTabSz="931811" eaLnBrk="0" fontAlgn="base" hangingPunct="0">
              <a:spcBef>
                <a:spcPct val="0"/>
              </a:spcBef>
              <a:spcAft>
                <a:spcPct val="0"/>
              </a:spcAft>
              <a:defRPr sz="2200">
                <a:solidFill>
                  <a:schemeClr val="bg1"/>
                </a:solidFill>
                <a:latin typeface="Arial" charset="0"/>
                <a:ea typeface="ＭＳ Ｐゴシック" charset="0"/>
              </a:defRPr>
            </a:lvl9pPr>
          </a:lstStyle>
          <a:p>
            <a:pPr eaLnBrk="1" hangingPunct="1"/>
            <a:fld id="{45EF7D90-BA7F-BB49-BE26-9B52B624D025}" type="slidenum">
              <a:rPr lang="en-US" sz="1200">
                <a:solidFill>
                  <a:schemeClr val="tx1"/>
                </a:solidFill>
              </a:rPr>
              <a:pPr eaLnBrk="1" hangingPunct="1"/>
              <a:t>2</a:t>
            </a:fld>
            <a:endParaRPr lang="en-US" sz="1200" dirty="0">
              <a:solidFill>
                <a:schemeClr val="tx1"/>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noTextEdit="1"/>
          </p:cNvSpPr>
          <p:nvPr>
            <p:ph type="sldImg"/>
          </p:nvPr>
        </p:nvSpPr>
        <p:spPr>
          <a:ln/>
        </p:spPr>
      </p:sp>
      <p:sp>
        <p:nvSpPr>
          <p:cNvPr id="50179" name="Slide Number Placeholder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lstStyle>
            <a:lvl1pPr defTabSz="931811" eaLnBrk="0" hangingPunct="0">
              <a:defRPr sz="2200">
                <a:solidFill>
                  <a:schemeClr val="bg1"/>
                </a:solidFill>
                <a:latin typeface="Arial" charset="0"/>
                <a:ea typeface="ＭＳ Ｐゴシック" charset="0"/>
                <a:cs typeface="ＭＳ Ｐゴシック" charset="0"/>
              </a:defRPr>
            </a:lvl1pPr>
            <a:lvl2pPr marL="742909" indent="-285734" defTabSz="931811" eaLnBrk="0" hangingPunct="0">
              <a:defRPr sz="2200">
                <a:solidFill>
                  <a:schemeClr val="bg1"/>
                </a:solidFill>
                <a:latin typeface="Arial" charset="0"/>
                <a:ea typeface="ＭＳ Ｐゴシック" charset="0"/>
              </a:defRPr>
            </a:lvl2pPr>
            <a:lvl3pPr marL="1142937" indent="-228587" defTabSz="931811" eaLnBrk="0" hangingPunct="0">
              <a:defRPr sz="2200">
                <a:solidFill>
                  <a:schemeClr val="bg1"/>
                </a:solidFill>
                <a:latin typeface="Arial" charset="0"/>
                <a:ea typeface="ＭＳ Ｐゴシック" charset="0"/>
              </a:defRPr>
            </a:lvl3pPr>
            <a:lvl4pPr marL="1600111" indent="-228587" defTabSz="931811" eaLnBrk="0" hangingPunct="0">
              <a:defRPr sz="2200">
                <a:solidFill>
                  <a:schemeClr val="bg1"/>
                </a:solidFill>
                <a:latin typeface="Arial" charset="0"/>
                <a:ea typeface="ＭＳ Ｐゴシック" charset="0"/>
              </a:defRPr>
            </a:lvl4pPr>
            <a:lvl5pPr marL="2057287" indent="-228587" defTabSz="931811" eaLnBrk="0" hangingPunct="0">
              <a:defRPr sz="2200">
                <a:solidFill>
                  <a:schemeClr val="bg1"/>
                </a:solidFill>
                <a:latin typeface="Arial" charset="0"/>
                <a:ea typeface="ＭＳ Ｐゴシック" charset="0"/>
              </a:defRPr>
            </a:lvl5pPr>
            <a:lvl6pPr marL="2514461" indent="-228587" defTabSz="931811" eaLnBrk="0" fontAlgn="base" hangingPunct="0">
              <a:spcBef>
                <a:spcPct val="0"/>
              </a:spcBef>
              <a:spcAft>
                <a:spcPct val="0"/>
              </a:spcAft>
              <a:defRPr sz="2200">
                <a:solidFill>
                  <a:schemeClr val="bg1"/>
                </a:solidFill>
                <a:latin typeface="Arial" charset="0"/>
                <a:ea typeface="ＭＳ Ｐゴシック" charset="0"/>
              </a:defRPr>
            </a:lvl6pPr>
            <a:lvl7pPr marL="2971635" indent="-228587" defTabSz="931811" eaLnBrk="0" fontAlgn="base" hangingPunct="0">
              <a:spcBef>
                <a:spcPct val="0"/>
              </a:spcBef>
              <a:spcAft>
                <a:spcPct val="0"/>
              </a:spcAft>
              <a:defRPr sz="2200">
                <a:solidFill>
                  <a:schemeClr val="bg1"/>
                </a:solidFill>
                <a:latin typeface="Arial" charset="0"/>
                <a:ea typeface="ＭＳ Ｐゴシック" charset="0"/>
              </a:defRPr>
            </a:lvl7pPr>
            <a:lvl8pPr marL="3428811" indent="-228587" defTabSz="931811" eaLnBrk="0" fontAlgn="base" hangingPunct="0">
              <a:spcBef>
                <a:spcPct val="0"/>
              </a:spcBef>
              <a:spcAft>
                <a:spcPct val="0"/>
              </a:spcAft>
              <a:defRPr sz="2200">
                <a:solidFill>
                  <a:schemeClr val="bg1"/>
                </a:solidFill>
                <a:latin typeface="Arial" charset="0"/>
                <a:ea typeface="ＭＳ Ｐゴシック" charset="0"/>
              </a:defRPr>
            </a:lvl8pPr>
            <a:lvl9pPr marL="3885985" indent="-228587" defTabSz="931811" eaLnBrk="0" fontAlgn="base" hangingPunct="0">
              <a:spcBef>
                <a:spcPct val="0"/>
              </a:spcBef>
              <a:spcAft>
                <a:spcPct val="0"/>
              </a:spcAft>
              <a:defRPr sz="2200">
                <a:solidFill>
                  <a:schemeClr val="bg1"/>
                </a:solidFill>
                <a:latin typeface="Arial" charset="0"/>
                <a:ea typeface="ＭＳ Ｐゴシック" charset="0"/>
              </a:defRPr>
            </a:lvl9pPr>
          </a:lstStyle>
          <a:p>
            <a:pPr eaLnBrk="1" hangingPunct="1"/>
            <a:fld id="{445183E7-136F-4D4B-95C8-42E053450A3B}" type="slidenum">
              <a:rPr lang="en-US" sz="1200">
                <a:solidFill>
                  <a:schemeClr val="tx1"/>
                </a:solidFill>
              </a:rPr>
              <a:pPr eaLnBrk="1" hangingPunct="1"/>
              <a:t>3</a:t>
            </a:fld>
            <a:endParaRPr lang="en-US" sz="1200" dirty="0">
              <a:solidFill>
                <a:schemeClr val="tx1"/>
              </a:solidFill>
            </a:endParaRPr>
          </a:p>
        </p:txBody>
      </p:sp>
      <p:sp>
        <p:nvSpPr>
          <p:cNvPr id="6" name="Notes Placeholder 2"/>
          <p:cNvSpPr>
            <a:spLocks noGrp="1"/>
          </p:cNvSpPr>
          <p:nvPr>
            <p:ph type="body" idx="3"/>
          </p:nvPr>
        </p:nvSpPr>
        <p:spPr>
          <a:xfrm>
            <a:off x="717268" y="4490032"/>
            <a:ext cx="5731651" cy="4252781"/>
          </a:xfrm>
        </p:spPr>
        <p:txBody>
          <a:bodyPr>
            <a:normAutofit/>
          </a:bodyPr>
          <a:lstStyle/>
          <a:p>
            <a:r>
              <a:rPr lang="en-US" sz="1800" dirty="0" smtClean="0">
                <a:latin typeface="Arial" pitchFamily="34" charset="0"/>
                <a:cs typeface="Arial" pitchFamily="34" charset="0"/>
              </a:rPr>
              <a:t>Today, I’d like to </a:t>
            </a:r>
            <a:r>
              <a:rPr lang="en-US" sz="1800" b="1" dirty="0" smtClean="0">
                <a:latin typeface="Arial" pitchFamily="34" charset="0"/>
                <a:cs typeface="Arial" pitchFamily="34" charset="0"/>
              </a:rPr>
              <a:t>first speak </a:t>
            </a:r>
            <a:r>
              <a:rPr lang="en-US" sz="1800" dirty="0" smtClean="0">
                <a:latin typeface="Arial" pitchFamily="34" charset="0"/>
                <a:cs typeface="Arial" pitchFamily="34" charset="0"/>
              </a:rPr>
              <a:t>about the </a:t>
            </a:r>
            <a:r>
              <a:rPr lang="en-US" sz="1800" b="1" dirty="0" smtClean="0">
                <a:latin typeface="Arial" pitchFamily="34" charset="0"/>
                <a:cs typeface="Arial" pitchFamily="34" charset="0"/>
              </a:rPr>
              <a:t>large market </a:t>
            </a:r>
            <a:r>
              <a:rPr lang="en-US" sz="1800" dirty="0" smtClean="0">
                <a:latin typeface="Arial" pitchFamily="34" charset="0"/>
                <a:cs typeface="Arial" pitchFamily="34" charset="0"/>
              </a:rPr>
              <a:t>and </a:t>
            </a:r>
            <a:r>
              <a:rPr lang="en-US" sz="1800" b="1" dirty="0" smtClean="0">
                <a:latin typeface="Arial" pitchFamily="34" charset="0"/>
                <a:cs typeface="Arial" pitchFamily="34" charset="0"/>
              </a:rPr>
              <a:t>significant need </a:t>
            </a:r>
            <a:r>
              <a:rPr lang="en-US" sz="1800" dirty="0" smtClean="0">
                <a:latin typeface="Arial" pitchFamily="34" charset="0"/>
                <a:cs typeface="Arial" pitchFamily="34" charset="0"/>
              </a:rPr>
              <a:t>for </a:t>
            </a:r>
            <a:r>
              <a:rPr lang="en-US" sz="1800" b="1" dirty="0" smtClean="0">
                <a:latin typeface="Arial" pitchFamily="34" charset="0"/>
                <a:cs typeface="Arial" pitchFamily="34" charset="0"/>
              </a:rPr>
              <a:t>high quality education</a:t>
            </a:r>
            <a:r>
              <a:rPr lang="en-US" sz="1800" dirty="0" smtClean="0">
                <a:latin typeface="Arial" pitchFamily="34" charset="0"/>
                <a:cs typeface="Arial" pitchFamily="34" charset="0"/>
              </a:rPr>
              <a:t>, in the </a:t>
            </a:r>
            <a:r>
              <a:rPr lang="en-US" sz="1800" b="1" dirty="0" smtClean="0">
                <a:latin typeface="Arial" pitchFamily="34" charset="0"/>
                <a:cs typeface="Arial" pitchFamily="34" charset="0"/>
              </a:rPr>
              <a:t>U.S. and globally</a:t>
            </a:r>
            <a:r>
              <a:rPr lang="en-US" sz="1800" dirty="0" smtClean="0">
                <a:latin typeface="Arial" pitchFamily="34" charset="0"/>
                <a:cs typeface="Arial" pitchFamily="34" charset="0"/>
              </a:rPr>
              <a:t>.</a:t>
            </a:r>
          </a:p>
          <a:p>
            <a:endParaRPr lang="en-US" sz="1800" dirty="0" smtClean="0">
              <a:latin typeface="Arial" pitchFamily="34" charset="0"/>
              <a:cs typeface="Arial" pitchFamily="34" charset="0"/>
            </a:endParaRPr>
          </a:p>
          <a:p>
            <a:pPr>
              <a:defRPr/>
            </a:pPr>
            <a:r>
              <a:rPr lang="en-US" sz="1800" dirty="0" smtClean="0">
                <a:latin typeface="Arial" pitchFamily="34" charset="0"/>
                <a:cs typeface="Arial" pitchFamily="34" charset="0"/>
              </a:rPr>
              <a:t>I’ll  share an overview of Apollo Group and our strategy to meet that need and our commitment to...</a:t>
            </a:r>
          </a:p>
          <a:p>
            <a:pPr>
              <a:defRPr/>
            </a:pPr>
            <a:endParaRPr lang="en-US" sz="1800" dirty="0" smtClean="0">
              <a:latin typeface="Arial" pitchFamily="34" charset="0"/>
              <a:cs typeface="Arial" pitchFamily="34" charset="0"/>
            </a:endParaRPr>
          </a:p>
          <a:p>
            <a:pPr marL="174708" indent="-174708">
              <a:buFont typeface="Arial" pitchFamily="34" charset="0"/>
              <a:buChar char="•"/>
              <a:defRPr/>
            </a:pPr>
            <a:r>
              <a:rPr lang="en-US" sz="1800" dirty="0" smtClean="0">
                <a:latin typeface="Arial" pitchFamily="34" charset="0"/>
                <a:cs typeface="Arial" pitchFamily="34" charset="0"/>
              </a:rPr>
              <a:t>Address the </a:t>
            </a:r>
            <a:r>
              <a:rPr lang="en-US" sz="1800" b="1" dirty="0" smtClean="0">
                <a:latin typeface="Arial" pitchFamily="34" charset="0"/>
                <a:cs typeface="Arial" pitchFamily="34" charset="0"/>
              </a:rPr>
              <a:t>needs of the working learner</a:t>
            </a:r>
          </a:p>
          <a:p>
            <a:pPr marL="174708" indent="-174708">
              <a:buFont typeface="Arial" pitchFamily="34" charset="0"/>
              <a:buChar char="•"/>
              <a:defRPr/>
            </a:pPr>
            <a:r>
              <a:rPr lang="en-US" sz="1800" b="1" dirty="0" smtClean="0">
                <a:latin typeface="Arial" pitchFamily="34" charset="0"/>
                <a:cs typeface="Arial" pitchFamily="34" charset="0"/>
              </a:rPr>
              <a:t>innovate</a:t>
            </a:r>
            <a:r>
              <a:rPr lang="en-US" sz="1800" dirty="0" smtClean="0">
                <a:latin typeface="Arial" pitchFamily="34" charset="0"/>
                <a:cs typeface="Arial" pitchFamily="34" charset="0"/>
              </a:rPr>
              <a:t> and </a:t>
            </a:r>
            <a:r>
              <a:rPr lang="en-US" sz="1800" b="1" dirty="0" smtClean="0">
                <a:latin typeface="Arial" pitchFamily="34" charset="0"/>
                <a:cs typeface="Arial" pitchFamily="34" charset="0"/>
              </a:rPr>
              <a:t>influence the future of higher education</a:t>
            </a:r>
          </a:p>
          <a:p>
            <a:pPr marL="174708" indent="-174708">
              <a:buFont typeface="Arial" pitchFamily="34" charset="0"/>
              <a:buChar char="•"/>
              <a:defRPr/>
            </a:pPr>
            <a:r>
              <a:rPr lang="en-US" sz="1800" dirty="0" smtClean="0">
                <a:latin typeface="Arial" pitchFamily="34" charset="0"/>
                <a:cs typeface="Arial" pitchFamily="34" charset="0"/>
              </a:rPr>
              <a:t>Improve the lives of our students – </a:t>
            </a:r>
            <a:r>
              <a:rPr lang="en-US" sz="1800" b="1" dirty="0" smtClean="0">
                <a:latin typeface="Arial" pitchFamily="34" charset="0"/>
                <a:cs typeface="Arial" pitchFamily="34" charset="0"/>
              </a:rPr>
              <a:t>helping our students meet their personal and professional goals</a:t>
            </a:r>
            <a:r>
              <a:rPr lang="en-US" sz="1800" dirty="0" smtClean="0">
                <a:latin typeface="Arial" pitchFamily="34" charset="0"/>
                <a:cs typeface="Arial" pitchFamily="34" charset="0"/>
              </a:rPr>
              <a:t>, and </a:t>
            </a:r>
          </a:p>
          <a:p>
            <a:pPr marL="174708" indent="-174708">
              <a:buFont typeface="Arial" pitchFamily="34" charset="0"/>
              <a:buChar char="•"/>
              <a:defRPr/>
            </a:pPr>
            <a:r>
              <a:rPr lang="en-US" sz="1800" dirty="0" smtClean="0">
                <a:latin typeface="Arial" pitchFamily="34" charset="0"/>
                <a:cs typeface="Arial" pitchFamily="34" charset="0"/>
              </a:rPr>
              <a:t>Deliver a </a:t>
            </a:r>
            <a:r>
              <a:rPr lang="en-US" sz="1800" b="1" dirty="0" smtClean="0">
                <a:latin typeface="Arial" pitchFamily="34" charset="0"/>
                <a:cs typeface="Arial" pitchFamily="34" charset="0"/>
              </a:rPr>
              <a:t>differentiated and relevant value proposition</a:t>
            </a:r>
          </a:p>
          <a:p>
            <a:pPr marL="174708" indent="-174708">
              <a:buFont typeface="Arial" pitchFamily="34" charset="0"/>
              <a:buChar char="•"/>
              <a:defRPr/>
            </a:pPr>
            <a:endParaRPr lang="en-US" sz="1800" dirty="0" smtClean="0"/>
          </a:p>
          <a:p>
            <a:pPr>
              <a:buFontTx/>
              <a:buChar char="-"/>
              <a:defRPr/>
            </a:pPr>
            <a:endParaRPr lang="en-US" sz="1800"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6" name="Slide Number Placeholder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lstStyle>
            <a:lvl1pPr defTabSz="930224" eaLnBrk="0" hangingPunct="0">
              <a:defRPr sz="2200">
                <a:solidFill>
                  <a:schemeClr val="bg1"/>
                </a:solidFill>
                <a:latin typeface="Arial" charset="0"/>
                <a:ea typeface="ＭＳ Ｐゴシック" charset="0"/>
                <a:cs typeface="Arial" charset="0"/>
              </a:defRPr>
            </a:lvl1pPr>
            <a:lvl2pPr marL="742909" indent="-285734" defTabSz="930224" eaLnBrk="0" hangingPunct="0">
              <a:defRPr sz="2200">
                <a:solidFill>
                  <a:schemeClr val="bg1"/>
                </a:solidFill>
                <a:latin typeface="Arial" charset="0"/>
                <a:ea typeface="Arial" charset="0"/>
                <a:cs typeface="Arial" charset="0"/>
              </a:defRPr>
            </a:lvl2pPr>
            <a:lvl3pPr marL="1142937" indent="-228587" defTabSz="930224" eaLnBrk="0" hangingPunct="0">
              <a:defRPr sz="2200">
                <a:solidFill>
                  <a:schemeClr val="bg1"/>
                </a:solidFill>
                <a:latin typeface="Arial" charset="0"/>
                <a:ea typeface="Arial" charset="0"/>
                <a:cs typeface="Arial" charset="0"/>
              </a:defRPr>
            </a:lvl3pPr>
            <a:lvl4pPr marL="1600111" indent="-228587" defTabSz="930224" eaLnBrk="0" hangingPunct="0">
              <a:defRPr sz="2200">
                <a:solidFill>
                  <a:schemeClr val="bg1"/>
                </a:solidFill>
                <a:latin typeface="Arial" charset="0"/>
                <a:ea typeface="Arial" charset="0"/>
                <a:cs typeface="Arial" charset="0"/>
              </a:defRPr>
            </a:lvl4pPr>
            <a:lvl5pPr marL="2057287" indent="-228587" defTabSz="930224" eaLnBrk="0" hangingPunct="0">
              <a:defRPr sz="2200">
                <a:solidFill>
                  <a:schemeClr val="bg1"/>
                </a:solidFill>
                <a:latin typeface="Arial" charset="0"/>
                <a:ea typeface="Arial" charset="0"/>
                <a:cs typeface="Arial" charset="0"/>
              </a:defRPr>
            </a:lvl5pPr>
            <a:lvl6pPr marL="2514461" indent="-228587" defTabSz="930224" eaLnBrk="0" fontAlgn="base" hangingPunct="0">
              <a:spcBef>
                <a:spcPct val="0"/>
              </a:spcBef>
              <a:spcAft>
                <a:spcPct val="0"/>
              </a:spcAft>
              <a:defRPr sz="2200">
                <a:solidFill>
                  <a:schemeClr val="bg1"/>
                </a:solidFill>
                <a:latin typeface="Arial" charset="0"/>
                <a:ea typeface="Arial" charset="0"/>
                <a:cs typeface="Arial" charset="0"/>
              </a:defRPr>
            </a:lvl6pPr>
            <a:lvl7pPr marL="2971635" indent="-228587" defTabSz="930224" eaLnBrk="0" fontAlgn="base" hangingPunct="0">
              <a:spcBef>
                <a:spcPct val="0"/>
              </a:spcBef>
              <a:spcAft>
                <a:spcPct val="0"/>
              </a:spcAft>
              <a:defRPr sz="2200">
                <a:solidFill>
                  <a:schemeClr val="bg1"/>
                </a:solidFill>
                <a:latin typeface="Arial" charset="0"/>
                <a:ea typeface="Arial" charset="0"/>
                <a:cs typeface="Arial" charset="0"/>
              </a:defRPr>
            </a:lvl7pPr>
            <a:lvl8pPr marL="3428811" indent="-228587" defTabSz="930224" eaLnBrk="0" fontAlgn="base" hangingPunct="0">
              <a:spcBef>
                <a:spcPct val="0"/>
              </a:spcBef>
              <a:spcAft>
                <a:spcPct val="0"/>
              </a:spcAft>
              <a:defRPr sz="2200">
                <a:solidFill>
                  <a:schemeClr val="bg1"/>
                </a:solidFill>
                <a:latin typeface="Arial" charset="0"/>
                <a:ea typeface="Arial" charset="0"/>
                <a:cs typeface="Arial" charset="0"/>
              </a:defRPr>
            </a:lvl8pPr>
            <a:lvl9pPr marL="3885985" indent="-228587" defTabSz="930224" eaLnBrk="0" fontAlgn="base" hangingPunct="0">
              <a:spcBef>
                <a:spcPct val="0"/>
              </a:spcBef>
              <a:spcAft>
                <a:spcPct val="0"/>
              </a:spcAft>
              <a:defRPr sz="2200">
                <a:solidFill>
                  <a:schemeClr val="bg1"/>
                </a:solidFill>
                <a:latin typeface="Arial" charset="0"/>
                <a:ea typeface="Arial" charset="0"/>
                <a:cs typeface="Arial" charset="0"/>
              </a:defRPr>
            </a:lvl9pPr>
          </a:lstStyle>
          <a:p>
            <a:pPr eaLnBrk="1" hangingPunct="1"/>
            <a:fld id="{E6853D70-CE3E-FB47-9182-E1758EFAE411}" type="slidenum">
              <a:rPr lang="en-US" sz="1200">
                <a:solidFill>
                  <a:schemeClr val="tx1"/>
                </a:solidFill>
              </a:rPr>
              <a:pPr eaLnBrk="1" hangingPunct="1"/>
              <a:t>4</a:t>
            </a:fld>
            <a:endParaRPr lang="en-US" sz="1200" dirty="0">
              <a:solidFill>
                <a:schemeClr val="tx1"/>
              </a:solidFill>
            </a:endParaRPr>
          </a:p>
        </p:txBody>
      </p:sp>
      <p:sp>
        <p:nvSpPr>
          <p:cNvPr id="6" name="Notes Placeholder 2"/>
          <p:cNvSpPr>
            <a:spLocks noGrp="1"/>
          </p:cNvSpPr>
          <p:nvPr>
            <p:ph type="body" idx="3"/>
          </p:nvPr>
        </p:nvSpPr>
        <p:spPr>
          <a:xfrm>
            <a:off x="745349" y="4267200"/>
            <a:ext cx="5731651" cy="4806368"/>
          </a:xfrm>
          <a:noFill/>
        </p:spPr>
        <p:txBody>
          <a:bodyPr>
            <a:normAutofit fontScale="62500" lnSpcReduction="20000"/>
          </a:bodyPr>
          <a:lstStyle/>
          <a:p>
            <a:pPr marL="285750" indent="-171450">
              <a:lnSpc>
                <a:spcPct val="120000"/>
              </a:lnSpc>
              <a:buFont typeface="Arial" pitchFamily="34" charset="0"/>
              <a:buChar char="•"/>
            </a:pPr>
            <a:r>
              <a:rPr lang="en-US" sz="2300" dirty="0" smtClean="0">
                <a:latin typeface="Arial" pitchFamily="34" charset="0"/>
                <a:cs typeface="Arial" pitchFamily="34" charset="0"/>
              </a:rPr>
              <a:t>The U.S. postsecondary market is estimated at $386 billion. </a:t>
            </a:r>
          </a:p>
          <a:p>
            <a:pPr marL="742950" lvl="1" indent="-171450">
              <a:lnSpc>
                <a:spcPct val="120000"/>
              </a:lnSpc>
              <a:buFont typeface="Arial" pitchFamily="34" charset="0"/>
              <a:buChar char="•"/>
            </a:pPr>
            <a:r>
              <a:rPr lang="en-US" sz="2300" dirty="0">
                <a:latin typeface="Arial" pitchFamily="34" charset="0"/>
                <a:cs typeface="Arial" pitchFamily="34" charset="0"/>
              </a:rPr>
              <a:t>A</a:t>
            </a:r>
            <a:r>
              <a:rPr lang="en-US" sz="2300" dirty="0" smtClean="0">
                <a:latin typeface="Arial" pitchFamily="34" charset="0"/>
                <a:cs typeface="Arial" pitchFamily="34" charset="0"/>
              </a:rPr>
              <a:t>bout 132 million people &gt; 25 yrs old in the workforce</a:t>
            </a:r>
          </a:p>
          <a:p>
            <a:pPr marL="742950" lvl="1" indent="-171450">
              <a:lnSpc>
                <a:spcPct val="120000"/>
              </a:lnSpc>
              <a:buFont typeface="Arial" pitchFamily="34" charset="0"/>
              <a:buChar char="•"/>
            </a:pPr>
            <a:r>
              <a:rPr lang="en-US" sz="2300" dirty="0" smtClean="0">
                <a:latin typeface="Arial" pitchFamily="34" charset="0"/>
                <a:cs typeface="Arial" pitchFamily="34" charset="0"/>
              </a:rPr>
              <a:t>And over 2/3rds of them  -- over 80 MILLION people – don’t have a bachelor’s degree</a:t>
            </a:r>
          </a:p>
          <a:p>
            <a:pPr marL="1200150" lvl="2" indent="-171450">
              <a:lnSpc>
                <a:spcPct val="120000"/>
              </a:lnSpc>
              <a:buFont typeface="Arial" pitchFamily="34" charset="0"/>
              <a:buChar char="•"/>
            </a:pPr>
            <a:r>
              <a:rPr lang="en-US" sz="2300" dirty="0" smtClean="0">
                <a:latin typeface="Arial" pitchFamily="34" charset="0"/>
                <a:cs typeface="Arial" pitchFamily="34" charset="0"/>
              </a:rPr>
              <a:t>50 million – never tried… </a:t>
            </a:r>
          </a:p>
          <a:p>
            <a:pPr marL="285750" indent="-171450">
              <a:lnSpc>
                <a:spcPct val="120000"/>
              </a:lnSpc>
              <a:buFont typeface="Arial" pitchFamily="34" charset="0"/>
              <a:buChar char="•"/>
              <a:defRPr/>
            </a:pPr>
            <a:endParaRPr lang="en-US" sz="2300" dirty="0" smtClean="0">
              <a:latin typeface="Arial" pitchFamily="34" charset="0"/>
              <a:cs typeface="Arial" pitchFamily="34" charset="0"/>
            </a:endParaRPr>
          </a:p>
          <a:p>
            <a:pPr marL="285750" indent="-171450">
              <a:lnSpc>
                <a:spcPct val="120000"/>
              </a:lnSpc>
              <a:buFont typeface="Arial" pitchFamily="34" charset="0"/>
              <a:buChar char="•"/>
              <a:defRPr/>
            </a:pPr>
            <a:r>
              <a:rPr lang="en-US" sz="2300" dirty="0" smtClean="0">
                <a:latin typeface="Arial" pitchFamily="34" charset="0"/>
                <a:cs typeface="Arial" pitchFamily="34" charset="0"/>
              </a:rPr>
              <a:t>By </a:t>
            </a:r>
            <a:r>
              <a:rPr lang="en-US" sz="2300" dirty="0">
                <a:latin typeface="Arial" pitchFamily="34" charset="0"/>
                <a:cs typeface="Arial" pitchFamily="34" charset="0"/>
              </a:rPr>
              <a:t>2018, </a:t>
            </a:r>
            <a:r>
              <a:rPr lang="en-US" sz="2300" dirty="0" smtClean="0">
                <a:latin typeface="Arial" pitchFamily="34" charset="0"/>
                <a:cs typeface="Arial" pitchFamily="34" charset="0"/>
              </a:rPr>
              <a:t>in U.S. </a:t>
            </a:r>
            <a:r>
              <a:rPr lang="en-US" sz="2300" b="1" dirty="0" smtClean="0">
                <a:latin typeface="Arial" pitchFamily="34" charset="0"/>
                <a:cs typeface="Arial" pitchFamily="34" charset="0"/>
              </a:rPr>
              <a:t>estimated</a:t>
            </a:r>
            <a:r>
              <a:rPr lang="en-US" sz="2300" dirty="0" smtClean="0">
                <a:latin typeface="Arial" pitchFamily="34" charset="0"/>
                <a:cs typeface="Arial" pitchFamily="34" charset="0"/>
              </a:rPr>
              <a:t> </a:t>
            </a:r>
            <a:r>
              <a:rPr lang="en-US" sz="2300" dirty="0">
                <a:latin typeface="Arial" pitchFamily="34" charset="0"/>
                <a:cs typeface="Arial" pitchFamily="34" charset="0"/>
              </a:rPr>
              <a:t>the </a:t>
            </a:r>
            <a:r>
              <a:rPr lang="en-US" sz="2300" b="1" dirty="0">
                <a:latin typeface="Arial" pitchFamily="34" charset="0"/>
                <a:cs typeface="Arial" pitchFamily="34" charset="0"/>
              </a:rPr>
              <a:t>share of jobs </a:t>
            </a:r>
            <a:r>
              <a:rPr lang="en-US" sz="2300" dirty="0">
                <a:latin typeface="Arial" pitchFamily="34" charset="0"/>
                <a:cs typeface="Arial" pitchFamily="34" charset="0"/>
              </a:rPr>
              <a:t>for workers that will require </a:t>
            </a:r>
            <a:r>
              <a:rPr lang="en-US" sz="2300" b="1" dirty="0">
                <a:latin typeface="Arial" pitchFamily="34" charset="0"/>
                <a:cs typeface="Arial" pitchFamily="34" charset="0"/>
              </a:rPr>
              <a:t>more than a high school education </a:t>
            </a:r>
            <a:r>
              <a:rPr lang="en-US" sz="2300" dirty="0">
                <a:latin typeface="Arial" pitchFamily="34" charset="0"/>
                <a:cs typeface="Arial" pitchFamily="34" charset="0"/>
              </a:rPr>
              <a:t>will be </a:t>
            </a:r>
            <a:r>
              <a:rPr lang="en-US" sz="2300" b="1" dirty="0">
                <a:latin typeface="Arial" pitchFamily="34" charset="0"/>
                <a:cs typeface="Arial" pitchFamily="34" charset="0"/>
              </a:rPr>
              <a:t>64%</a:t>
            </a:r>
            <a:endParaRPr lang="en-US" sz="2300" b="1" dirty="0" smtClean="0">
              <a:latin typeface="Arial" pitchFamily="34" charset="0"/>
              <a:cs typeface="Arial" pitchFamily="34" charset="0"/>
            </a:endParaRPr>
          </a:p>
          <a:p>
            <a:pPr marL="285750" indent="-171450">
              <a:lnSpc>
                <a:spcPct val="120000"/>
              </a:lnSpc>
              <a:buFont typeface="Arial" pitchFamily="34" charset="0"/>
              <a:buChar char="•"/>
            </a:pPr>
            <a:endParaRPr lang="en-US" sz="2300" b="1" dirty="0" smtClean="0">
              <a:latin typeface="Arial" pitchFamily="34" charset="0"/>
              <a:cs typeface="Arial" pitchFamily="34" charset="0"/>
            </a:endParaRPr>
          </a:p>
          <a:p>
            <a:pPr marL="285750" indent="-171450">
              <a:lnSpc>
                <a:spcPct val="120000"/>
              </a:lnSpc>
              <a:buFont typeface="Arial" pitchFamily="34" charset="0"/>
              <a:buChar char="•"/>
            </a:pPr>
            <a:r>
              <a:rPr lang="en-US" sz="2300" dirty="0" smtClean="0">
                <a:latin typeface="Arial" pitchFamily="34" charset="0"/>
                <a:cs typeface="Arial" pitchFamily="34" charset="0"/>
              </a:rPr>
              <a:t>Today in U.S. we have </a:t>
            </a:r>
            <a:r>
              <a:rPr lang="en-US" sz="2300" b="1" dirty="0" smtClean="0">
                <a:latin typeface="Arial" pitchFamily="34" charset="0"/>
                <a:cs typeface="Arial" pitchFamily="34" charset="0"/>
              </a:rPr>
              <a:t>23M unemployed/ underemployed </a:t>
            </a:r>
            <a:r>
              <a:rPr lang="en-US" sz="2300" dirty="0" smtClean="0">
                <a:latin typeface="Arial" pitchFamily="34" charset="0"/>
                <a:cs typeface="Arial" pitchFamily="34" charset="0"/>
              </a:rPr>
              <a:t>workers--- about </a:t>
            </a:r>
            <a:r>
              <a:rPr lang="en-US" sz="2300" b="1" dirty="0" smtClean="0">
                <a:latin typeface="Arial" pitchFamily="34" charset="0"/>
                <a:cs typeface="Arial" pitchFamily="34" charset="0"/>
              </a:rPr>
              <a:t>8%</a:t>
            </a:r>
            <a:r>
              <a:rPr lang="en-US" sz="2300" dirty="0" smtClean="0">
                <a:latin typeface="Arial" pitchFamily="34" charset="0"/>
                <a:cs typeface="Arial" pitchFamily="34" charset="0"/>
              </a:rPr>
              <a:t> unemployment rate</a:t>
            </a:r>
          </a:p>
          <a:p>
            <a:pPr marL="285750" indent="-171450">
              <a:lnSpc>
                <a:spcPct val="120000"/>
              </a:lnSpc>
              <a:buFont typeface="Arial" pitchFamily="34" charset="0"/>
              <a:buChar char="•"/>
            </a:pPr>
            <a:endParaRPr lang="en-US" sz="2300" b="1" dirty="0" smtClean="0">
              <a:latin typeface="Arial" pitchFamily="34" charset="0"/>
              <a:cs typeface="Arial" pitchFamily="34" charset="0"/>
            </a:endParaRPr>
          </a:p>
          <a:p>
            <a:pPr marL="285750" indent="-171450">
              <a:lnSpc>
                <a:spcPct val="120000"/>
              </a:lnSpc>
              <a:buFont typeface="Arial" pitchFamily="34" charset="0"/>
              <a:buChar char="•"/>
            </a:pPr>
            <a:r>
              <a:rPr lang="en-US" sz="2300" b="1" dirty="0" smtClean="0">
                <a:latin typeface="Arial" pitchFamily="34" charset="0"/>
                <a:cs typeface="Arial" pitchFamily="34" charset="0"/>
              </a:rPr>
              <a:t>Same time </a:t>
            </a:r>
            <a:r>
              <a:rPr lang="en-US" sz="2300" dirty="0" smtClean="0">
                <a:latin typeface="Arial" pitchFamily="34" charset="0"/>
                <a:cs typeface="Arial" pitchFamily="34" charset="0"/>
              </a:rPr>
              <a:t>we have </a:t>
            </a:r>
            <a:r>
              <a:rPr lang="en-US" sz="2300" b="1" dirty="0" smtClean="0">
                <a:latin typeface="Arial" pitchFamily="34" charset="0"/>
                <a:cs typeface="Arial" pitchFamily="34" charset="0"/>
              </a:rPr>
              <a:t>3.75 million jobs </a:t>
            </a:r>
            <a:r>
              <a:rPr lang="en-US" sz="2300" dirty="0" smtClean="0">
                <a:latin typeface="Arial" pitchFamily="34" charset="0"/>
                <a:cs typeface="Arial" pitchFamily="34" charset="0"/>
              </a:rPr>
              <a:t>posted for hire in the US alone - </a:t>
            </a:r>
            <a:r>
              <a:rPr lang="en-US" sz="2300" b="1" dirty="0" smtClean="0">
                <a:latin typeface="Arial" pitchFamily="34" charset="0"/>
                <a:cs typeface="Arial" pitchFamily="34" charset="0"/>
              </a:rPr>
              <a:t>Large and widening skills gap in our country.   </a:t>
            </a:r>
          </a:p>
          <a:p>
            <a:pPr marL="285750" indent="-171450">
              <a:lnSpc>
                <a:spcPct val="120000"/>
              </a:lnSpc>
              <a:buFont typeface="Arial" pitchFamily="34" charset="0"/>
              <a:buChar char="•"/>
            </a:pPr>
            <a:endParaRPr lang="en-US" sz="2300" dirty="0" smtClean="0">
              <a:latin typeface="Arial" pitchFamily="34" charset="0"/>
              <a:cs typeface="Arial" pitchFamily="34" charset="0"/>
            </a:endParaRPr>
          </a:p>
          <a:p>
            <a:pPr marL="285750" indent="-171450">
              <a:lnSpc>
                <a:spcPct val="120000"/>
              </a:lnSpc>
              <a:buFont typeface="Arial" pitchFamily="34" charset="0"/>
              <a:buChar char="•"/>
              <a:defRPr/>
            </a:pPr>
            <a:r>
              <a:rPr lang="en-US" sz="2300" dirty="0" smtClean="0">
                <a:latin typeface="Arial" pitchFamily="34" charset="0"/>
                <a:cs typeface="Arial" pitchFamily="34" charset="0"/>
              </a:rPr>
              <a:t>Committed </a:t>
            </a:r>
            <a:r>
              <a:rPr lang="en-US" sz="2300" b="1" dirty="0" smtClean="0">
                <a:latin typeface="Arial" pitchFamily="34" charset="0"/>
                <a:cs typeface="Arial" pitchFamily="34" charset="0"/>
              </a:rPr>
              <a:t>to help provide access to high-quality educational opportunities </a:t>
            </a:r>
            <a:r>
              <a:rPr lang="en-US" sz="2300" dirty="0" smtClean="0">
                <a:latin typeface="Arial" pitchFamily="34" charset="0"/>
                <a:cs typeface="Arial" pitchFamily="34" charset="0"/>
              </a:rPr>
              <a:t>to help solve this skills gap</a:t>
            </a:r>
          </a:p>
          <a:p>
            <a:pPr marL="285750" indent="-171450">
              <a:lnSpc>
                <a:spcPct val="120000"/>
              </a:lnSpc>
              <a:buFont typeface="Arial" pitchFamily="34" charset="0"/>
              <a:buChar char="•"/>
              <a:defRPr/>
            </a:pPr>
            <a:endParaRPr lang="en-US" sz="2400" dirty="0"/>
          </a:p>
          <a:p>
            <a:pPr marL="285750" indent="-171450">
              <a:lnSpc>
                <a:spcPct val="120000"/>
              </a:lnSpc>
              <a:buFont typeface="Arial" pitchFamily="34" charset="0"/>
              <a:buChar char="•"/>
              <a:defRPr/>
            </a:pPr>
            <a:endParaRPr lang="en-US" sz="2300" dirty="0" smtClean="0">
              <a:latin typeface="Arial" pitchFamily="34" charset="0"/>
              <a:cs typeface="Arial" pitchFamily="34" charset="0"/>
            </a:endParaRPr>
          </a:p>
          <a:p>
            <a:pPr marL="285750" lvl="1" indent="-171450">
              <a:lnSpc>
                <a:spcPct val="120000"/>
              </a:lnSpc>
              <a:buFont typeface="Arial" pitchFamily="34" charset="0"/>
              <a:buChar char="•"/>
              <a:defRPr/>
            </a:pPr>
            <a:endParaRPr lang="en-US" sz="2300" b="1" dirty="0" smtClean="0">
              <a:latin typeface="Arial" pitchFamily="34" charset="0"/>
              <a:cs typeface="Arial" pitchFamily="34" charset="0"/>
            </a:endParaRPr>
          </a:p>
          <a:p>
            <a:pPr>
              <a:lnSpc>
                <a:spcPct val="120000"/>
              </a:lnSpc>
            </a:pPr>
            <a:endParaRPr lang="en-US" sz="1800" dirty="0" smtClean="0">
              <a:latin typeface="Arial" pitchFamily="34" charset="0"/>
              <a:cs typeface="Arial" pitchFamily="34" charset="0"/>
            </a:endParaRPr>
          </a:p>
          <a:p>
            <a:pPr>
              <a:lnSpc>
                <a:spcPct val="120000"/>
              </a:lnSpc>
            </a:pPr>
            <a:endParaRPr lang="en-US" sz="1800" dirty="0" smtClean="0">
              <a:latin typeface="Arial" pitchFamily="34" charset="0"/>
              <a:cs typeface="Arial" pitchFamily="34" charset="0"/>
            </a:endParaRPr>
          </a:p>
          <a:p>
            <a:pPr>
              <a:lnSpc>
                <a:spcPct val="120000"/>
              </a:lnSpc>
            </a:pPr>
            <a:endParaRPr lang="en-US" sz="1800" b="1" dirty="0" smtClean="0">
              <a:latin typeface="Arial" pitchFamily="34" charset="0"/>
              <a:cs typeface="Arial"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noTextEdit="1"/>
          </p:cNvSpPr>
          <p:nvPr>
            <p:ph type="sldImg"/>
          </p:nvPr>
        </p:nvSpPr>
        <p:spPr>
          <a:ln/>
        </p:spPr>
      </p:sp>
      <p:sp>
        <p:nvSpPr>
          <p:cNvPr id="60419" name="Slide Number Placeholder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lstStyle>
            <a:lvl1pPr defTabSz="931811" eaLnBrk="0" hangingPunct="0">
              <a:defRPr sz="2200">
                <a:solidFill>
                  <a:schemeClr val="bg1"/>
                </a:solidFill>
                <a:latin typeface="Arial" charset="0"/>
                <a:ea typeface="ＭＳ Ｐゴシック" charset="0"/>
                <a:cs typeface="ＭＳ Ｐゴシック" charset="0"/>
              </a:defRPr>
            </a:lvl1pPr>
            <a:lvl2pPr marL="742909" indent="-285734" defTabSz="931811" eaLnBrk="0" hangingPunct="0">
              <a:defRPr sz="2200">
                <a:solidFill>
                  <a:schemeClr val="bg1"/>
                </a:solidFill>
                <a:latin typeface="Arial" charset="0"/>
                <a:ea typeface="ＭＳ Ｐゴシック" charset="0"/>
              </a:defRPr>
            </a:lvl2pPr>
            <a:lvl3pPr marL="1142937" indent="-228587" defTabSz="931811" eaLnBrk="0" hangingPunct="0">
              <a:defRPr sz="2200">
                <a:solidFill>
                  <a:schemeClr val="bg1"/>
                </a:solidFill>
                <a:latin typeface="Arial" charset="0"/>
                <a:ea typeface="ＭＳ Ｐゴシック" charset="0"/>
              </a:defRPr>
            </a:lvl3pPr>
            <a:lvl4pPr marL="1600111" indent="-228587" defTabSz="931811" eaLnBrk="0" hangingPunct="0">
              <a:defRPr sz="2200">
                <a:solidFill>
                  <a:schemeClr val="bg1"/>
                </a:solidFill>
                <a:latin typeface="Arial" charset="0"/>
                <a:ea typeface="ＭＳ Ｐゴシック" charset="0"/>
              </a:defRPr>
            </a:lvl4pPr>
            <a:lvl5pPr marL="2057287" indent="-228587" defTabSz="931811" eaLnBrk="0" hangingPunct="0">
              <a:defRPr sz="2200">
                <a:solidFill>
                  <a:schemeClr val="bg1"/>
                </a:solidFill>
                <a:latin typeface="Arial" charset="0"/>
                <a:ea typeface="ＭＳ Ｐゴシック" charset="0"/>
              </a:defRPr>
            </a:lvl5pPr>
            <a:lvl6pPr marL="2514461" indent="-228587" defTabSz="931811" eaLnBrk="0" fontAlgn="base" hangingPunct="0">
              <a:spcBef>
                <a:spcPct val="0"/>
              </a:spcBef>
              <a:spcAft>
                <a:spcPct val="0"/>
              </a:spcAft>
              <a:defRPr sz="2200">
                <a:solidFill>
                  <a:schemeClr val="bg1"/>
                </a:solidFill>
                <a:latin typeface="Arial" charset="0"/>
                <a:ea typeface="ＭＳ Ｐゴシック" charset="0"/>
              </a:defRPr>
            </a:lvl6pPr>
            <a:lvl7pPr marL="2971635" indent="-228587" defTabSz="931811" eaLnBrk="0" fontAlgn="base" hangingPunct="0">
              <a:spcBef>
                <a:spcPct val="0"/>
              </a:spcBef>
              <a:spcAft>
                <a:spcPct val="0"/>
              </a:spcAft>
              <a:defRPr sz="2200">
                <a:solidFill>
                  <a:schemeClr val="bg1"/>
                </a:solidFill>
                <a:latin typeface="Arial" charset="0"/>
                <a:ea typeface="ＭＳ Ｐゴシック" charset="0"/>
              </a:defRPr>
            </a:lvl7pPr>
            <a:lvl8pPr marL="3428811" indent="-228587" defTabSz="931811" eaLnBrk="0" fontAlgn="base" hangingPunct="0">
              <a:spcBef>
                <a:spcPct val="0"/>
              </a:spcBef>
              <a:spcAft>
                <a:spcPct val="0"/>
              </a:spcAft>
              <a:defRPr sz="2200">
                <a:solidFill>
                  <a:schemeClr val="bg1"/>
                </a:solidFill>
                <a:latin typeface="Arial" charset="0"/>
                <a:ea typeface="ＭＳ Ｐゴシック" charset="0"/>
              </a:defRPr>
            </a:lvl8pPr>
            <a:lvl9pPr marL="3885985" indent="-228587" defTabSz="931811" eaLnBrk="0" fontAlgn="base" hangingPunct="0">
              <a:spcBef>
                <a:spcPct val="0"/>
              </a:spcBef>
              <a:spcAft>
                <a:spcPct val="0"/>
              </a:spcAft>
              <a:defRPr sz="2200">
                <a:solidFill>
                  <a:schemeClr val="bg1"/>
                </a:solidFill>
                <a:latin typeface="Arial" charset="0"/>
                <a:ea typeface="ＭＳ Ｐゴシック" charset="0"/>
              </a:defRPr>
            </a:lvl9pPr>
          </a:lstStyle>
          <a:p>
            <a:pPr eaLnBrk="1" hangingPunct="1"/>
            <a:fld id="{842A8D21-2259-E046-8A52-F1C494A108D1}" type="slidenum">
              <a:rPr lang="en-US" sz="1200">
                <a:solidFill>
                  <a:schemeClr val="tx1"/>
                </a:solidFill>
              </a:rPr>
              <a:pPr eaLnBrk="1" hangingPunct="1"/>
              <a:t>5</a:t>
            </a:fld>
            <a:endParaRPr lang="en-US" sz="1200" dirty="0">
              <a:solidFill>
                <a:schemeClr val="tx1"/>
              </a:solidFill>
            </a:endParaRPr>
          </a:p>
        </p:txBody>
      </p:sp>
      <p:sp>
        <p:nvSpPr>
          <p:cNvPr id="6" name="Notes Placeholder 2"/>
          <p:cNvSpPr>
            <a:spLocks noGrp="1"/>
          </p:cNvSpPr>
          <p:nvPr>
            <p:ph type="body" idx="3"/>
          </p:nvPr>
        </p:nvSpPr>
        <p:spPr>
          <a:xfrm>
            <a:off x="685800" y="4343400"/>
            <a:ext cx="5731651" cy="4577768"/>
          </a:xfrm>
        </p:spPr>
        <p:txBody>
          <a:bodyPr>
            <a:normAutofit/>
          </a:bodyPr>
          <a:lstStyle/>
          <a:p>
            <a:pPr>
              <a:buFont typeface="Arial" pitchFamily="34" charset="0"/>
              <a:buNone/>
            </a:pPr>
            <a:r>
              <a:rPr lang="en-US" sz="1800" b="1" dirty="0" smtClean="0"/>
              <a:t>High correlation </a:t>
            </a:r>
            <a:r>
              <a:rPr lang="en-US" sz="1800" dirty="0" smtClean="0"/>
              <a:t>between</a:t>
            </a:r>
            <a:r>
              <a:rPr lang="en-US" sz="1800" b="1" dirty="0" smtClean="0"/>
              <a:t>– more education – lower unemployment </a:t>
            </a:r>
            <a:r>
              <a:rPr lang="en-US" sz="1800" dirty="0" smtClean="0"/>
              <a:t>and</a:t>
            </a:r>
            <a:r>
              <a:rPr lang="en-US" sz="1800" b="1" dirty="0" smtClean="0"/>
              <a:t> higher earnings</a:t>
            </a:r>
          </a:p>
          <a:p>
            <a:pPr>
              <a:buFont typeface="Arial" pitchFamily="34" charset="0"/>
              <a:buNone/>
            </a:pPr>
            <a:endParaRPr lang="en-US" sz="1800" b="1" dirty="0" smtClean="0"/>
          </a:p>
          <a:p>
            <a:pPr>
              <a:buFont typeface="Arial" pitchFamily="34" charset="0"/>
              <a:buNone/>
            </a:pPr>
            <a:r>
              <a:rPr lang="en-US" sz="1800" dirty="0" smtClean="0"/>
              <a:t>The chart shows that with a Bachelor’s Degree vs. a H.S. Diploma in the U.S.</a:t>
            </a:r>
          </a:p>
          <a:p>
            <a:pPr marL="285750" indent="-285750">
              <a:buFont typeface="Arial" charset="0"/>
              <a:buChar char="•"/>
            </a:pPr>
            <a:r>
              <a:rPr lang="en-US" sz="1800" dirty="0" err="1" smtClean="0"/>
              <a:t>Wkly</a:t>
            </a:r>
            <a:r>
              <a:rPr lang="en-US" sz="1800" dirty="0" smtClean="0"/>
              <a:t> earnings are nearly double (to $1,100 per </a:t>
            </a:r>
            <a:r>
              <a:rPr lang="en-US" sz="1800" dirty="0" err="1" smtClean="0"/>
              <a:t>wk</a:t>
            </a:r>
            <a:r>
              <a:rPr lang="en-US" sz="1800" dirty="0" smtClean="0"/>
              <a:t>)</a:t>
            </a:r>
          </a:p>
          <a:p>
            <a:pPr marL="285750" indent="-285750">
              <a:buFont typeface="Arial" charset="0"/>
              <a:buChar char="•"/>
            </a:pPr>
            <a:r>
              <a:rPr lang="en-US" sz="1800" dirty="0" smtClean="0"/>
              <a:t>Unemployment rate is cut in half (closer to 4.5% </a:t>
            </a:r>
            <a:r>
              <a:rPr lang="en-US" sz="1800" dirty="0" err="1" smtClean="0"/>
              <a:t>vs</a:t>
            </a:r>
            <a:r>
              <a:rPr lang="en-US" sz="1800" dirty="0" smtClean="0"/>
              <a:t> over 8%)</a:t>
            </a:r>
          </a:p>
          <a:p>
            <a:pPr>
              <a:buFont typeface="Arial" pitchFamily="34" charset="0"/>
              <a:buNone/>
            </a:pPr>
            <a:r>
              <a:rPr lang="en-US" sz="1800" dirty="0" smtClean="0"/>
              <a:t/>
            </a:r>
            <a:br>
              <a:rPr lang="en-US" sz="1800" dirty="0" smtClean="0"/>
            </a:br>
            <a:r>
              <a:rPr lang="en-US" sz="1800" dirty="0" smtClean="0"/>
              <a:t>So, our </a:t>
            </a:r>
            <a:r>
              <a:rPr lang="en-US" sz="1800" b="1" dirty="0" smtClean="0"/>
              <a:t>thesis </a:t>
            </a:r>
            <a:r>
              <a:rPr lang="en-US" sz="1800" dirty="0" smtClean="0"/>
              <a:t>is that </a:t>
            </a:r>
            <a:r>
              <a:rPr lang="en-US" sz="1800" b="1" dirty="0" smtClean="0"/>
              <a:t>“Education Leads to Greatness” </a:t>
            </a:r>
            <a:r>
              <a:rPr lang="en-US" sz="1800" dirty="0" smtClean="0"/>
              <a:t>and the </a:t>
            </a:r>
            <a:r>
              <a:rPr lang="en-US" sz="1800" b="1" dirty="0" smtClean="0"/>
              <a:t>non-traditional working learner </a:t>
            </a:r>
            <a:r>
              <a:rPr lang="en-US" sz="1800" dirty="0" smtClean="0"/>
              <a:t>education</a:t>
            </a:r>
            <a:r>
              <a:rPr lang="en-US" sz="1800" b="1" dirty="0" smtClean="0"/>
              <a:t> model high demand </a:t>
            </a:r>
            <a:r>
              <a:rPr lang="en-US" sz="1800" dirty="0" smtClean="0"/>
              <a:t>and</a:t>
            </a:r>
            <a:r>
              <a:rPr lang="en-US" sz="1800" b="1" dirty="0" smtClean="0"/>
              <a:t> best suited </a:t>
            </a:r>
            <a:r>
              <a:rPr lang="en-US" sz="1800" dirty="0" smtClean="0"/>
              <a:t>for the </a:t>
            </a:r>
            <a:r>
              <a:rPr lang="en-US" sz="1800" b="1" dirty="0" smtClean="0"/>
              <a:t>largest cross section of U.S. </a:t>
            </a:r>
            <a:r>
              <a:rPr lang="en-US" sz="1800" dirty="0" smtClean="0"/>
              <a:t>worker</a:t>
            </a:r>
          </a:p>
          <a:p>
            <a:pPr marL="757066" lvl="1" indent="-291179">
              <a:buFont typeface="Arial" pitchFamily="34" charset="0"/>
              <a:buChar char="•"/>
              <a:defRPr/>
            </a:pPr>
            <a:endParaRPr lang="en-US" sz="1800" dirty="0" smtClean="0">
              <a:latin typeface="+mj-lt"/>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6" name="Slide Number Placeholder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lstStyle>
            <a:lvl1pPr defTabSz="930224" eaLnBrk="0" hangingPunct="0">
              <a:defRPr sz="2200">
                <a:solidFill>
                  <a:schemeClr val="bg1"/>
                </a:solidFill>
                <a:latin typeface="Arial" charset="0"/>
                <a:ea typeface="ＭＳ Ｐゴシック" charset="0"/>
                <a:cs typeface="Arial" charset="0"/>
              </a:defRPr>
            </a:lvl1pPr>
            <a:lvl2pPr marL="742909" indent="-285734" defTabSz="930224" eaLnBrk="0" hangingPunct="0">
              <a:defRPr sz="2200">
                <a:solidFill>
                  <a:schemeClr val="bg1"/>
                </a:solidFill>
                <a:latin typeface="Arial" charset="0"/>
                <a:ea typeface="Arial" charset="0"/>
                <a:cs typeface="Arial" charset="0"/>
              </a:defRPr>
            </a:lvl2pPr>
            <a:lvl3pPr marL="1142937" indent="-228587" defTabSz="930224" eaLnBrk="0" hangingPunct="0">
              <a:defRPr sz="2200">
                <a:solidFill>
                  <a:schemeClr val="bg1"/>
                </a:solidFill>
                <a:latin typeface="Arial" charset="0"/>
                <a:ea typeface="Arial" charset="0"/>
                <a:cs typeface="Arial" charset="0"/>
              </a:defRPr>
            </a:lvl3pPr>
            <a:lvl4pPr marL="1600111" indent="-228587" defTabSz="930224" eaLnBrk="0" hangingPunct="0">
              <a:defRPr sz="2200">
                <a:solidFill>
                  <a:schemeClr val="bg1"/>
                </a:solidFill>
                <a:latin typeface="Arial" charset="0"/>
                <a:ea typeface="Arial" charset="0"/>
                <a:cs typeface="Arial" charset="0"/>
              </a:defRPr>
            </a:lvl4pPr>
            <a:lvl5pPr marL="2057287" indent="-228587" defTabSz="930224" eaLnBrk="0" hangingPunct="0">
              <a:defRPr sz="2200">
                <a:solidFill>
                  <a:schemeClr val="bg1"/>
                </a:solidFill>
                <a:latin typeface="Arial" charset="0"/>
                <a:ea typeface="Arial" charset="0"/>
                <a:cs typeface="Arial" charset="0"/>
              </a:defRPr>
            </a:lvl5pPr>
            <a:lvl6pPr marL="2514461" indent="-228587" defTabSz="930224" eaLnBrk="0" fontAlgn="base" hangingPunct="0">
              <a:spcBef>
                <a:spcPct val="0"/>
              </a:spcBef>
              <a:spcAft>
                <a:spcPct val="0"/>
              </a:spcAft>
              <a:defRPr sz="2200">
                <a:solidFill>
                  <a:schemeClr val="bg1"/>
                </a:solidFill>
                <a:latin typeface="Arial" charset="0"/>
                <a:ea typeface="Arial" charset="0"/>
                <a:cs typeface="Arial" charset="0"/>
              </a:defRPr>
            </a:lvl6pPr>
            <a:lvl7pPr marL="2971635" indent="-228587" defTabSz="930224" eaLnBrk="0" fontAlgn="base" hangingPunct="0">
              <a:spcBef>
                <a:spcPct val="0"/>
              </a:spcBef>
              <a:spcAft>
                <a:spcPct val="0"/>
              </a:spcAft>
              <a:defRPr sz="2200">
                <a:solidFill>
                  <a:schemeClr val="bg1"/>
                </a:solidFill>
                <a:latin typeface="Arial" charset="0"/>
                <a:ea typeface="Arial" charset="0"/>
                <a:cs typeface="Arial" charset="0"/>
              </a:defRPr>
            </a:lvl7pPr>
            <a:lvl8pPr marL="3428811" indent="-228587" defTabSz="930224" eaLnBrk="0" fontAlgn="base" hangingPunct="0">
              <a:spcBef>
                <a:spcPct val="0"/>
              </a:spcBef>
              <a:spcAft>
                <a:spcPct val="0"/>
              </a:spcAft>
              <a:defRPr sz="2200">
                <a:solidFill>
                  <a:schemeClr val="bg1"/>
                </a:solidFill>
                <a:latin typeface="Arial" charset="0"/>
                <a:ea typeface="Arial" charset="0"/>
                <a:cs typeface="Arial" charset="0"/>
              </a:defRPr>
            </a:lvl8pPr>
            <a:lvl9pPr marL="3885985" indent="-228587" defTabSz="930224" eaLnBrk="0" fontAlgn="base" hangingPunct="0">
              <a:spcBef>
                <a:spcPct val="0"/>
              </a:spcBef>
              <a:spcAft>
                <a:spcPct val="0"/>
              </a:spcAft>
              <a:defRPr sz="2200">
                <a:solidFill>
                  <a:schemeClr val="bg1"/>
                </a:solidFill>
                <a:latin typeface="Arial" charset="0"/>
                <a:ea typeface="Arial" charset="0"/>
                <a:cs typeface="Arial" charset="0"/>
              </a:defRPr>
            </a:lvl9pPr>
          </a:lstStyle>
          <a:p>
            <a:pPr eaLnBrk="1" hangingPunct="1"/>
            <a:fld id="{E6853D70-CE3E-FB47-9182-E1758EFAE411}" type="slidenum">
              <a:rPr lang="en-US" sz="1200">
                <a:solidFill>
                  <a:schemeClr val="tx1"/>
                </a:solidFill>
              </a:rPr>
              <a:pPr eaLnBrk="1" hangingPunct="1"/>
              <a:t>6</a:t>
            </a:fld>
            <a:endParaRPr lang="en-US" sz="1200" dirty="0">
              <a:solidFill>
                <a:schemeClr val="tx1"/>
              </a:solidFill>
            </a:endParaRPr>
          </a:p>
        </p:txBody>
      </p:sp>
      <p:sp>
        <p:nvSpPr>
          <p:cNvPr id="6" name="Notes Placeholder 2"/>
          <p:cNvSpPr>
            <a:spLocks noGrp="1"/>
          </p:cNvSpPr>
          <p:nvPr>
            <p:ph type="body" idx="3"/>
          </p:nvPr>
        </p:nvSpPr>
        <p:spPr>
          <a:xfrm>
            <a:off x="717268" y="4490032"/>
            <a:ext cx="5731651" cy="4252781"/>
          </a:xfrm>
          <a:noFill/>
        </p:spPr>
        <p:txBody>
          <a:bodyPr>
            <a:normAutofit/>
          </a:bodyPr>
          <a:lstStyle/>
          <a:p>
            <a:r>
              <a:rPr lang="en-US" sz="1800" b="1" dirty="0" smtClean="0">
                <a:latin typeface="Arial" pitchFamily="34" charset="0"/>
                <a:cs typeface="Arial" pitchFamily="34" charset="0"/>
              </a:rPr>
              <a:t>Outside of the U.S., the global education market is even larger…. </a:t>
            </a:r>
          </a:p>
          <a:p>
            <a:endParaRPr lang="en-US" sz="1800" dirty="0" smtClean="0">
              <a:latin typeface="Arial" pitchFamily="34" charset="0"/>
              <a:cs typeface="Arial" pitchFamily="34" charset="0"/>
            </a:endParaRPr>
          </a:p>
          <a:p>
            <a:r>
              <a:rPr lang="en-US" sz="1800" dirty="0" smtClean="0">
                <a:latin typeface="Arial" pitchFamily="34" charset="0"/>
                <a:cs typeface="Arial" pitchFamily="34" charset="0"/>
              </a:rPr>
              <a:t>There are expected to be </a:t>
            </a:r>
            <a:r>
              <a:rPr lang="en-US" sz="1800" b="1" dirty="0" smtClean="0">
                <a:latin typeface="Arial" pitchFamily="34" charset="0"/>
                <a:cs typeface="Arial" pitchFamily="34" charset="0"/>
              </a:rPr>
              <a:t>over 260m students in the global postsecondary system by 2025.</a:t>
            </a:r>
          </a:p>
          <a:p>
            <a:endParaRPr lang="en-US" sz="1800" dirty="0" smtClean="0">
              <a:latin typeface="Arial" pitchFamily="34" charset="0"/>
              <a:cs typeface="Arial" pitchFamily="34" charset="0"/>
            </a:endParaRPr>
          </a:p>
          <a:p>
            <a:r>
              <a:rPr lang="en-US" sz="1800" dirty="0" smtClean="0">
                <a:latin typeface="Arial" pitchFamily="34" charset="0"/>
                <a:cs typeface="Arial" pitchFamily="34" charset="0"/>
              </a:rPr>
              <a:t>And there are many </a:t>
            </a:r>
            <a:r>
              <a:rPr lang="en-US" sz="1800" b="1" dirty="0" smtClean="0">
                <a:latin typeface="Arial" pitchFamily="34" charset="0"/>
                <a:cs typeface="Arial" pitchFamily="34" charset="0"/>
              </a:rPr>
              <a:t>trends</a:t>
            </a:r>
            <a:r>
              <a:rPr lang="en-US" sz="1800" dirty="0" smtClean="0">
                <a:latin typeface="Arial" pitchFamily="34" charset="0"/>
                <a:cs typeface="Arial" pitchFamily="34" charset="0"/>
              </a:rPr>
              <a:t> – listed on the page…such as </a:t>
            </a:r>
            <a:r>
              <a:rPr lang="en-US" sz="1800" b="1" dirty="0" smtClean="0">
                <a:latin typeface="Arial" pitchFamily="34" charset="0"/>
                <a:cs typeface="Arial" pitchFamily="34" charset="0"/>
              </a:rPr>
              <a:t>Changing Demographics</a:t>
            </a:r>
            <a:r>
              <a:rPr lang="en-US" sz="1800" dirty="0" smtClean="0">
                <a:latin typeface="Arial" pitchFamily="34" charset="0"/>
                <a:cs typeface="Arial" pitchFamily="34" charset="0"/>
              </a:rPr>
              <a:t>, </a:t>
            </a:r>
            <a:r>
              <a:rPr lang="en-US" sz="1800" b="1" dirty="0" smtClean="0">
                <a:latin typeface="Arial" pitchFamily="34" charset="0"/>
                <a:cs typeface="Arial" pitchFamily="34" charset="0"/>
              </a:rPr>
              <a:t>Declines in Public Funding</a:t>
            </a:r>
            <a:r>
              <a:rPr lang="en-US" sz="1800" dirty="0" smtClean="0">
                <a:latin typeface="Arial" pitchFamily="34" charset="0"/>
                <a:cs typeface="Arial" pitchFamily="34" charset="0"/>
              </a:rPr>
              <a:t>– </a:t>
            </a:r>
            <a:r>
              <a:rPr lang="en-US" sz="1800" b="1" dirty="0" smtClean="0">
                <a:latin typeface="Arial" pitchFamily="34" charset="0"/>
                <a:cs typeface="Arial" pitchFamily="34" charset="0"/>
              </a:rPr>
              <a:t>that are driving growth.  </a:t>
            </a:r>
          </a:p>
          <a:p>
            <a:endParaRPr lang="en-US" sz="1800" dirty="0" smtClean="0">
              <a:latin typeface="Arial" pitchFamily="34" charset="0"/>
              <a:cs typeface="Arial" pitchFamily="34" charset="0"/>
            </a:endParaRPr>
          </a:p>
          <a:p>
            <a:r>
              <a:rPr lang="en-US" sz="1800" dirty="0" smtClean="0">
                <a:latin typeface="Arial" pitchFamily="34" charset="0"/>
                <a:cs typeface="Arial" pitchFamily="34" charset="0"/>
              </a:rPr>
              <a:t>Will </a:t>
            </a:r>
            <a:r>
              <a:rPr lang="en-US" sz="1800" b="1" dirty="0" smtClean="0">
                <a:latin typeface="Arial" pitchFamily="34" charset="0"/>
                <a:cs typeface="Arial" pitchFamily="34" charset="0"/>
              </a:rPr>
              <a:t>share additional detail </a:t>
            </a:r>
            <a:r>
              <a:rPr lang="en-US" sz="1800" dirty="0" smtClean="0">
                <a:latin typeface="Arial" pitchFamily="34" charset="0"/>
                <a:cs typeface="Arial" pitchFamily="34" charset="0"/>
              </a:rPr>
              <a:t>about how </a:t>
            </a:r>
            <a:r>
              <a:rPr lang="en-US" sz="1800" b="1" dirty="0" smtClean="0">
                <a:latin typeface="Arial" pitchFamily="34" charset="0"/>
                <a:cs typeface="Arial" pitchFamily="34" charset="0"/>
              </a:rPr>
              <a:t>we</a:t>
            </a:r>
            <a:r>
              <a:rPr lang="en-US" sz="1800" dirty="0" smtClean="0">
                <a:latin typeface="Arial" pitchFamily="34" charset="0"/>
                <a:cs typeface="Arial" pitchFamily="34" charset="0"/>
              </a:rPr>
              <a:t> intend to capture and be </a:t>
            </a:r>
            <a:r>
              <a:rPr lang="en-US" sz="1800" b="1" dirty="0" smtClean="0">
                <a:latin typeface="Arial" pitchFamily="34" charset="0"/>
                <a:cs typeface="Arial" pitchFamily="34" charset="0"/>
              </a:rPr>
              <a:t>successful</a:t>
            </a:r>
            <a:r>
              <a:rPr lang="en-US" sz="1800" dirty="0" smtClean="0">
                <a:latin typeface="Arial" pitchFamily="34" charset="0"/>
                <a:cs typeface="Arial" pitchFamily="34" charset="0"/>
              </a:rPr>
              <a:t> in this </a:t>
            </a:r>
            <a:r>
              <a:rPr lang="en-US" sz="1800" b="1" dirty="0" smtClean="0">
                <a:latin typeface="Arial" pitchFamily="34" charset="0"/>
                <a:cs typeface="Arial" pitchFamily="34" charset="0"/>
              </a:rPr>
              <a:t>Global market </a:t>
            </a:r>
            <a:r>
              <a:rPr lang="en-US" sz="1800" dirty="0" smtClean="0">
                <a:latin typeface="Arial" pitchFamily="34" charset="0"/>
                <a:cs typeface="Arial" pitchFamily="34" charset="0"/>
              </a:rPr>
              <a:t>in a minute.</a:t>
            </a:r>
          </a:p>
          <a:p>
            <a:endParaRPr lang="en-US" sz="1800" b="1" dirty="0" smtClean="0">
              <a:latin typeface="Arial" pitchFamily="34" charset="0"/>
              <a:cs typeface="Arial" pitchFamily="34" charset="0"/>
            </a:endParaRPr>
          </a:p>
          <a:p>
            <a:endParaRPr lang="en-US" sz="1800" b="1" dirty="0" smtClean="0">
              <a:latin typeface="Arial" pitchFamily="34" charset="0"/>
              <a:cs typeface="Arial"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B0B35381-BD30-4457-BC86-08C6AF68BA66}" type="slidenum">
              <a:rPr lang="en-US" smtClean="0"/>
              <a:pPr/>
              <a:t>7</a:t>
            </a:fld>
            <a:endParaRPr lang="en-US"/>
          </a:p>
        </p:txBody>
      </p:sp>
      <p:sp>
        <p:nvSpPr>
          <p:cNvPr id="5" name="Notes Placeholder 2"/>
          <p:cNvSpPr>
            <a:spLocks noGrp="1"/>
          </p:cNvSpPr>
          <p:nvPr>
            <p:ph type="body" idx="3"/>
          </p:nvPr>
        </p:nvSpPr>
        <p:spPr>
          <a:xfrm>
            <a:off x="717268" y="4490032"/>
            <a:ext cx="5731651" cy="4252781"/>
          </a:xfrm>
        </p:spPr>
        <p:txBody>
          <a:bodyPr>
            <a:normAutofit/>
          </a:bodyPr>
          <a:lstStyle/>
          <a:p>
            <a:pPr>
              <a:defRPr/>
            </a:pPr>
            <a:r>
              <a:rPr lang="en-US" sz="1800" dirty="0" smtClean="0">
                <a:latin typeface="Arial" pitchFamily="34" charset="0"/>
                <a:cs typeface="Arial" pitchFamily="34" charset="0"/>
              </a:rPr>
              <a:t>Now, to share background on Apollo</a:t>
            </a:r>
          </a:p>
          <a:p>
            <a:pPr>
              <a:defRPr/>
            </a:pPr>
            <a:endParaRPr lang="en-US" sz="1800" dirty="0" smtClean="0">
              <a:latin typeface="Arial" pitchFamily="34" charset="0"/>
              <a:cs typeface="Arial" pitchFamily="34" charset="0"/>
            </a:endParaRPr>
          </a:p>
          <a:p>
            <a:pPr>
              <a:defRPr/>
            </a:pPr>
            <a:r>
              <a:rPr lang="en-US" sz="1800" dirty="0" smtClean="0">
                <a:latin typeface="Arial" pitchFamily="34" charset="0"/>
                <a:cs typeface="Arial" pitchFamily="34" charset="0"/>
              </a:rPr>
              <a:t>Apollo Group is </a:t>
            </a:r>
            <a:r>
              <a:rPr lang="en-US" sz="1800" b="1" dirty="0" smtClean="0">
                <a:latin typeface="Arial" pitchFamily="34" charset="0"/>
                <a:cs typeface="Arial" pitchFamily="34" charset="0"/>
              </a:rPr>
              <a:t>one of the world's largest private education providers</a:t>
            </a:r>
            <a:r>
              <a:rPr lang="en-US" sz="1800" dirty="0" smtClean="0">
                <a:latin typeface="Arial" pitchFamily="34" charset="0"/>
                <a:cs typeface="Arial" pitchFamily="34" charset="0"/>
              </a:rPr>
              <a:t>, serving</a:t>
            </a:r>
            <a:r>
              <a:rPr lang="en-US" sz="1800" b="1" dirty="0" smtClean="0">
                <a:latin typeface="Arial" pitchFamily="34" charset="0"/>
                <a:cs typeface="Arial" pitchFamily="34" charset="0"/>
              </a:rPr>
              <a:t> students </a:t>
            </a:r>
            <a:r>
              <a:rPr lang="en-US" sz="1800" dirty="0" smtClean="0">
                <a:latin typeface="Arial" pitchFamily="34" charset="0"/>
                <a:cs typeface="Arial" pitchFamily="34" charset="0"/>
              </a:rPr>
              <a:t>in the </a:t>
            </a:r>
            <a:r>
              <a:rPr lang="en-US" sz="1800" b="1" dirty="0" smtClean="0">
                <a:latin typeface="Arial" pitchFamily="34" charset="0"/>
                <a:cs typeface="Arial" pitchFamily="34" charset="0"/>
              </a:rPr>
              <a:t>United States </a:t>
            </a:r>
            <a:r>
              <a:rPr lang="en-US" sz="1800" dirty="0" smtClean="0">
                <a:latin typeface="Arial" pitchFamily="34" charset="0"/>
                <a:cs typeface="Arial" pitchFamily="34" charset="0"/>
              </a:rPr>
              <a:t>and in </a:t>
            </a:r>
            <a:r>
              <a:rPr lang="en-US" sz="1800" b="1" dirty="0" smtClean="0">
                <a:latin typeface="Arial" pitchFamily="34" charset="0"/>
                <a:cs typeface="Arial" pitchFamily="34" charset="0"/>
              </a:rPr>
              <a:t>Latin America, Europe, India, </a:t>
            </a:r>
            <a:r>
              <a:rPr lang="en-US" sz="1800" dirty="0" smtClean="0">
                <a:latin typeface="Arial" pitchFamily="34" charset="0"/>
                <a:cs typeface="Arial" pitchFamily="34" charset="0"/>
              </a:rPr>
              <a:t>as well as </a:t>
            </a:r>
            <a:r>
              <a:rPr lang="en-US" sz="1800" b="1" dirty="0" smtClean="0">
                <a:latin typeface="Arial" pitchFamily="34" charset="0"/>
                <a:cs typeface="Arial" pitchFamily="34" charset="0"/>
              </a:rPr>
              <a:t>online throughout </a:t>
            </a:r>
            <a:r>
              <a:rPr lang="en-US" sz="1800" dirty="0" smtClean="0">
                <a:latin typeface="Arial" pitchFamily="34" charset="0"/>
                <a:cs typeface="Arial" pitchFamily="34" charset="0"/>
              </a:rPr>
              <a:t>the</a:t>
            </a:r>
            <a:r>
              <a:rPr lang="en-US" sz="1800" b="1" dirty="0" smtClean="0">
                <a:latin typeface="Arial" pitchFamily="34" charset="0"/>
                <a:cs typeface="Arial" pitchFamily="34" charset="0"/>
              </a:rPr>
              <a:t> world.</a:t>
            </a:r>
          </a:p>
          <a:p>
            <a:pPr>
              <a:defRPr/>
            </a:pPr>
            <a:endParaRPr lang="en-US" sz="1800" dirty="0" smtClean="0">
              <a:latin typeface="Arial" pitchFamily="34" charset="0"/>
              <a:cs typeface="Arial" pitchFamily="34" charset="0"/>
            </a:endParaRPr>
          </a:p>
          <a:p>
            <a:pPr marL="232943" indent="-232943">
              <a:buFont typeface="Arial" pitchFamily="34" charset="0"/>
              <a:buChar char="•"/>
              <a:defRPr/>
            </a:pPr>
            <a:r>
              <a:rPr lang="en-US" sz="1800" dirty="0" smtClean="0">
                <a:latin typeface="Arial" pitchFamily="34" charset="0"/>
                <a:cs typeface="Arial" pitchFamily="34" charset="0"/>
              </a:rPr>
              <a:t>Apollo Group was founded nearly 40 years ago (in 1973) to help the working learner access quality higher education.</a:t>
            </a:r>
          </a:p>
          <a:p>
            <a:pPr marL="232943" indent="-232943">
              <a:buFont typeface="Arial" pitchFamily="34" charset="0"/>
              <a:buChar char="•"/>
              <a:defRPr/>
            </a:pPr>
            <a:endParaRPr lang="en-US" sz="1800" dirty="0" smtClean="0">
              <a:latin typeface="Arial" pitchFamily="34" charset="0"/>
              <a:cs typeface="Arial" pitchFamily="34" charset="0"/>
            </a:endParaRPr>
          </a:p>
          <a:p>
            <a:pPr marL="232943" indent="-232943">
              <a:buFont typeface="Arial" pitchFamily="34" charset="0"/>
              <a:buChar char="•"/>
              <a:defRPr/>
            </a:pPr>
            <a:r>
              <a:rPr lang="en-US" sz="1800" dirty="0" smtClean="0">
                <a:latin typeface="Arial" pitchFamily="34" charset="0"/>
                <a:cs typeface="Arial" pitchFamily="34" charset="0"/>
              </a:rPr>
              <a:t>Originally to help firemen, police officers and line workers complete their college education.  </a:t>
            </a:r>
          </a:p>
          <a:p>
            <a:pPr marL="232943" indent="-232943">
              <a:buFont typeface="Arial" pitchFamily="34" charset="0"/>
              <a:buChar char="•"/>
              <a:defRPr/>
            </a:pPr>
            <a:endParaRPr lang="en-US" sz="1800" dirty="0" smtClean="0">
              <a:latin typeface="Arial" pitchFamily="34" charset="0"/>
              <a:cs typeface="Arial" pitchFamily="34" charset="0"/>
            </a:endParaRPr>
          </a:p>
          <a:p>
            <a:pPr marL="232943" indent="-232943">
              <a:buFont typeface="Arial" pitchFamily="34" charset="0"/>
              <a:buChar char="•"/>
              <a:defRPr/>
            </a:pPr>
            <a:endParaRPr lang="en-US" sz="1800" dirty="0" smtClean="0"/>
          </a:p>
          <a:p>
            <a:pPr>
              <a:defRPr/>
            </a:pPr>
            <a:endParaRPr lang="en-US" sz="1800" dirty="0" smtClean="0">
              <a:latin typeface="Arial" pitchFamily="34" charset="0"/>
              <a:cs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a:ln/>
        </p:spPr>
      </p:sp>
      <p:sp>
        <p:nvSpPr>
          <p:cNvPr id="54275" name="Slide Number Placeholder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lstStyle>
            <a:lvl1pPr defTabSz="930224" eaLnBrk="0" hangingPunct="0">
              <a:defRPr sz="2200">
                <a:solidFill>
                  <a:schemeClr val="bg1"/>
                </a:solidFill>
                <a:latin typeface="Arial" charset="0"/>
                <a:ea typeface="ＭＳ Ｐゴシック" charset="0"/>
                <a:cs typeface="ＭＳ Ｐゴシック" charset="0"/>
              </a:defRPr>
            </a:lvl1pPr>
            <a:lvl2pPr marL="742909" indent="-285734" defTabSz="930224" eaLnBrk="0" hangingPunct="0">
              <a:defRPr sz="2200">
                <a:solidFill>
                  <a:schemeClr val="bg1"/>
                </a:solidFill>
                <a:latin typeface="Arial" charset="0"/>
                <a:ea typeface="ＭＳ Ｐゴシック" charset="0"/>
              </a:defRPr>
            </a:lvl2pPr>
            <a:lvl3pPr marL="1142937" indent="-228587" defTabSz="930224" eaLnBrk="0" hangingPunct="0">
              <a:defRPr sz="2200">
                <a:solidFill>
                  <a:schemeClr val="bg1"/>
                </a:solidFill>
                <a:latin typeface="Arial" charset="0"/>
                <a:ea typeface="ＭＳ Ｐゴシック" charset="0"/>
              </a:defRPr>
            </a:lvl3pPr>
            <a:lvl4pPr marL="1600111" indent="-228587" defTabSz="930224" eaLnBrk="0" hangingPunct="0">
              <a:defRPr sz="2200">
                <a:solidFill>
                  <a:schemeClr val="bg1"/>
                </a:solidFill>
                <a:latin typeface="Arial" charset="0"/>
                <a:ea typeface="ＭＳ Ｐゴシック" charset="0"/>
              </a:defRPr>
            </a:lvl4pPr>
            <a:lvl5pPr marL="2057287" indent="-228587" defTabSz="930224" eaLnBrk="0" hangingPunct="0">
              <a:defRPr sz="2200">
                <a:solidFill>
                  <a:schemeClr val="bg1"/>
                </a:solidFill>
                <a:latin typeface="Arial" charset="0"/>
                <a:ea typeface="ＭＳ Ｐゴシック" charset="0"/>
              </a:defRPr>
            </a:lvl5pPr>
            <a:lvl6pPr marL="2514461" indent="-228587" defTabSz="930224" eaLnBrk="0" fontAlgn="base" hangingPunct="0">
              <a:spcBef>
                <a:spcPct val="0"/>
              </a:spcBef>
              <a:spcAft>
                <a:spcPct val="0"/>
              </a:spcAft>
              <a:defRPr sz="2200">
                <a:solidFill>
                  <a:schemeClr val="bg1"/>
                </a:solidFill>
                <a:latin typeface="Arial" charset="0"/>
                <a:ea typeface="ＭＳ Ｐゴシック" charset="0"/>
              </a:defRPr>
            </a:lvl6pPr>
            <a:lvl7pPr marL="2971635" indent="-228587" defTabSz="930224" eaLnBrk="0" fontAlgn="base" hangingPunct="0">
              <a:spcBef>
                <a:spcPct val="0"/>
              </a:spcBef>
              <a:spcAft>
                <a:spcPct val="0"/>
              </a:spcAft>
              <a:defRPr sz="2200">
                <a:solidFill>
                  <a:schemeClr val="bg1"/>
                </a:solidFill>
                <a:latin typeface="Arial" charset="0"/>
                <a:ea typeface="ＭＳ Ｐゴシック" charset="0"/>
              </a:defRPr>
            </a:lvl7pPr>
            <a:lvl8pPr marL="3428811" indent="-228587" defTabSz="930224" eaLnBrk="0" fontAlgn="base" hangingPunct="0">
              <a:spcBef>
                <a:spcPct val="0"/>
              </a:spcBef>
              <a:spcAft>
                <a:spcPct val="0"/>
              </a:spcAft>
              <a:defRPr sz="2200">
                <a:solidFill>
                  <a:schemeClr val="bg1"/>
                </a:solidFill>
                <a:latin typeface="Arial" charset="0"/>
                <a:ea typeface="ＭＳ Ｐゴシック" charset="0"/>
              </a:defRPr>
            </a:lvl8pPr>
            <a:lvl9pPr marL="3885985" indent="-228587" defTabSz="930224" eaLnBrk="0" fontAlgn="base" hangingPunct="0">
              <a:spcBef>
                <a:spcPct val="0"/>
              </a:spcBef>
              <a:spcAft>
                <a:spcPct val="0"/>
              </a:spcAft>
              <a:defRPr sz="2200">
                <a:solidFill>
                  <a:schemeClr val="bg1"/>
                </a:solidFill>
                <a:latin typeface="Arial" charset="0"/>
                <a:ea typeface="ＭＳ Ｐゴシック" charset="0"/>
              </a:defRPr>
            </a:lvl9pPr>
          </a:lstStyle>
          <a:p>
            <a:pPr eaLnBrk="1" hangingPunct="1"/>
            <a:fld id="{A38135F0-63F3-F74F-9046-7FBC971D2561}" type="slidenum">
              <a:rPr lang="en-US" sz="1200">
                <a:solidFill>
                  <a:schemeClr val="tx1"/>
                </a:solidFill>
              </a:rPr>
              <a:pPr eaLnBrk="1" hangingPunct="1"/>
              <a:t>8</a:t>
            </a:fld>
            <a:endParaRPr lang="en-US" sz="1200" dirty="0">
              <a:solidFill>
                <a:schemeClr val="tx1"/>
              </a:solidFill>
            </a:endParaRPr>
          </a:p>
        </p:txBody>
      </p:sp>
      <p:sp>
        <p:nvSpPr>
          <p:cNvPr id="6" name="Notes Placeholder 2"/>
          <p:cNvSpPr>
            <a:spLocks noGrp="1"/>
          </p:cNvSpPr>
          <p:nvPr>
            <p:ph type="body" idx="3"/>
          </p:nvPr>
        </p:nvSpPr>
        <p:spPr>
          <a:xfrm>
            <a:off x="717268" y="4490032"/>
            <a:ext cx="5731651" cy="4252781"/>
          </a:xfrm>
        </p:spPr>
        <p:txBody>
          <a:bodyPr>
            <a:normAutofit/>
          </a:bodyPr>
          <a:lstStyle/>
          <a:p>
            <a:pPr defTabSz="930156">
              <a:defRPr/>
            </a:pPr>
            <a:r>
              <a:rPr lang="en-US" sz="1800" b="1" dirty="0" smtClean="0">
                <a:latin typeface="Arial" pitchFamily="34" charset="0"/>
                <a:cs typeface="Arial" pitchFamily="34" charset="0"/>
              </a:rPr>
              <a:t>University of Phoenix </a:t>
            </a:r>
            <a:r>
              <a:rPr lang="en-US" sz="1800" dirty="0" smtClean="0">
                <a:latin typeface="Arial" pitchFamily="34" charset="0"/>
                <a:cs typeface="Arial" pitchFamily="34" charset="0"/>
              </a:rPr>
              <a:t>is our </a:t>
            </a:r>
            <a:r>
              <a:rPr lang="en-US" sz="1800" b="1" dirty="0" smtClean="0">
                <a:latin typeface="Arial" pitchFamily="34" charset="0"/>
                <a:cs typeface="Arial" pitchFamily="34" charset="0"/>
              </a:rPr>
              <a:t>largest education offering.</a:t>
            </a:r>
          </a:p>
          <a:p>
            <a:pPr defTabSz="930156">
              <a:defRPr/>
            </a:pPr>
            <a:endParaRPr lang="en-US" sz="1800" b="1" dirty="0">
              <a:latin typeface="Arial" pitchFamily="34" charset="0"/>
              <a:cs typeface="Arial" pitchFamily="34" charset="0"/>
            </a:endParaRPr>
          </a:p>
          <a:p>
            <a:pPr defTabSz="930156">
              <a:defRPr/>
            </a:pPr>
            <a:r>
              <a:rPr lang="en-US" sz="1800" b="1" dirty="0" smtClean="0">
                <a:latin typeface="Arial" pitchFamily="34" charset="0"/>
                <a:cs typeface="Arial" pitchFamily="34" charset="0"/>
              </a:rPr>
              <a:t>Represents </a:t>
            </a:r>
            <a:r>
              <a:rPr lang="en-US" sz="1800" dirty="0" smtClean="0">
                <a:latin typeface="Arial" pitchFamily="34" charset="0"/>
                <a:cs typeface="Arial" pitchFamily="34" charset="0"/>
              </a:rPr>
              <a:t>about</a:t>
            </a:r>
            <a:r>
              <a:rPr lang="en-US" sz="1800" b="1" dirty="0" smtClean="0">
                <a:latin typeface="Arial" pitchFamily="34" charset="0"/>
                <a:cs typeface="Arial" pitchFamily="34" charset="0"/>
              </a:rPr>
              <a:t> 90% </a:t>
            </a:r>
            <a:r>
              <a:rPr lang="en-US" sz="1800" dirty="0" smtClean="0">
                <a:latin typeface="Arial" pitchFamily="34" charset="0"/>
                <a:cs typeface="Arial" pitchFamily="34" charset="0"/>
              </a:rPr>
              <a:t>of our </a:t>
            </a:r>
            <a:r>
              <a:rPr lang="en-US" sz="1800" b="1" dirty="0" smtClean="0">
                <a:latin typeface="Arial" pitchFamily="34" charset="0"/>
                <a:cs typeface="Arial" pitchFamily="34" charset="0"/>
              </a:rPr>
              <a:t>revenue </a:t>
            </a:r>
            <a:r>
              <a:rPr lang="en-US" sz="1800" dirty="0" smtClean="0">
                <a:latin typeface="Arial" pitchFamily="34" charset="0"/>
                <a:cs typeface="Arial" pitchFamily="34" charset="0"/>
              </a:rPr>
              <a:t>today</a:t>
            </a:r>
          </a:p>
          <a:p>
            <a:pPr defTabSz="930156">
              <a:defRPr/>
            </a:pPr>
            <a:endParaRPr lang="en-US" sz="1800" dirty="0" smtClean="0">
              <a:latin typeface="Arial" pitchFamily="34" charset="0"/>
              <a:cs typeface="Arial" pitchFamily="34" charset="0"/>
            </a:endParaRPr>
          </a:p>
          <a:p>
            <a:pPr marL="174708" indent="-174708" defTabSz="930156">
              <a:buFontTx/>
              <a:buChar char="•"/>
              <a:defRPr/>
            </a:pPr>
            <a:r>
              <a:rPr lang="en-US" sz="1800" dirty="0" smtClean="0">
                <a:latin typeface="Arial" pitchFamily="34" charset="0"/>
                <a:cs typeface="Arial" pitchFamily="34" charset="0"/>
              </a:rPr>
              <a:t>Currently -- </a:t>
            </a:r>
            <a:r>
              <a:rPr lang="en-US" sz="1800" b="1" dirty="0" smtClean="0">
                <a:latin typeface="Arial" pitchFamily="34" charset="0"/>
                <a:cs typeface="Arial" pitchFamily="34" charset="0"/>
              </a:rPr>
              <a:t>320,000 students, 775,000 alumni, and over 30,000 faculty members</a:t>
            </a:r>
          </a:p>
          <a:p>
            <a:pPr marL="174708" indent="-174708" defTabSz="930156">
              <a:buFontTx/>
              <a:buChar char="•"/>
              <a:defRPr/>
            </a:pPr>
            <a:endParaRPr lang="en-US" sz="1800" b="1" dirty="0" smtClean="0">
              <a:latin typeface="Arial" pitchFamily="34" charset="0"/>
              <a:cs typeface="Arial" pitchFamily="34" charset="0"/>
            </a:endParaRPr>
          </a:p>
          <a:p>
            <a:pPr marL="174708" indent="-174708" defTabSz="930156">
              <a:buFontTx/>
              <a:buChar char="•"/>
              <a:defRPr/>
            </a:pPr>
            <a:r>
              <a:rPr lang="en-US" sz="1800" b="1" dirty="0" smtClean="0">
                <a:latin typeface="Arial" pitchFamily="34" charset="0"/>
                <a:cs typeface="Arial" pitchFamily="34" charset="0"/>
              </a:rPr>
              <a:t>53%</a:t>
            </a:r>
            <a:r>
              <a:rPr lang="en-US" sz="1800" dirty="0" smtClean="0">
                <a:latin typeface="Arial" pitchFamily="34" charset="0"/>
                <a:cs typeface="Arial" pitchFamily="34" charset="0"/>
              </a:rPr>
              <a:t> of our student body – </a:t>
            </a:r>
            <a:r>
              <a:rPr lang="en-US" sz="1800" b="1" dirty="0" smtClean="0">
                <a:latin typeface="Arial" pitchFamily="34" charset="0"/>
                <a:cs typeface="Arial" pitchFamily="34" charset="0"/>
              </a:rPr>
              <a:t>obtaining their bachelor’s degree</a:t>
            </a:r>
          </a:p>
          <a:p>
            <a:pPr marL="174708" indent="-174708" defTabSz="930156">
              <a:buFontTx/>
              <a:buChar char="•"/>
              <a:defRPr/>
            </a:pPr>
            <a:endParaRPr lang="en-US" sz="1800" dirty="0" smtClean="0">
              <a:latin typeface="Arial" pitchFamily="34" charset="0"/>
              <a:cs typeface="Arial" pitchFamily="34" charset="0"/>
            </a:endParaRPr>
          </a:p>
          <a:p>
            <a:pPr marL="174708" indent="-174708" defTabSz="930156">
              <a:buFontTx/>
              <a:buChar char="•"/>
              <a:defRPr/>
            </a:pPr>
            <a:r>
              <a:rPr lang="en-US" sz="1800" dirty="0" smtClean="0">
                <a:latin typeface="Arial" pitchFamily="34" charset="0"/>
                <a:cs typeface="Arial" pitchFamily="34" charset="0"/>
              </a:rPr>
              <a:t>Serving students online and through our national network of 112 ground U.S. locations</a:t>
            </a:r>
          </a:p>
          <a:p>
            <a:pPr marL="174708" indent="-174708" defTabSz="930156">
              <a:buFontTx/>
              <a:buChar char="•"/>
              <a:defRPr/>
            </a:pPr>
            <a:endParaRPr lang="en-US" sz="1800" dirty="0" smtClean="0">
              <a:latin typeface="Arial" pitchFamily="34" charset="0"/>
              <a:cs typeface="Arial" pitchFamily="34" charset="0"/>
            </a:endParaRPr>
          </a:p>
          <a:p>
            <a:pPr defTabSz="930156">
              <a:defRPr/>
            </a:pPr>
            <a:endParaRPr lang="en-US" sz="1800" dirty="0" smtClean="0">
              <a:latin typeface="Arial" pitchFamily="34" charset="0"/>
              <a:cs typeface="Arial" pitchFamily="34" charset="0"/>
            </a:endParaRPr>
          </a:p>
          <a:p>
            <a:pPr defTabSz="930156">
              <a:defRPr/>
            </a:pPr>
            <a:endParaRPr lang="en-US" sz="1800" dirty="0" smtClean="0">
              <a:latin typeface="Arial" pitchFamily="34" charset="0"/>
              <a:cs typeface="Arial"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a:ln/>
        </p:spPr>
      </p:sp>
      <p:sp>
        <p:nvSpPr>
          <p:cNvPr id="62467" name="Slide Number Placeholder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lstStyle>
            <a:lvl1pPr defTabSz="931811" eaLnBrk="0" hangingPunct="0">
              <a:defRPr sz="2200">
                <a:solidFill>
                  <a:schemeClr val="bg1"/>
                </a:solidFill>
                <a:latin typeface="Arial" charset="0"/>
                <a:ea typeface="ＭＳ Ｐゴシック" charset="0"/>
                <a:cs typeface="ＭＳ Ｐゴシック" charset="0"/>
              </a:defRPr>
            </a:lvl1pPr>
            <a:lvl2pPr marL="742909" indent="-285734" defTabSz="931811" eaLnBrk="0" hangingPunct="0">
              <a:defRPr sz="2200">
                <a:solidFill>
                  <a:schemeClr val="bg1"/>
                </a:solidFill>
                <a:latin typeface="Arial" charset="0"/>
                <a:ea typeface="ＭＳ Ｐゴシック" charset="0"/>
              </a:defRPr>
            </a:lvl2pPr>
            <a:lvl3pPr marL="1142937" indent="-228587" defTabSz="931811" eaLnBrk="0" hangingPunct="0">
              <a:defRPr sz="2200">
                <a:solidFill>
                  <a:schemeClr val="bg1"/>
                </a:solidFill>
                <a:latin typeface="Arial" charset="0"/>
                <a:ea typeface="ＭＳ Ｐゴシック" charset="0"/>
              </a:defRPr>
            </a:lvl3pPr>
            <a:lvl4pPr marL="1600111" indent="-228587" defTabSz="931811" eaLnBrk="0" hangingPunct="0">
              <a:defRPr sz="2200">
                <a:solidFill>
                  <a:schemeClr val="bg1"/>
                </a:solidFill>
                <a:latin typeface="Arial" charset="0"/>
                <a:ea typeface="ＭＳ Ｐゴシック" charset="0"/>
              </a:defRPr>
            </a:lvl4pPr>
            <a:lvl5pPr marL="2057287" indent="-228587" defTabSz="931811" eaLnBrk="0" hangingPunct="0">
              <a:defRPr sz="2200">
                <a:solidFill>
                  <a:schemeClr val="bg1"/>
                </a:solidFill>
                <a:latin typeface="Arial" charset="0"/>
                <a:ea typeface="ＭＳ Ｐゴシック" charset="0"/>
              </a:defRPr>
            </a:lvl5pPr>
            <a:lvl6pPr marL="2514461" indent="-228587" defTabSz="931811" eaLnBrk="0" fontAlgn="base" hangingPunct="0">
              <a:spcBef>
                <a:spcPct val="0"/>
              </a:spcBef>
              <a:spcAft>
                <a:spcPct val="0"/>
              </a:spcAft>
              <a:defRPr sz="2200">
                <a:solidFill>
                  <a:schemeClr val="bg1"/>
                </a:solidFill>
                <a:latin typeface="Arial" charset="0"/>
                <a:ea typeface="ＭＳ Ｐゴシック" charset="0"/>
              </a:defRPr>
            </a:lvl6pPr>
            <a:lvl7pPr marL="2971635" indent="-228587" defTabSz="931811" eaLnBrk="0" fontAlgn="base" hangingPunct="0">
              <a:spcBef>
                <a:spcPct val="0"/>
              </a:spcBef>
              <a:spcAft>
                <a:spcPct val="0"/>
              </a:spcAft>
              <a:defRPr sz="2200">
                <a:solidFill>
                  <a:schemeClr val="bg1"/>
                </a:solidFill>
                <a:latin typeface="Arial" charset="0"/>
                <a:ea typeface="ＭＳ Ｐゴシック" charset="0"/>
              </a:defRPr>
            </a:lvl7pPr>
            <a:lvl8pPr marL="3428811" indent="-228587" defTabSz="931811" eaLnBrk="0" fontAlgn="base" hangingPunct="0">
              <a:spcBef>
                <a:spcPct val="0"/>
              </a:spcBef>
              <a:spcAft>
                <a:spcPct val="0"/>
              </a:spcAft>
              <a:defRPr sz="2200">
                <a:solidFill>
                  <a:schemeClr val="bg1"/>
                </a:solidFill>
                <a:latin typeface="Arial" charset="0"/>
                <a:ea typeface="ＭＳ Ｐゴシック" charset="0"/>
              </a:defRPr>
            </a:lvl8pPr>
            <a:lvl9pPr marL="3885985" indent="-228587" defTabSz="931811" eaLnBrk="0" fontAlgn="base" hangingPunct="0">
              <a:spcBef>
                <a:spcPct val="0"/>
              </a:spcBef>
              <a:spcAft>
                <a:spcPct val="0"/>
              </a:spcAft>
              <a:defRPr sz="2200">
                <a:solidFill>
                  <a:schemeClr val="bg1"/>
                </a:solidFill>
                <a:latin typeface="Arial" charset="0"/>
                <a:ea typeface="ＭＳ Ｐゴシック" charset="0"/>
              </a:defRPr>
            </a:lvl9pPr>
          </a:lstStyle>
          <a:p>
            <a:pPr eaLnBrk="1" hangingPunct="1"/>
            <a:fld id="{F8F4D3D6-794F-9440-8EFF-854FBE191AFE}" type="slidenum">
              <a:rPr lang="en-US" sz="1200">
                <a:solidFill>
                  <a:schemeClr val="tx1"/>
                </a:solidFill>
              </a:rPr>
              <a:pPr eaLnBrk="1" hangingPunct="1"/>
              <a:t>9</a:t>
            </a:fld>
            <a:endParaRPr lang="en-US" sz="1200" dirty="0">
              <a:solidFill>
                <a:schemeClr val="tx1"/>
              </a:solidFill>
            </a:endParaRPr>
          </a:p>
        </p:txBody>
      </p:sp>
      <p:sp>
        <p:nvSpPr>
          <p:cNvPr id="6" name="Notes Placeholder 2"/>
          <p:cNvSpPr>
            <a:spLocks noGrp="1"/>
          </p:cNvSpPr>
          <p:nvPr>
            <p:ph type="body" idx="3"/>
          </p:nvPr>
        </p:nvSpPr>
        <p:spPr>
          <a:xfrm>
            <a:off x="717268" y="4490032"/>
            <a:ext cx="5731651" cy="4252781"/>
          </a:xfrm>
        </p:spPr>
        <p:txBody>
          <a:bodyPr>
            <a:normAutofit fontScale="77500" lnSpcReduction="20000"/>
          </a:bodyPr>
          <a:lstStyle/>
          <a:p>
            <a:pPr>
              <a:defRPr/>
            </a:pPr>
            <a:r>
              <a:rPr lang="en-US" sz="1800" b="1" dirty="0" smtClean="0">
                <a:cs typeface="Arial" charset="0"/>
              </a:rPr>
              <a:t>History of reinventing education</a:t>
            </a:r>
            <a:r>
              <a:rPr lang="en-US" sz="1800" dirty="0" smtClean="0">
                <a:cs typeface="Arial" charset="0"/>
              </a:rPr>
              <a:t> – over the past 40 years -- a </a:t>
            </a:r>
            <a:r>
              <a:rPr lang="en-US" sz="1800" b="1" dirty="0" smtClean="0">
                <a:cs typeface="Arial" charset="0"/>
              </a:rPr>
              <a:t>model of differentiation – </a:t>
            </a:r>
            <a:r>
              <a:rPr lang="en-US" sz="1800" dirty="0" smtClean="0">
                <a:cs typeface="Arial" charset="0"/>
              </a:rPr>
              <a:t>discuss circles</a:t>
            </a:r>
            <a:endParaRPr lang="en-US" sz="1800" dirty="0" smtClean="0"/>
          </a:p>
          <a:p>
            <a:pPr marL="228091" indent="-228091">
              <a:defRPr/>
            </a:pPr>
            <a:endParaRPr lang="en-US" sz="1800" dirty="0" smtClean="0"/>
          </a:p>
          <a:p>
            <a:pPr marL="285750" indent="-285750">
              <a:buFont typeface="Arial" charset="0"/>
              <a:buChar char="•"/>
              <a:defRPr/>
            </a:pPr>
            <a:r>
              <a:rPr lang="en-US" sz="1800" b="1" dirty="0" smtClean="0"/>
              <a:t>‘70s- Johns story– </a:t>
            </a:r>
            <a:r>
              <a:rPr lang="en-US" sz="1800" dirty="0" smtClean="0"/>
              <a:t>at San Jose, 56 </a:t>
            </a:r>
            <a:r>
              <a:rPr lang="en-US" sz="1800" dirty="0" err="1" smtClean="0"/>
              <a:t>yrs</a:t>
            </a:r>
            <a:r>
              <a:rPr lang="en-US" sz="1800" dirty="0" smtClean="0"/>
              <a:t> old, $26K net worth, </a:t>
            </a:r>
            <a:r>
              <a:rPr lang="en-US" sz="1800" b="1" dirty="0" smtClean="0"/>
              <a:t>identified </a:t>
            </a:r>
            <a:r>
              <a:rPr lang="en-US" sz="1800" dirty="0" smtClean="0"/>
              <a:t>a </a:t>
            </a:r>
            <a:r>
              <a:rPr lang="en-US" sz="1800" b="1" dirty="0" smtClean="0"/>
              <a:t>NEW MKT </a:t>
            </a:r>
            <a:r>
              <a:rPr lang="en-US" sz="1800" dirty="0" smtClean="0"/>
              <a:t>and a</a:t>
            </a:r>
            <a:r>
              <a:rPr lang="en-US" sz="1800" b="1" dirty="0" smtClean="0"/>
              <a:t> NEW MODEL </a:t>
            </a:r>
            <a:r>
              <a:rPr lang="en-US" sz="1800" dirty="0" smtClean="0"/>
              <a:t>of higher ed</a:t>
            </a:r>
            <a:r>
              <a:rPr lang="en-US" sz="1800" b="1" dirty="0" smtClean="0"/>
              <a:t>. “non-traditional working learner” </a:t>
            </a:r>
            <a:r>
              <a:rPr lang="en-US" sz="1800" dirty="0" smtClean="0"/>
              <a:t>Fireman, Police officers, </a:t>
            </a:r>
            <a:r>
              <a:rPr lang="en-US" sz="1800" dirty="0" err="1" smtClean="0"/>
              <a:t>etc</a:t>
            </a:r>
            <a:endParaRPr lang="en-US" sz="1800" dirty="0" smtClean="0"/>
          </a:p>
          <a:p>
            <a:pPr marL="285750" indent="-285750">
              <a:buFont typeface="Arial" charset="0"/>
              <a:buChar char="•"/>
              <a:defRPr/>
            </a:pPr>
            <a:r>
              <a:rPr lang="en-US" sz="1800" b="1" dirty="0" smtClean="0"/>
              <a:t>80’s- Before Internet </a:t>
            </a:r>
            <a:r>
              <a:rPr lang="en-US" sz="1800" dirty="0" smtClean="0"/>
              <a:t>founded</a:t>
            </a:r>
            <a:r>
              <a:rPr lang="en-US" sz="1800" b="1" dirty="0" smtClean="0"/>
              <a:t>, begin distance learning</a:t>
            </a:r>
          </a:p>
          <a:p>
            <a:pPr marL="285750" indent="-285750">
              <a:buFont typeface="Arial" charset="0"/>
              <a:buChar char="•"/>
              <a:defRPr/>
            </a:pPr>
            <a:r>
              <a:rPr lang="en-US" sz="1800" b="1" dirty="0" smtClean="0"/>
              <a:t>90’s- Digitized </a:t>
            </a:r>
            <a:r>
              <a:rPr lang="en-US" sz="1800" dirty="0" smtClean="0"/>
              <a:t>our </a:t>
            </a:r>
            <a:r>
              <a:rPr lang="en-US" sz="1800" b="1" dirty="0" smtClean="0"/>
              <a:t>textbook </a:t>
            </a:r>
            <a:r>
              <a:rPr lang="en-US" sz="1800" dirty="0" smtClean="0"/>
              <a:t>and publishing industry (similar to what </a:t>
            </a:r>
            <a:r>
              <a:rPr lang="en-US" sz="1800" b="1" dirty="0" smtClean="0"/>
              <a:t>Apple did with Music)</a:t>
            </a:r>
          </a:p>
          <a:p>
            <a:pPr marL="285750" indent="-285750">
              <a:buFont typeface="Arial" charset="0"/>
              <a:buChar char="•"/>
              <a:defRPr/>
            </a:pPr>
            <a:r>
              <a:rPr lang="en-US" sz="1800" b="1" dirty="0" smtClean="0"/>
              <a:t>Industry</a:t>
            </a:r>
            <a:r>
              <a:rPr lang="en-US" sz="1800" dirty="0" smtClean="0"/>
              <a:t> </a:t>
            </a:r>
            <a:r>
              <a:rPr lang="en-US" sz="1800" dirty="0"/>
              <a:t>we operate in today </a:t>
            </a:r>
            <a:r>
              <a:rPr lang="en-US" sz="1800" b="1" dirty="0"/>
              <a:t>is very different </a:t>
            </a:r>
            <a:r>
              <a:rPr lang="en-US" sz="1800" dirty="0"/>
              <a:t>than 5 years </a:t>
            </a:r>
            <a:r>
              <a:rPr lang="en-US" sz="1800" dirty="0" smtClean="0"/>
              <a:t>ago</a:t>
            </a:r>
          </a:p>
          <a:p>
            <a:pPr marL="285750" indent="-285750">
              <a:buFont typeface="Arial" charset="0"/>
              <a:buChar char="•"/>
              <a:defRPr/>
            </a:pPr>
            <a:r>
              <a:rPr lang="en-US" sz="1800" dirty="0" smtClean="0"/>
              <a:t>Apollo </a:t>
            </a:r>
            <a:r>
              <a:rPr lang="en-US" sz="1800" dirty="0"/>
              <a:t>is a </a:t>
            </a:r>
            <a:r>
              <a:rPr lang="en-US" sz="1800" b="1" dirty="0"/>
              <a:t>different company than 2-3 years ago</a:t>
            </a:r>
            <a:r>
              <a:rPr lang="en-US" sz="1800" dirty="0"/>
              <a:t> – working to be </a:t>
            </a:r>
            <a:r>
              <a:rPr lang="en-US" sz="1800" b="1" dirty="0"/>
              <a:t>leaner</a:t>
            </a:r>
            <a:r>
              <a:rPr lang="en-US" sz="1800" dirty="0"/>
              <a:t>, </a:t>
            </a:r>
            <a:r>
              <a:rPr lang="en-US" sz="1800" b="1" dirty="0"/>
              <a:t>nimble</a:t>
            </a:r>
            <a:r>
              <a:rPr lang="en-US" sz="1800" dirty="0"/>
              <a:t>, bringing product </a:t>
            </a:r>
            <a:r>
              <a:rPr lang="en-US" sz="1800" b="1" dirty="0"/>
              <a:t>to market </a:t>
            </a:r>
            <a:r>
              <a:rPr lang="en-US" sz="1800" b="1" dirty="0" smtClean="0"/>
              <a:t>faster</a:t>
            </a:r>
          </a:p>
          <a:p>
            <a:pPr marL="285750" indent="-285750">
              <a:buFont typeface="Arial" charset="0"/>
              <a:buChar char="•"/>
              <a:defRPr/>
            </a:pPr>
            <a:r>
              <a:rPr lang="en-US" sz="1800" dirty="0" smtClean="0"/>
              <a:t>What </a:t>
            </a:r>
            <a:r>
              <a:rPr lang="en-US" sz="1800" dirty="0"/>
              <a:t>we are doing </a:t>
            </a:r>
            <a:r>
              <a:rPr lang="en-US" sz="1800" dirty="0" smtClean="0"/>
              <a:t>today…..differentiate </a:t>
            </a:r>
            <a:r>
              <a:rPr lang="en-US" sz="1800" dirty="0"/>
              <a:t>-  continue to </a:t>
            </a:r>
            <a:r>
              <a:rPr lang="en-US" sz="1800" b="1" dirty="0"/>
              <a:t>reinvent education for the </a:t>
            </a:r>
            <a:r>
              <a:rPr lang="en-US" sz="1800" b="1" dirty="0" smtClean="0"/>
              <a:t>future</a:t>
            </a:r>
          </a:p>
          <a:p>
            <a:pPr marL="742950" lvl="1" indent="-285750">
              <a:buFont typeface="Arial" charset="0"/>
              <a:buChar char="•"/>
              <a:defRPr/>
            </a:pPr>
            <a:r>
              <a:rPr lang="en-US" sz="1800" b="1" dirty="0" smtClean="0"/>
              <a:t>Invested </a:t>
            </a:r>
            <a:r>
              <a:rPr lang="en-US" sz="1800" dirty="0" smtClean="0"/>
              <a:t>over a</a:t>
            </a:r>
            <a:r>
              <a:rPr lang="en-US" sz="1800" b="1" dirty="0" smtClean="0"/>
              <a:t> $1B </a:t>
            </a:r>
            <a:r>
              <a:rPr lang="en-US" sz="1800" dirty="0" smtClean="0"/>
              <a:t>in our </a:t>
            </a:r>
            <a:r>
              <a:rPr lang="en-US" sz="1800" b="1" dirty="0" smtClean="0"/>
              <a:t>platforms and technology…..</a:t>
            </a:r>
          </a:p>
          <a:p>
            <a:pPr marL="742950" lvl="1" indent="-285750">
              <a:buFont typeface="Arial" charset="0"/>
              <a:buChar char="•"/>
              <a:defRPr/>
            </a:pPr>
            <a:r>
              <a:rPr lang="en-US" sz="1800" b="1" dirty="0" smtClean="0"/>
              <a:t>Mobile--- </a:t>
            </a:r>
            <a:r>
              <a:rPr lang="en-US" sz="1800" dirty="0" err="1" smtClean="0"/>
              <a:t>PhxConnect</a:t>
            </a:r>
            <a:r>
              <a:rPr lang="en-US" sz="1800" dirty="0" smtClean="0"/>
              <a:t>, Mobile Apps</a:t>
            </a:r>
            <a:r>
              <a:rPr lang="en-US" sz="1800" b="1" dirty="0" smtClean="0"/>
              <a:t>, </a:t>
            </a:r>
          </a:p>
          <a:p>
            <a:pPr marL="1142491" lvl="2" indent="-228091">
              <a:buFont typeface="Arial" pitchFamily="34" charset="0"/>
              <a:buChar char="•"/>
              <a:defRPr/>
            </a:pPr>
            <a:r>
              <a:rPr lang="en-US" sz="1800" b="1" dirty="0" smtClean="0"/>
              <a:t>Clay Christensen– </a:t>
            </a:r>
            <a:r>
              <a:rPr lang="en-US" sz="1800" dirty="0" smtClean="0"/>
              <a:t>godfather of “how technology has disrupted” various industries</a:t>
            </a:r>
          </a:p>
          <a:p>
            <a:pPr marL="1142491" lvl="2" indent="-228091">
              <a:buFont typeface="Arial" pitchFamily="34" charset="0"/>
              <a:buChar char="•"/>
              <a:defRPr/>
            </a:pPr>
            <a:r>
              <a:rPr lang="en-US" sz="1800" b="1" dirty="0" smtClean="0"/>
              <a:t>Education </a:t>
            </a:r>
            <a:r>
              <a:rPr lang="en-US" sz="1800" dirty="0" smtClean="0"/>
              <a:t>one industry </a:t>
            </a:r>
            <a:r>
              <a:rPr lang="en-US" sz="1800" b="1" dirty="0" smtClean="0"/>
              <a:t>not yet disrupted </a:t>
            </a:r>
            <a:r>
              <a:rPr lang="en-US" sz="1800" dirty="0" smtClean="0"/>
              <a:t>by technology</a:t>
            </a:r>
          </a:p>
          <a:p>
            <a:pPr marL="685291" lvl="1" indent="-228091">
              <a:buFont typeface="Arial" pitchFamily="34" charset="0"/>
              <a:buChar char="•"/>
              <a:defRPr/>
            </a:pPr>
            <a:r>
              <a:rPr lang="en-US" sz="1800" b="1" dirty="0" smtClean="0"/>
              <a:t>Connecting Education to Career </a:t>
            </a:r>
            <a:r>
              <a:rPr lang="en-US" sz="1800" dirty="0" smtClean="0"/>
              <a:t>and </a:t>
            </a:r>
            <a:r>
              <a:rPr lang="en-US" sz="1800" b="1" dirty="0" smtClean="0"/>
              <a:t>Adaptive Learning– </a:t>
            </a:r>
            <a:r>
              <a:rPr lang="en-US" sz="1800" dirty="0" smtClean="0"/>
              <a:t>talk about in a moment</a:t>
            </a:r>
          </a:p>
          <a:p>
            <a:pPr>
              <a:defRPr/>
            </a:pPr>
            <a:endParaRPr lang="en-US" sz="1800" b="1" dirty="0" smtClean="0"/>
          </a:p>
          <a:p>
            <a:pPr>
              <a:defRPr/>
            </a:pPr>
            <a:r>
              <a:rPr lang="en-US" sz="1800" b="1" dirty="0" smtClean="0"/>
              <a:t>Passionately focus on Education Innovation to drive our future success</a:t>
            </a:r>
          </a:p>
          <a:p>
            <a:pPr>
              <a:defRPr/>
            </a:pPr>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B0B35381-BD30-4457-BC86-08C6AF68BA66}" type="slidenum">
              <a:rPr lang="en-US" smtClean="0"/>
              <a:pPr/>
              <a:t>10</a:t>
            </a:fld>
            <a:endParaRPr lang="en-US"/>
          </a:p>
        </p:txBody>
      </p:sp>
      <p:sp>
        <p:nvSpPr>
          <p:cNvPr id="5" name="Notes Placeholder 2"/>
          <p:cNvSpPr>
            <a:spLocks noGrp="1"/>
          </p:cNvSpPr>
          <p:nvPr>
            <p:ph type="body" idx="3"/>
          </p:nvPr>
        </p:nvSpPr>
        <p:spPr>
          <a:xfrm>
            <a:off x="623147" y="4493260"/>
            <a:ext cx="5731651" cy="4252781"/>
          </a:xfrm>
        </p:spPr>
        <p:txBody>
          <a:bodyPr>
            <a:normAutofit/>
          </a:bodyPr>
          <a:lstStyle/>
          <a:p>
            <a:pPr>
              <a:defRPr/>
            </a:pPr>
            <a:r>
              <a:rPr lang="en-US" sz="1800" dirty="0" smtClean="0"/>
              <a:t>Our </a:t>
            </a:r>
            <a:r>
              <a:rPr lang="en-US" sz="1800" b="1" dirty="0" smtClean="0"/>
              <a:t>Vision</a:t>
            </a:r>
            <a:r>
              <a:rPr lang="en-US" sz="1800" dirty="0" smtClean="0"/>
              <a:t> at Apollo is to…..</a:t>
            </a:r>
            <a:r>
              <a:rPr lang="en-US" sz="1800" b="1" dirty="0" smtClean="0"/>
              <a:t>Global Leader in Driving Innovations in Education</a:t>
            </a:r>
          </a:p>
          <a:p>
            <a:pPr>
              <a:defRPr/>
            </a:pPr>
            <a:endParaRPr lang="en-US" sz="1800" dirty="0"/>
          </a:p>
          <a:p>
            <a:pPr>
              <a:defRPr/>
            </a:pPr>
            <a:r>
              <a:rPr lang="en-US" sz="1800" dirty="0" smtClean="0"/>
              <a:t>Now, take few minutes to talk to our strategies, which is to…</a:t>
            </a:r>
          </a:p>
          <a:p>
            <a:pPr>
              <a:defRPr/>
            </a:pPr>
            <a:endParaRPr lang="en-US" sz="1800" dirty="0" smtClean="0"/>
          </a:p>
          <a:p>
            <a:pPr marL="232943" indent="-232943">
              <a:buFont typeface="Arial" pitchFamily="34" charset="0"/>
              <a:buChar char="•"/>
              <a:defRPr/>
            </a:pPr>
            <a:r>
              <a:rPr lang="en-US" sz="1800" b="1" dirty="0" smtClean="0"/>
              <a:t>differentiate </a:t>
            </a:r>
            <a:r>
              <a:rPr lang="en-US" sz="1800" dirty="0" smtClean="0"/>
              <a:t>University of Phoenix; </a:t>
            </a:r>
          </a:p>
          <a:p>
            <a:pPr marL="232943" indent="-232943">
              <a:buFont typeface="Arial" pitchFamily="34" charset="0"/>
              <a:buChar char="•"/>
              <a:defRPr/>
            </a:pPr>
            <a:r>
              <a:rPr lang="en-US" sz="1800" b="1" dirty="0" smtClean="0"/>
              <a:t>diversify</a:t>
            </a:r>
            <a:r>
              <a:rPr lang="en-US" sz="1800" dirty="0" smtClean="0"/>
              <a:t> into new markets – domestically and globally; and </a:t>
            </a:r>
          </a:p>
          <a:p>
            <a:pPr marL="232943" indent="-232943">
              <a:buFont typeface="Arial" pitchFamily="34" charset="0"/>
              <a:buChar char="•"/>
              <a:defRPr/>
            </a:pPr>
            <a:r>
              <a:rPr lang="en-US" sz="1800" dirty="0" smtClean="0"/>
              <a:t> </a:t>
            </a:r>
            <a:r>
              <a:rPr lang="en-US" sz="1800" b="1" dirty="0" smtClean="0"/>
              <a:t>optimize</a:t>
            </a:r>
            <a:r>
              <a:rPr lang="en-US" sz="1800" dirty="0" smtClean="0"/>
              <a:t> -- developing business </a:t>
            </a:r>
            <a:r>
              <a:rPr lang="en-US" sz="1800" b="1" dirty="0" smtClean="0"/>
              <a:t>processes that are more efficient and effective</a:t>
            </a:r>
            <a:r>
              <a:rPr lang="en-US" sz="1800" dirty="0" smtClean="0"/>
              <a:t> while  delivering the </a:t>
            </a:r>
            <a:r>
              <a:rPr lang="en-US" sz="1800" b="1" dirty="0" smtClean="0"/>
              <a:t>best possible experience </a:t>
            </a:r>
            <a:r>
              <a:rPr lang="en-US" sz="1800" dirty="0" smtClean="0"/>
              <a:t>and service </a:t>
            </a:r>
            <a:r>
              <a:rPr lang="en-US" sz="1800" b="1" dirty="0" smtClean="0"/>
              <a:t>for our students</a:t>
            </a:r>
            <a:endParaRPr lang="en-US" sz="1800" b="1"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B0B35381-BD30-4457-BC86-08C6AF68BA66}" type="slidenum">
              <a:rPr lang="en-US" smtClean="0"/>
              <a:pPr/>
              <a:t>11</a:t>
            </a:fld>
            <a:endParaRPr lang="en-US"/>
          </a:p>
        </p:txBody>
      </p:sp>
      <p:sp>
        <p:nvSpPr>
          <p:cNvPr id="5" name="Notes Placeholder 2"/>
          <p:cNvSpPr>
            <a:spLocks noGrp="1"/>
          </p:cNvSpPr>
          <p:nvPr>
            <p:ph type="body" idx="3"/>
          </p:nvPr>
        </p:nvSpPr>
        <p:spPr>
          <a:xfrm>
            <a:off x="609600" y="4343400"/>
            <a:ext cx="5731651" cy="4252781"/>
          </a:xfrm>
        </p:spPr>
        <p:txBody>
          <a:bodyPr>
            <a:noAutofit/>
          </a:bodyPr>
          <a:lstStyle/>
          <a:p>
            <a:pPr>
              <a:defRPr/>
            </a:pPr>
            <a:r>
              <a:rPr lang="en-US" sz="1800" b="1" dirty="0" smtClean="0"/>
              <a:t>Differentiating University of Phoenix…</a:t>
            </a:r>
          </a:p>
          <a:p>
            <a:pPr marL="174708" indent="-174708">
              <a:buFont typeface="Arial" pitchFamily="34" charset="0"/>
              <a:buChar char="•"/>
              <a:defRPr/>
            </a:pPr>
            <a:r>
              <a:rPr lang="en-US" sz="1500" dirty="0" smtClean="0"/>
              <a:t>University of choice for working learners in the U.S.</a:t>
            </a:r>
          </a:p>
          <a:p>
            <a:pPr marL="174708" indent="-174708">
              <a:buFont typeface="Arial" pitchFamily="34" charset="0"/>
              <a:buChar char="•"/>
              <a:defRPr/>
            </a:pPr>
            <a:r>
              <a:rPr lang="en-US" sz="1500" b="1" dirty="0" smtClean="0"/>
              <a:t>In U.S. some students…</a:t>
            </a:r>
          </a:p>
          <a:p>
            <a:pPr marL="631908" lvl="1" indent="-174708">
              <a:buFont typeface="Arial" pitchFamily="34" charset="0"/>
              <a:buChar char="•"/>
              <a:defRPr/>
            </a:pPr>
            <a:r>
              <a:rPr lang="en-US" sz="1500" b="1" dirty="0" smtClean="0"/>
              <a:t>High price-- $50K/</a:t>
            </a:r>
            <a:r>
              <a:rPr lang="en-US" sz="1500" b="1" dirty="0" err="1" smtClean="0"/>
              <a:t>yr</a:t>
            </a:r>
            <a:r>
              <a:rPr lang="en-US" sz="1500" b="1" dirty="0" smtClean="0"/>
              <a:t>++, elite University– </a:t>
            </a:r>
            <a:r>
              <a:rPr lang="en-US" sz="1500" dirty="0" smtClean="0"/>
              <a:t>hard to get in and expensive </a:t>
            </a:r>
          </a:p>
          <a:p>
            <a:pPr marL="631908" lvl="1" indent="-174708">
              <a:buFont typeface="Arial" pitchFamily="34" charset="0"/>
              <a:buChar char="•"/>
              <a:defRPr/>
            </a:pPr>
            <a:r>
              <a:rPr lang="en-US" sz="1500" b="1" dirty="0" smtClean="0"/>
              <a:t>Low price, low touch and low svc offering– difficult to teach learners </a:t>
            </a:r>
            <a:r>
              <a:rPr lang="en-US" sz="1500" dirty="0" smtClean="0"/>
              <a:t>that have difficulty getting through school</a:t>
            </a:r>
          </a:p>
          <a:p>
            <a:pPr marL="631908" lvl="1" indent="-174708">
              <a:buFont typeface="Arial" pitchFamily="34" charset="0"/>
              <a:buChar char="•"/>
              <a:defRPr/>
            </a:pPr>
            <a:r>
              <a:rPr lang="en-US" sz="1500" b="1" dirty="0" smtClean="0"/>
              <a:t>University of </a:t>
            </a:r>
            <a:r>
              <a:rPr lang="en-US" sz="1500" b="1" dirty="0" err="1" smtClean="0"/>
              <a:t>Phx</a:t>
            </a:r>
            <a:r>
              <a:rPr lang="en-US" sz="1500" b="1" dirty="0" smtClean="0"/>
              <a:t> </a:t>
            </a:r>
            <a:r>
              <a:rPr lang="en-US" sz="1500" dirty="0" smtClean="0"/>
              <a:t>plays in the </a:t>
            </a:r>
            <a:r>
              <a:rPr lang="en-US" sz="1500" b="1" dirty="0" smtClean="0"/>
              <a:t>middle….</a:t>
            </a:r>
          </a:p>
          <a:p>
            <a:pPr marL="174708" indent="-174708">
              <a:buFont typeface="Arial" pitchFamily="34" charset="0"/>
              <a:buChar char="•"/>
              <a:defRPr/>
            </a:pPr>
            <a:r>
              <a:rPr lang="en-US" sz="1500" b="1" dirty="0" smtClean="0"/>
              <a:t>Focused on delivering a differentiated value proposition to students</a:t>
            </a:r>
          </a:p>
          <a:p>
            <a:pPr marL="640594" lvl="1" indent="-174708">
              <a:buFont typeface="Arial" pitchFamily="34" charset="0"/>
              <a:buChar char="•"/>
              <a:defRPr/>
            </a:pPr>
            <a:r>
              <a:rPr lang="en-US" sz="1500" dirty="0" smtClean="0"/>
              <a:t>High quality outcomes – delivering a </a:t>
            </a:r>
            <a:r>
              <a:rPr lang="en-US" sz="1500" b="1" dirty="0" smtClean="0"/>
              <a:t>rigorous and relevant academic experience</a:t>
            </a:r>
          </a:p>
          <a:p>
            <a:pPr marL="640594" lvl="1" indent="-174708">
              <a:buFont typeface="Arial" pitchFamily="34" charset="0"/>
              <a:buChar char="•"/>
              <a:defRPr/>
            </a:pPr>
            <a:r>
              <a:rPr lang="en-US" sz="1500" b="1" dirty="0" smtClean="0"/>
              <a:t>Reasonably price – backed up with service</a:t>
            </a:r>
          </a:p>
          <a:p>
            <a:pPr marL="640594" lvl="1" indent="-174708">
              <a:buFont typeface="Arial" pitchFamily="34" charset="0"/>
              <a:buChar char="•"/>
              <a:defRPr/>
            </a:pPr>
            <a:r>
              <a:rPr lang="en-US" sz="1500" dirty="0" smtClean="0"/>
              <a:t>Ensure students can </a:t>
            </a:r>
            <a:r>
              <a:rPr lang="en-US" sz="1500" b="1" dirty="0" smtClean="0"/>
              <a:t>turn education into a relevant career </a:t>
            </a:r>
            <a:r>
              <a:rPr lang="en-US" sz="1500" dirty="0" smtClean="0"/>
              <a:t>–strong ROI for our students</a:t>
            </a:r>
          </a:p>
          <a:p>
            <a:pPr marL="640594" lvl="1" indent="-174708">
              <a:buFont typeface="Arial" pitchFamily="34" charset="0"/>
              <a:buChar char="•"/>
              <a:defRPr/>
            </a:pPr>
            <a:r>
              <a:rPr lang="en-US" sz="1500" b="1" dirty="0" smtClean="0"/>
              <a:t>Provide high touch support</a:t>
            </a:r>
            <a:r>
              <a:rPr lang="en-US" sz="1500" dirty="0" smtClean="0"/>
              <a:t> and services – i.e.</a:t>
            </a:r>
            <a:r>
              <a:rPr lang="en-US" sz="1500" b="1" dirty="0" smtClean="0"/>
              <a:t> small class sizes</a:t>
            </a:r>
            <a:r>
              <a:rPr lang="en-US" sz="1500" dirty="0" smtClean="0"/>
              <a:t>, </a:t>
            </a:r>
            <a:r>
              <a:rPr lang="en-US" sz="1500" b="1" dirty="0" smtClean="0"/>
              <a:t>mentoring</a:t>
            </a:r>
            <a:r>
              <a:rPr lang="en-US" sz="1500" dirty="0" smtClean="0"/>
              <a:t> </a:t>
            </a:r>
            <a:r>
              <a:rPr lang="en-US" sz="1500" dirty="0" err="1" smtClean="0"/>
              <a:t>svcs</a:t>
            </a:r>
            <a:r>
              <a:rPr lang="en-US" sz="1500" dirty="0" smtClean="0"/>
              <a:t>, </a:t>
            </a:r>
            <a:r>
              <a:rPr lang="en-US" sz="1500" b="1" dirty="0" smtClean="0"/>
              <a:t>tutoring</a:t>
            </a:r>
            <a:r>
              <a:rPr lang="en-US" sz="1500" dirty="0" smtClean="0"/>
              <a:t> </a:t>
            </a:r>
            <a:r>
              <a:rPr lang="en-US" sz="1500" dirty="0" err="1" smtClean="0"/>
              <a:t>svcs</a:t>
            </a:r>
            <a:r>
              <a:rPr lang="en-US" sz="1500" dirty="0" smtClean="0"/>
              <a:t> </a:t>
            </a:r>
            <a:r>
              <a:rPr lang="en-US" sz="1500" b="1" dirty="0" smtClean="0"/>
              <a:t>(“Warm </a:t>
            </a:r>
            <a:r>
              <a:rPr lang="en-US" sz="1500" b="1" dirty="0" err="1" smtClean="0"/>
              <a:t>Blacket</a:t>
            </a:r>
            <a:r>
              <a:rPr lang="en-US" sz="1500" b="1" dirty="0" smtClean="0"/>
              <a:t>”)</a:t>
            </a:r>
            <a:endParaRPr lang="en-US" sz="1500" dirty="0" smtClean="0"/>
          </a:p>
          <a:p>
            <a:pPr marL="640594" lvl="1" indent="-174708">
              <a:buFont typeface="Arial" pitchFamily="34" charset="0"/>
              <a:buChar char="•"/>
              <a:defRPr/>
            </a:pPr>
            <a:r>
              <a:rPr lang="en-US" sz="1500" b="1" dirty="0" smtClean="0"/>
              <a:t>Providing a world-class experience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1100" y="309563"/>
            <a:ext cx="4648200" cy="3486150"/>
          </a:xfrm>
        </p:spPr>
      </p:sp>
      <p:sp>
        <p:nvSpPr>
          <p:cNvPr id="4" name="Slide Number Placeholder 3"/>
          <p:cNvSpPr>
            <a:spLocks noGrp="1"/>
          </p:cNvSpPr>
          <p:nvPr>
            <p:ph type="sldNum" sz="quarter" idx="10"/>
          </p:nvPr>
        </p:nvSpPr>
        <p:spPr/>
        <p:txBody>
          <a:bodyPr/>
          <a:lstStyle/>
          <a:p>
            <a:fld id="{B0B35381-BD30-4457-BC86-08C6AF68BA66}" type="slidenum">
              <a:rPr lang="en-US" smtClean="0"/>
              <a:pPr/>
              <a:t>12</a:t>
            </a:fld>
            <a:endParaRPr lang="en-US"/>
          </a:p>
        </p:txBody>
      </p:sp>
      <p:sp>
        <p:nvSpPr>
          <p:cNvPr id="5" name="Content Placeholder 8"/>
          <p:cNvSpPr txBox="1">
            <a:spLocks noGrp="1"/>
          </p:cNvSpPr>
          <p:nvPr>
            <p:ph type="body" idx="3"/>
          </p:nvPr>
        </p:nvSpPr>
        <p:spPr>
          <a:xfrm>
            <a:off x="701040" y="3873500"/>
            <a:ext cx="5608320" cy="5035550"/>
          </a:xfrm>
        </p:spPr>
        <p:txBody>
          <a:bodyPr lIns="93177" tIns="46589" rIns="93177" bIns="46589" rtlCol="0">
            <a:normAutofit lnSpcReduction="10000"/>
          </a:bodyPr>
          <a:lstStyle/>
          <a:p>
            <a:pPr marL="349415" indent="-349415" defTabSz="465887">
              <a:spcBef>
                <a:spcPct val="20000"/>
              </a:spcBef>
              <a:defRPr/>
            </a:pPr>
            <a:endParaRPr lang="en-US" sz="1700" b="1" dirty="0" smtClean="0"/>
          </a:p>
          <a:p>
            <a:pPr marL="174708" indent="-174708">
              <a:buFont typeface="Arial" pitchFamily="34" charset="0"/>
              <a:buChar char="•"/>
              <a:defRPr/>
            </a:pPr>
            <a:r>
              <a:rPr lang="en-US" sz="1700" dirty="0" smtClean="0"/>
              <a:t>Now, what are some of these Key Differentiators </a:t>
            </a:r>
          </a:p>
          <a:p>
            <a:pPr marL="174708" indent="-174708">
              <a:buFont typeface="Arial" pitchFamily="34" charset="0"/>
              <a:buChar char="•"/>
              <a:defRPr/>
            </a:pPr>
            <a:r>
              <a:rPr lang="en-US" sz="1700" dirty="0" smtClean="0"/>
              <a:t>Established </a:t>
            </a:r>
            <a:r>
              <a:rPr lang="en-US" sz="1700" b="1" dirty="0" smtClean="0"/>
              <a:t>relationships with almost 2,000 leading corporations, </a:t>
            </a:r>
          </a:p>
          <a:p>
            <a:pPr marL="640594" lvl="1" indent="-174708">
              <a:buFont typeface="Arial" pitchFamily="34" charset="0"/>
              <a:buChar char="•"/>
              <a:defRPr/>
            </a:pPr>
            <a:r>
              <a:rPr lang="en-US" sz="1700" dirty="0" smtClean="0"/>
              <a:t>Helping these partners </a:t>
            </a:r>
            <a:r>
              <a:rPr lang="en-US" sz="1700" b="1" dirty="0" smtClean="0"/>
              <a:t>educate their workforces</a:t>
            </a:r>
            <a:r>
              <a:rPr lang="en-US" sz="1700" dirty="0" smtClean="0"/>
              <a:t>, </a:t>
            </a:r>
            <a:r>
              <a:rPr lang="en-US" sz="1700" b="1" dirty="0" smtClean="0"/>
              <a:t>hire qualified graduates</a:t>
            </a:r>
            <a:r>
              <a:rPr lang="en-US" sz="1700" dirty="0" smtClean="0"/>
              <a:t>, and </a:t>
            </a:r>
            <a:r>
              <a:rPr lang="en-US" sz="1700" b="1" dirty="0" smtClean="0"/>
              <a:t>collaborate on curriculum </a:t>
            </a:r>
            <a:r>
              <a:rPr lang="en-US" sz="1700" dirty="0" smtClean="0"/>
              <a:t>that addresses their needs. </a:t>
            </a:r>
          </a:p>
          <a:p>
            <a:pPr marL="640594" lvl="1" indent="-174708">
              <a:buFont typeface="Arial" pitchFamily="34" charset="0"/>
              <a:buChar char="•"/>
              <a:defRPr/>
            </a:pPr>
            <a:r>
              <a:rPr lang="en-US" sz="1700" dirty="0" smtClean="0"/>
              <a:t>STORY--- Head of a Wireless unit and changes in their workforce overtime</a:t>
            </a:r>
          </a:p>
          <a:p>
            <a:pPr marL="171472" indent="-171472">
              <a:spcBef>
                <a:spcPts val="1223"/>
              </a:spcBef>
              <a:buFont typeface="Arial" pitchFamily="34" charset="0"/>
              <a:buChar char="•"/>
              <a:defRPr/>
            </a:pPr>
            <a:r>
              <a:rPr lang="en-US" sz="1700" dirty="0" smtClean="0"/>
              <a:t>Partnerships with community colleges and industry association</a:t>
            </a:r>
          </a:p>
          <a:p>
            <a:pPr marL="171472" indent="-171472">
              <a:spcBef>
                <a:spcPts val="1223"/>
              </a:spcBef>
              <a:buFont typeface="Arial" pitchFamily="34" charset="0"/>
              <a:buChar char="•"/>
              <a:defRPr/>
            </a:pPr>
            <a:r>
              <a:rPr lang="en-US" sz="1700" dirty="0" smtClean="0">
                <a:cs typeface="Arial" pitchFamily="34" charset="0"/>
              </a:rPr>
              <a:t>Launched </a:t>
            </a:r>
            <a:r>
              <a:rPr lang="en-US" sz="1700" b="1" dirty="0" smtClean="0">
                <a:cs typeface="Arial" pitchFamily="34" charset="0"/>
              </a:rPr>
              <a:t>Phoenix Career Services </a:t>
            </a:r>
            <a:r>
              <a:rPr lang="en-US" sz="1700" dirty="0" smtClean="0">
                <a:cs typeface="Arial" pitchFamily="34" charset="0"/>
              </a:rPr>
              <a:t>to all students and Alumni.  </a:t>
            </a:r>
            <a:r>
              <a:rPr lang="en-US" sz="1700" b="1" dirty="0" smtClean="0">
                <a:cs typeface="Arial" pitchFamily="34" charset="0"/>
              </a:rPr>
              <a:t>18,000 jobs currently listed  </a:t>
            </a:r>
            <a:r>
              <a:rPr lang="en-US" sz="1700" dirty="0" smtClean="0">
                <a:cs typeface="Arial" pitchFamily="34" charset="0"/>
              </a:rPr>
              <a:t>on our on-line portal</a:t>
            </a:r>
            <a:endParaRPr lang="en-US" sz="1700" b="1" dirty="0" smtClean="0">
              <a:cs typeface="Arial" pitchFamily="34" charset="0"/>
            </a:endParaRPr>
          </a:p>
          <a:p>
            <a:pPr marL="171472" indent="-171472">
              <a:spcBef>
                <a:spcPts val="1223"/>
              </a:spcBef>
              <a:buFont typeface="Arial" pitchFamily="34" charset="0"/>
              <a:buChar char="•"/>
              <a:defRPr/>
            </a:pPr>
            <a:r>
              <a:rPr lang="en-US" sz="1700" b="1" dirty="0" smtClean="0">
                <a:cs typeface="Arial" pitchFamily="34" charset="0"/>
              </a:rPr>
              <a:t>C</a:t>
            </a:r>
            <a:r>
              <a:rPr lang="en-US" sz="1700" b="1" dirty="0" smtClean="0"/>
              <a:t>onnecting education to careers  - </a:t>
            </a:r>
            <a:r>
              <a:rPr lang="en-US" sz="1700" dirty="0" smtClean="0"/>
              <a:t>from pre-enrollment through the entire student lifecycle</a:t>
            </a:r>
          </a:p>
          <a:p>
            <a:pPr marL="171472" indent="-171472">
              <a:spcBef>
                <a:spcPts val="1223"/>
              </a:spcBef>
              <a:buFont typeface="Arial" pitchFamily="34" charset="0"/>
              <a:buChar char="•"/>
              <a:defRPr/>
            </a:pPr>
            <a:r>
              <a:rPr lang="en-US" sz="1700" b="1" dirty="0" smtClean="0"/>
              <a:t>Externally</a:t>
            </a:r>
            <a:r>
              <a:rPr lang="en-US" sz="1700" dirty="0" smtClean="0"/>
              <a:t>, </a:t>
            </a:r>
            <a:r>
              <a:rPr lang="en-US" sz="1700" b="1" dirty="0" smtClean="0"/>
              <a:t>beginning </a:t>
            </a:r>
            <a:r>
              <a:rPr lang="en-US" sz="1700" dirty="0" smtClean="0"/>
              <a:t>to </a:t>
            </a:r>
            <a:r>
              <a:rPr lang="en-US" sz="1700" b="1" dirty="0" smtClean="0"/>
              <a:t>show </a:t>
            </a:r>
            <a:r>
              <a:rPr lang="en-US" sz="1700" dirty="0" smtClean="0"/>
              <a:t>our </a:t>
            </a:r>
            <a:r>
              <a:rPr lang="en-US" sz="1700" b="1" dirty="0" smtClean="0"/>
              <a:t>prospective </a:t>
            </a:r>
            <a:r>
              <a:rPr lang="en-US" sz="1700" dirty="0" smtClean="0"/>
              <a:t>students…..</a:t>
            </a:r>
            <a:r>
              <a:rPr lang="en-US" sz="1700" b="1" dirty="0" smtClean="0"/>
              <a:t>Let’s Get to Work Ad Campaign</a:t>
            </a:r>
            <a:r>
              <a:rPr lang="en-US" sz="1700" dirty="0" smtClean="0"/>
              <a:t>…. Show Ad</a:t>
            </a:r>
          </a:p>
          <a:p>
            <a:pPr marL="171472" indent="-171472">
              <a:spcBef>
                <a:spcPts val="1223"/>
              </a:spcBef>
              <a:buFont typeface="Arial" pitchFamily="34" charset="0"/>
              <a:buChar char="•"/>
              <a:defRPr/>
            </a:pPr>
            <a:endParaRPr lang="en-US" sz="1700" dirty="0" smtClean="0">
              <a:cs typeface="Arial" pitchFamily="34" charset="0"/>
            </a:endParaRPr>
          </a:p>
          <a:p>
            <a:pPr marL="637359" lvl="1" indent="-171472">
              <a:buFont typeface="Arial" pitchFamily="34" charset="0"/>
              <a:buChar char="•"/>
              <a:defRPr/>
            </a:pPr>
            <a:endParaRPr lang="en-US" sz="1700" dirty="0" smtClean="0"/>
          </a:p>
          <a:p>
            <a:pPr marL="637359" lvl="1" indent="-171472">
              <a:buFont typeface="Arial" pitchFamily="34" charset="0"/>
              <a:buChar char="•"/>
              <a:defRPr/>
            </a:pPr>
            <a:endParaRPr lang="en-US" sz="1700" dirty="0"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noTextEdit="1"/>
          </p:cNvSpPr>
          <p:nvPr>
            <p:ph type="sldImg"/>
          </p:nvPr>
        </p:nvSpPr>
        <p:spPr>
          <a:ln/>
        </p:spPr>
      </p:sp>
      <p:sp>
        <p:nvSpPr>
          <p:cNvPr id="72707" name="Slide Number Placeholder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lstStyle>
            <a:lvl1pPr defTabSz="931811" eaLnBrk="0" hangingPunct="0">
              <a:defRPr sz="2200">
                <a:solidFill>
                  <a:schemeClr val="bg1"/>
                </a:solidFill>
                <a:latin typeface="Arial" charset="0"/>
                <a:ea typeface="ＭＳ Ｐゴシック" charset="0"/>
                <a:cs typeface="ＭＳ Ｐゴシック" charset="0"/>
              </a:defRPr>
            </a:lvl1pPr>
            <a:lvl2pPr marL="742909" indent="-285734" defTabSz="931811" eaLnBrk="0" hangingPunct="0">
              <a:defRPr sz="2200">
                <a:solidFill>
                  <a:schemeClr val="bg1"/>
                </a:solidFill>
                <a:latin typeface="Arial" charset="0"/>
                <a:ea typeface="ＭＳ Ｐゴシック" charset="0"/>
              </a:defRPr>
            </a:lvl2pPr>
            <a:lvl3pPr marL="1142937" indent="-228587" defTabSz="931811" eaLnBrk="0" hangingPunct="0">
              <a:defRPr sz="2200">
                <a:solidFill>
                  <a:schemeClr val="bg1"/>
                </a:solidFill>
                <a:latin typeface="Arial" charset="0"/>
                <a:ea typeface="ＭＳ Ｐゴシック" charset="0"/>
              </a:defRPr>
            </a:lvl3pPr>
            <a:lvl4pPr marL="1600111" indent="-228587" defTabSz="931811" eaLnBrk="0" hangingPunct="0">
              <a:defRPr sz="2200">
                <a:solidFill>
                  <a:schemeClr val="bg1"/>
                </a:solidFill>
                <a:latin typeface="Arial" charset="0"/>
                <a:ea typeface="ＭＳ Ｐゴシック" charset="0"/>
              </a:defRPr>
            </a:lvl4pPr>
            <a:lvl5pPr marL="2057287" indent="-228587" defTabSz="931811" eaLnBrk="0" hangingPunct="0">
              <a:defRPr sz="2200">
                <a:solidFill>
                  <a:schemeClr val="bg1"/>
                </a:solidFill>
                <a:latin typeface="Arial" charset="0"/>
                <a:ea typeface="ＭＳ Ｐゴシック" charset="0"/>
              </a:defRPr>
            </a:lvl5pPr>
            <a:lvl6pPr marL="2514461" indent="-228587" defTabSz="931811" eaLnBrk="0" fontAlgn="base" hangingPunct="0">
              <a:spcBef>
                <a:spcPct val="0"/>
              </a:spcBef>
              <a:spcAft>
                <a:spcPct val="0"/>
              </a:spcAft>
              <a:defRPr sz="2200">
                <a:solidFill>
                  <a:schemeClr val="bg1"/>
                </a:solidFill>
                <a:latin typeface="Arial" charset="0"/>
                <a:ea typeface="ＭＳ Ｐゴシック" charset="0"/>
              </a:defRPr>
            </a:lvl6pPr>
            <a:lvl7pPr marL="2971635" indent="-228587" defTabSz="931811" eaLnBrk="0" fontAlgn="base" hangingPunct="0">
              <a:spcBef>
                <a:spcPct val="0"/>
              </a:spcBef>
              <a:spcAft>
                <a:spcPct val="0"/>
              </a:spcAft>
              <a:defRPr sz="2200">
                <a:solidFill>
                  <a:schemeClr val="bg1"/>
                </a:solidFill>
                <a:latin typeface="Arial" charset="0"/>
                <a:ea typeface="ＭＳ Ｐゴシック" charset="0"/>
              </a:defRPr>
            </a:lvl7pPr>
            <a:lvl8pPr marL="3428811" indent="-228587" defTabSz="931811" eaLnBrk="0" fontAlgn="base" hangingPunct="0">
              <a:spcBef>
                <a:spcPct val="0"/>
              </a:spcBef>
              <a:spcAft>
                <a:spcPct val="0"/>
              </a:spcAft>
              <a:defRPr sz="2200">
                <a:solidFill>
                  <a:schemeClr val="bg1"/>
                </a:solidFill>
                <a:latin typeface="Arial" charset="0"/>
                <a:ea typeface="ＭＳ Ｐゴシック" charset="0"/>
              </a:defRPr>
            </a:lvl8pPr>
            <a:lvl9pPr marL="3885985" indent="-228587" defTabSz="931811" eaLnBrk="0" fontAlgn="base" hangingPunct="0">
              <a:spcBef>
                <a:spcPct val="0"/>
              </a:spcBef>
              <a:spcAft>
                <a:spcPct val="0"/>
              </a:spcAft>
              <a:defRPr sz="2200">
                <a:solidFill>
                  <a:schemeClr val="bg1"/>
                </a:solidFill>
                <a:latin typeface="Arial" charset="0"/>
                <a:ea typeface="ＭＳ Ｐゴシック" charset="0"/>
              </a:defRPr>
            </a:lvl9pPr>
          </a:lstStyle>
          <a:p>
            <a:pPr eaLnBrk="1" hangingPunct="1"/>
            <a:fld id="{0AC22356-A3DD-B74F-8AEF-483A412EAE49}" type="slidenum">
              <a:rPr lang="en-US" sz="1200">
                <a:solidFill>
                  <a:schemeClr val="tx1"/>
                </a:solidFill>
              </a:rPr>
              <a:pPr eaLnBrk="1" hangingPunct="1"/>
              <a:t>13</a:t>
            </a:fld>
            <a:endParaRPr lang="en-US" sz="1200" dirty="0">
              <a:solidFill>
                <a:schemeClr val="tx1"/>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noTextEdit="1"/>
          </p:cNvSpPr>
          <p:nvPr>
            <p:ph type="sldImg"/>
          </p:nvPr>
        </p:nvSpPr>
        <p:spPr>
          <a:ln/>
        </p:spPr>
      </p:sp>
      <p:sp>
        <p:nvSpPr>
          <p:cNvPr id="72707" name="Slide Number Placeholder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lstStyle>
            <a:lvl1pPr defTabSz="931811" eaLnBrk="0" hangingPunct="0">
              <a:defRPr sz="2200">
                <a:solidFill>
                  <a:schemeClr val="bg1"/>
                </a:solidFill>
                <a:latin typeface="Arial" charset="0"/>
                <a:ea typeface="ＭＳ Ｐゴシック" charset="0"/>
                <a:cs typeface="ＭＳ Ｐゴシック" charset="0"/>
              </a:defRPr>
            </a:lvl1pPr>
            <a:lvl2pPr marL="742909" indent="-285734" defTabSz="931811" eaLnBrk="0" hangingPunct="0">
              <a:defRPr sz="2200">
                <a:solidFill>
                  <a:schemeClr val="bg1"/>
                </a:solidFill>
                <a:latin typeface="Arial" charset="0"/>
                <a:ea typeface="ＭＳ Ｐゴシック" charset="0"/>
              </a:defRPr>
            </a:lvl2pPr>
            <a:lvl3pPr marL="1142937" indent="-228587" defTabSz="931811" eaLnBrk="0" hangingPunct="0">
              <a:defRPr sz="2200">
                <a:solidFill>
                  <a:schemeClr val="bg1"/>
                </a:solidFill>
                <a:latin typeface="Arial" charset="0"/>
                <a:ea typeface="ＭＳ Ｐゴシック" charset="0"/>
              </a:defRPr>
            </a:lvl3pPr>
            <a:lvl4pPr marL="1600111" indent="-228587" defTabSz="931811" eaLnBrk="0" hangingPunct="0">
              <a:defRPr sz="2200">
                <a:solidFill>
                  <a:schemeClr val="bg1"/>
                </a:solidFill>
                <a:latin typeface="Arial" charset="0"/>
                <a:ea typeface="ＭＳ Ｐゴシック" charset="0"/>
              </a:defRPr>
            </a:lvl4pPr>
            <a:lvl5pPr marL="2057287" indent="-228587" defTabSz="931811" eaLnBrk="0" hangingPunct="0">
              <a:defRPr sz="2200">
                <a:solidFill>
                  <a:schemeClr val="bg1"/>
                </a:solidFill>
                <a:latin typeface="Arial" charset="0"/>
                <a:ea typeface="ＭＳ Ｐゴシック" charset="0"/>
              </a:defRPr>
            </a:lvl5pPr>
            <a:lvl6pPr marL="2514461" indent="-228587" defTabSz="931811" eaLnBrk="0" fontAlgn="base" hangingPunct="0">
              <a:spcBef>
                <a:spcPct val="0"/>
              </a:spcBef>
              <a:spcAft>
                <a:spcPct val="0"/>
              </a:spcAft>
              <a:defRPr sz="2200">
                <a:solidFill>
                  <a:schemeClr val="bg1"/>
                </a:solidFill>
                <a:latin typeface="Arial" charset="0"/>
                <a:ea typeface="ＭＳ Ｐゴシック" charset="0"/>
              </a:defRPr>
            </a:lvl6pPr>
            <a:lvl7pPr marL="2971635" indent="-228587" defTabSz="931811" eaLnBrk="0" fontAlgn="base" hangingPunct="0">
              <a:spcBef>
                <a:spcPct val="0"/>
              </a:spcBef>
              <a:spcAft>
                <a:spcPct val="0"/>
              </a:spcAft>
              <a:defRPr sz="2200">
                <a:solidFill>
                  <a:schemeClr val="bg1"/>
                </a:solidFill>
                <a:latin typeface="Arial" charset="0"/>
                <a:ea typeface="ＭＳ Ｐゴシック" charset="0"/>
              </a:defRPr>
            </a:lvl7pPr>
            <a:lvl8pPr marL="3428811" indent="-228587" defTabSz="931811" eaLnBrk="0" fontAlgn="base" hangingPunct="0">
              <a:spcBef>
                <a:spcPct val="0"/>
              </a:spcBef>
              <a:spcAft>
                <a:spcPct val="0"/>
              </a:spcAft>
              <a:defRPr sz="2200">
                <a:solidFill>
                  <a:schemeClr val="bg1"/>
                </a:solidFill>
                <a:latin typeface="Arial" charset="0"/>
                <a:ea typeface="ＭＳ Ｐゴシック" charset="0"/>
              </a:defRPr>
            </a:lvl8pPr>
            <a:lvl9pPr marL="3885985" indent="-228587" defTabSz="931811" eaLnBrk="0" fontAlgn="base" hangingPunct="0">
              <a:spcBef>
                <a:spcPct val="0"/>
              </a:spcBef>
              <a:spcAft>
                <a:spcPct val="0"/>
              </a:spcAft>
              <a:defRPr sz="2200">
                <a:solidFill>
                  <a:schemeClr val="bg1"/>
                </a:solidFill>
                <a:latin typeface="Arial" charset="0"/>
                <a:ea typeface="ＭＳ Ｐゴシック" charset="0"/>
              </a:defRPr>
            </a:lvl9pPr>
          </a:lstStyle>
          <a:p>
            <a:pPr eaLnBrk="1" hangingPunct="1"/>
            <a:fld id="{0AC22356-A3DD-B74F-8AEF-483A412EAE49}" type="slidenum">
              <a:rPr lang="en-US" sz="1200">
                <a:solidFill>
                  <a:schemeClr val="tx1"/>
                </a:solidFill>
              </a:rPr>
              <a:pPr eaLnBrk="1" hangingPunct="1"/>
              <a:t>14</a:t>
            </a:fld>
            <a:endParaRPr lang="en-US" sz="1200" dirty="0">
              <a:solidFill>
                <a:schemeClr val="tx1"/>
              </a:solidFill>
            </a:endParaRPr>
          </a:p>
        </p:txBody>
      </p:sp>
      <p:sp>
        <p:nvSpPr>
          <p:cNvPr id="6" name="Notes Placeholder 2"/>
          <p:cNvSpPr>
            <a:spLocks noGrp="1"/>
          </p:cNvSpPr>
          <p:nvPr>
            <p:ph type="body" idx="3"/>
          </p:nvPr>
        </p:nvSpPr>
        <p:spPr>
          <a:xfrm>
            <a:off x="701040" y="4415790"/>
            <a:ext cx="5731651" cy="4575810"/>
          </a:xfrm>
        </p:spPr>
        <p:txBody>
          <a:bodyPr>
            <a:normAutofit/>
          </a:bodyPr>
          <a:lstStyle/>
          <a:p>
            <a:pPr>
              <a:defRPr/>
            </a:pPr>
            <a:r>
              <a:rPr lang="en-US" sz="1600" dirty="0" smtClean="0"/>
              <a:t>Other ways we’re Differentiating…Adaptive Learning…</a:t>
            </a:r>
          </a:p>
          <a:p>
            <a:pPr>
              <a:defRPr/>
            </a:pPr>
            <a:endParaRPr lang="en-US" sz="1600" dirty="0" smtClean="0"/>
          </a:p>
          <a:p>
            <a:pPr>
              <a:defRPr/>
            </a:pPr>
            <a:r>
              <a:rPr lang="en-US" sz="1600" dirty="0" smtClean="0"/>
              <a:t>Explain What is Adaptive Learning?</a:t>
            </a:r>
          </a:p>
          <a:p>
            <a:pPr marL="285750" indent="-285750">
              <a:buFont typeface="Arial" charset="0"/>
              <a:buChar char="•"/>
              <a:defRPr/>
            </a:pPr>
            <a:r>
              <a:rPr lang="en-US" sz="1600" b="1" dirty="0" smtClean="0"/>
              <a:t>Science of learning--- </a:t>
            </a:r>
            <a:r>
              <a:rPr lang="en-US" sz="1600" dirty="0" smtClean="0"/>
              <a:t>Auditory, Kinesthetic, or Visual learners…</a:t>
            </a:r>
          </a:p>
          <a:p>
            <a:pPr>
              <a:defRPr/>
            </a:pPr>
            <a:endParaRPr lang="en-US" sz="1600" b="1" dirty="0" smtClean="0"/>
          </a:p>
          <a:p>
            <a:pPr>
              <a:defRPr/>
            </a:pPr>
            <a:r>
              <a:rPr lang="en-US" sz="1600" dirty="0" smtClean="0"/>
              <a:t>Provide</a:t>
            </a:r>
            <a:r>
              <a:rPr lang="en-US" sz="1600" b="1" dirty="0" smtClean="0"/>
              <a:t> VERY INNOVATIVE </a:t>
            </a:r>
            <a:r>
              <a:rPr lang="en-US" sz="1600" dirty="0" smtClean="0"/>
              <a:t>tools to be</a:t>
            </a:r>
            <a:r>
              <a:rPr lang="en-US" sz="1600" b="1" dirty="0" smtClean="0"/>
              <a:t> more effective </a:t>
            </a:r>
            <a:r>
              <a:rPr lang="en-US" sz="1600" dirty="0" smtClean="0"/>
              <a:t>at</a:t>
            </a:r>
            <a:r>
              <a:rPr lang="en-US" sz="1600" b="1" dirty="0" smtClean="0"/>
              <a:t> learning </a:t>
            </a:r>
            <a:r>
              <a:rPr lang="en-US" sz="1600" dirty="0" smtClean="0"/>
              <a:t>outcomes</a:t>
            </a:r>
          </a:p>
          <a:p>
            <a:pPr>
              <a:defRPr/>
            </a:pPr>
            <a:endParaRPr lang="en-US" sz="1600" b="1" dirty="0" smtClean="0"/>
          </a:p>
          <a:p>
            <a:pPr>
              <a:defRPr/>
            </a:pPr>
            <a:r>
              <a:rPr lang="en-US" sz="1600" dirty="0" smtClean="0"/>
              <a:t>About </a:t>
            </a:r>
            <a:r>
              <a:rPr lang="en-US" sz="1600" dirty="0" err="1"/>
              <a:t>yr</a:t>
            </a:r>
            <a:r>
              <a:rPr lang="en-US" sz="1600" dirty="0"/>
              <a:t> ago, </a:t>
            </a:r>
            <a:r>
              <a:rPr lang="en-US" sz="1600" dirty="0" smtClean="0"/>
              <a:t>we </a:t>
            </a:r>
            <a:r>
              <a:rPr lang="en-US" sz="1600" b="1" dirty="0" smtClean="0"/>
              <a:t>purchase </a:t>
            </a:r>
            <a:r>
              <a:rPr lang="en-US" sz="1600" b="1" dirty="0"/>
              <a:t>Carnegie Learning </a:t>
            </a:r>
            <a:r>
              <a:rPr lang="en-US" sz="1600" dirty="0"/>
              <a:t>for about </a:t>
            </a:r>
            <a:r>
              <a:rPr lang="en-US" sz="1600" b="1" dirty="0"/>
              <a:t>$100M.</a:t>
            </a:r>
          </a:p>
          <a:p>
            <a:pPr>
              <a:defRPr/>
            </a:pPr>
            <a:r>
              <a:rPr lang="en-US" sz="1600" dirty="0"/>
              <a:t>They have </a:t>
            </a:r>
            <a:r>
              <a:rPr lang="en-US" sz="1600" b="1" dirty="0"/>
              <a:t>10 </a:t>
            </a:r>
            <a:r>
              <a:rPr lang="en-US" sz="1600" b="1" dirty="0" err="1"/>
              <a:t>yrs</a:t>
            </a:r>
            <a:r>
              <a:rPr lang="en-US" sz="1600" b="1" dirty="0"/>
              <a:t> </a:t>
            </a:r>
            <a:r>
              <a:rPr lang="en-US" sz="1600" dirty="0"/>
              <a:t>of investment into </a:t>
            </a:r>
            <a:r>
              <a:rPr lang="en-US" sz="1600" dirty="0" smtClean="0"/>
              <a:t>building </a:t>
            </a:r>
            <a:r>
              <a:rPr lang="en-US" sz="1600" b="1" dirty="0" smtClean="0"/>
              <a:t>Adaptive </a:t>
            </a:r>
            <a:r>
              <a:rPr lang="en-US" sz="1600" b="1" dirty="0"/>
              <a:t>Learning Engines </a:t>
            </a:r>
            <a:r>
              <a:rPr lang="en-US" sz="1600" dirty="0"/>
              <a:t>and </a:t>
            </a:r>
            <a:r>
              <a:rPr lang="en-US" sz="1600" dirty="0" smtClean="0"/>
              <a:t>Sciences.</a:t>
            </a:r>
          </a:p>
          <a:p>
            <a:pPr>
              <a:defRPr/>
            </a:pPr>
            <a:endParaRPr lang="en-US" sz="1600" dirty="0"/>
          </a:p>
          <a:p>
            <a:pPr>
              <a:defRPr/>
            </a:pPr>
            <a:r>
              <a:rPr lang="en-US" sz="1600" dirty="0" smtClean="0"/>
              <a:t>Incorporated in </a:t>
            </a:r>
            <a:r>
              <a:rPr lang="en-US" sz="1600" b="1" dirty="0" smtClean="0"/>
              <a:t>initial math courses </a:t>
            </a:r>
            <a:r>
              <a:rPr lang="en-US" sz="1600" dirty="0" smtClean="0"/>
              <a:t>– a fundamental gap when student enter college -- </a:t>
            </a:r>
            <a:r>
              <a:rPr lang="en-US" sz="1600" b="1" dirty="0" smtClean="0"/>
              <a:t>incorporating more broadly into our curriculum</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545253" y="4521200"/>
            <a:ext cx="5608320" cy="6324600"/>
          </a:xfrm>
          <a:prstGeom prst="rect">
            <a:avLst/>
          </a:prstGeom>
        </p:spPr>
        <p:txBody>
          <a:bodyPr>
            <a:noAutofit/>
          </a:bodyPr>
          <a:lstStyle/>
          <a:p>
            <a:pPr marL="232920" indent="-232920">
              <a:lnSpc>
                <a:spcPct val="150000"/>
              </a:lnSpc>
            </a:pPr>
            <a:r>
              <a:rPr lang="en-US" dirty="0" smtClean="0"/>
              <a:t>	</a:t>
            </a:r>
            <a:endParaRPr lang="en-US" b="0" baseline="0" dirty="0" smtClean="0"/>
          </a:p>
        </p:txBody>
      </p:sp>
      <p:sp>
        <p:nvSpPr>
          <p:cNvPr id="4" name="Slide Number Placeholder 3"/>
          <p:cNvSpPr>
            <a:spLocks noGrp="1"/>
          </p:cNvSpPr>
          <p:nvPr>
            <p:ph type="sldNum" sz="quarter" idx="10"/>
          </p:nvPr>
        </p:nvSpPr>
        <p:spPr/>
        <p:txBody>
          <a:bodyPr/>
          <a:lstStyle/>
          <a:p>
            <a:fld id="{7C3C6070-3720-409A-A559-2962A06A72BA}" type="slidenum">
              <a:rPr lang="en-US" smtClean="0"/>
              <a:pPr/>
              <a:t>15</a:t>
            </a:fld>
            <a:endParaRPr lang="en-US" dirty="0"/>
          </a:p>
        </p:txBody>
      </p:sp>
      <p:sp>
        <p:nvSpPr>
          <p:cNvPr id="5" name="Notes Placeholder 2"/>
          <p:cNvSpPr txBox="1">
            <a:spLocks/>
          </p:cNvSpPr>
          <p:nvPr/>
        </p:nvSpPr>
        <p:spPr>
          <a:xfrm>
            <a:off x="701040" y="4338320"/>
            <a:ext cx="5731651" cy="5113020"/>
          </a:xfrm>
          <a:prstGeom prst="rect">
            <a:avLst/>
          </a:prstGeom>
        </p:spPr>
        <p:txBody>
          <a:bodyPr vert="horz" lIns="93177" tIns="46589" rIns="93177" bIns="46589" rtlCol="0">
            <a:normAutofit/>
          </a:bodyPr>
          <a:lstStyle/>
          <a:p>
            <a:pPr marL="291179" indent="-291179"/>
            <a:endParaRPr lang="en-US" sz="1600" dirty="0" smtClean="0"/>
          </a:p>
          <a:p>
            <a:pPr marL="291179" indent="-291179">
              <a:buFont typeface="Arial" pitchFamily="34" charset="0"/>
              <a:buChar char="•"/>
            </a:pPr>
            <a:r>
              <a:rPr lang="en-US" sz="1600" dirty="0" smtClean="0"/>
              <a:t>Focused on delivering a </a:t>
            </a:r>
            <a:r>
              <a:rPr lang="en-US" sz="1600" b="1" dirty="0" smtClean="0"/>
              <a:t>rigorous and relevant academic experience supported </a:t>
            </a:r>
            <a:r>
              <a:rPr lang="en-US" sz="1600" dirty="0" smtClean="0"/>
              <a:t>by </a:t>
            </a:r>
            <a:r>
              <a:rPr lang="en-US" sz="1600" b="1" dirty="0" smtClean="0"/>
              <a:t>technology</a:t>
            </a:r>
            <a:r>
              <a:rPr lang="en-US" sz="1600" dirty="0" smtClean="0"/>
              <a:t> – such as </a:t>
            </a:r>
          </a:p>
          <a:p>
            <a:pPr marL="748379" lvl="1" indent="-291179">
              <a:buFont typeface="Arial" pitchFamily="34" charset="0"/>
              <a:buChar char="•"/>
            </a:pPr>
            <a:r>
              <a:rPr lang="en-US" sz="1600" b="1" dirty="0" smtClean="0"/>
              <a:t>New learning platform </a:t>
            </a:r>
            <a:r>
              <a:rPr lang="en-US" sz="1600" dirty="0" smtClean="0"/>
              <a:t>– rolling out now in our business programs now and will be in all of </a:t>
            </a:r>
            <a:r>
              <a:rPr lang="en-US" sz="1600" dirty="0" err="1" smtClean="0"/>
              <a:t>Univ</a:t>
            </a:r>
            <a:r>
              <a:rPr lang="en-US" sz="1600" dirty="0" smtClean="0"/>
              <a:t> of </a:t>
            </a:r>
            <a:r>
              <a:rPr lang="en-US" sz="1600" dirty="0" err="1" smtClean="0"/>
              <a:t>Phx</a:t>
            </a:r>
            <a:r>
              <a:rPr lang="en-US" sz="1600" dirty="0" smtClean="0"/>
              <a:t> courses by the end of this fiscal year</a:t>
            </a:r>
          </a:p>
          <a:p>
            <a:pPr marL="1205579" lvl="2" indent="-291179">
              <a:buFont typeface="Arial" pitchFamily="34" charset="0"/>
              <a:buChar char="•"/>
            </a:pPr>
            <a:r>
              <a:rPr lang="en-US" sz="1600" b="1" dirty="0" smtClean="0"/>
              <a:t>Platform </a:t>
            </a:r>
            <a:r>
              <a:rPr lang="en-US" sz="1600" dirty="0" smtClean="0"/>
              <a:t>has lots of </a:t>
            </a:r>
            <a:r>
              <a:rPr lang="en-US" sz="1600" b="1" dirty="0" smtClean="0"/>
              <a:t>flexibility </a:t>
            </a:r>
            <a:r>
              <a:rPr lang="en-US" sz="1600" dirty="0" smtClean="0"/>
              <a:t>for the </a:t>
            </a:r>
            <a:r>
              <a:rPr lang="en-US" sz="1600" b="1" dirty="0" smtClean="0"/>
              <a:t>faculty to customize syllabus</a:t>
            </a:r>
            <a:r>
              <a:rPr lang="en-US" sz="1600" dirty="0" smtClean="0"/>
              <a:t>, bring in </a:t>
            </a:r>
            <a:r>
              <a:rPr lang="en-US" sz="1600" b="1" dirty="0" smtClean="0"/>
              <a:t>specialized content </a:t>
            </a:r>
            <a:r>
              <a:rPr lang="en-US" sz="1600" dirty="0" smtClean="0"/>
              <a:t>for teaches and </a:t>
            </a:r>
            <a:r>
              <a:rPr lang="en-US" sz="1600" b="1" dirty="0" smtClean="0"/>
              <a:t>flexibility </a:t>
            </a:r>
            <a:r>
              <a:rPr lang="en-US" sz="1600" dirty="0" smtClean="0"/>
              <a:t>to </a:t>
            </a:r>
            <a:r>
              <a:rPr lang="en-US" sz="1600" b="1" dirty="0" smtClean="0"/>
              <a:t>incorporate adaptive learning </a:t>
            </a:r>
            <a:r>
              <a:rPr lang="en-US" sz="1600" dirty="0" smtClean="0"/>
              <a:t>in the future</a:t>
            </a:r>
          </a:p>
          <a:p>
            <a:pPr marL="748379" lvl="1" indent="-291179">
              <a:buFont typeface="Arial" pitchFamily="34" charset="0"/>
              <a:buChar char="•"/>
            </a:pPr>
            <a:r>
              <a:rPr lang="en-US" sz="1600" b="1" dirty="0" smtClean="0"/>
              <a:t>Mobile applications –</a:t>
            </a:r>
            <a:r>
              <a:rPr lang="en-US" sz="1600" dirty="0" smtClean="0"/>
              <a:t> </a:t>
            </a:r>
            <a:r>
              <a:rPr lang="en-US" sz="1600" b="1" dirty="0" err="1" smtClean="0"/>
              <a:t>PhoenixConnect</a:t>
            </a:r>
            <a:endParaRPr lang="en-US" sz="1600" b="1" dirty="0" smtClean="0"/>
          </a:p>
          <a:p>
            <a:pPr lvl="1"/>
            <a:endParaRPr lang="en-US" sz="1600" b="1" dirty="0" smtClean="0"/>
          </a:p>
          <a:p>
            <a:pPr marL="291179" indent="-291179">
              <a:buFont typeface="Arial" pitchFamily="34" charset="0"/>
              <a:buChar char="•"/>
            </a:pPr>
            <a:r>
              <a:rPr lang="en-US" sz="1600" b="1" dirty="0" smtClean="0"/>
              <a:t>Programs and high touch services</a:t>
            </a:r>
          </a:p>
          <a:p>
            <a:pPr marL="748379" lvl="1" indent="-291179">
              <a:buFont typeface="Arial" pitchFamily="34" charset="0"/>
              <a:buChar char="•"/>
            </a:pPr>
            <a:r>
              <a:rPr lang="en-US" sz="1600" b="1" dirty="0" smtClean="0"/>
              <a:t>First to role out a free Orientation Program </a:t>
            </a:r>
            <a:r>
              <a:rPr lang="en-US" sz="1600" dirty="0" smtClean="0"/>
              <a:t>to help ensure students are ready and committed to college</a:t>
            </a:r>
          </a:p>
          <a:p>
            <a:pPr marL="291179" indent="-291179"/>
            <a:endParaRPr lang="en-US" sz="1600" b="1" dirty="0" smtClean="0"/>
          </a:p>
          <a:p>
            <a:pPr marL="291179" indent="-291179">
              <a:buFont typeface="Arial" pitchFamily="34" charset="0"/>
              <a:buChar char="•"/>
            </a:pPr>
            <a:r>
              <a:rPr lang="en-US" sz="1600" b="1" dirty="0" smtClean="0"/>
              <a:t>All this </a:t>
            </a:r>
            <a:r>
              <a:rPr lang="en-US" sz="1600" dirty="0" smtClean="0"/>
              <a:t>leads to</a:t>
            </a:r>
            <a:r>
              <a:rPr lang="en-US" sz="1600" b="1" dirty="0" smtClean="0"/>
              <a:t> better connecting </a:t>
            </a:r>
            <a:r>
              <a:rPr lang="en-US" sz="1600" dirty="0" smtClean="0"/>
              <a:t>how</a:t>
            </a:r>
            <a:r>
              <a:rPr lang="en-US" sz="1600" b="1" dirty="0" smtClean="0"/>
              <a:t> students want and need to learn </a:t>
            </a:r>
            <a:r>
              <a:rPr lang="en-US" sz="1600" dirty="0" smtClean="0"/>
              <a:t>today</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ln/>
        </p:spPr>
      </p:sp>
      <p:sp>
        <p:nvSpPr>
          <p:cNvPr id="74754" name="Notes Placeholder 2"/>
          <p:cNvSpPr>
            <a:spLocks noGrp="1"/>
          </p:cNvSpPr>
          <p:nvPr>
            <p:ph type="body" idx="1"/>
          </p:nvPr>
        </p:nvSpPr>
        <p:spPr>
          <a:xfrm>
            <a:off x="623888" y="2590800"/>
            <a:ext cx="5607050" cy="6629400"/>
          </a:xfrm>
          <a:noFill/>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lstStyle/>
          <a:p>
            <a:pPr eaLnBrk="1" hangingPunct="1">
              <a:lnSpc>
                <a:spcPct val="150000"/>
              </a:lnSpc>
              <a:spcBef>
                <a:spcPct val="0"/>
              </a:spcBef>
            </a:pPr>
            <a:r>
              <a:rPr lang="en-US">
                <a:latin typeface="Arial" charset="0"/>
                <a:cs typeface="Arial" charset="0"/>
              </a:rPr>
              <a:t>	</a:t>
            </a:r>
          </a:p>
        </p:txBody>
      </p:sp>
      <p:sp>
        <p:nvSpPr>
          <p:cNvPr id="74755" name="Slide Number Placeholder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lstStyle>
            <a:lvl1pPr defTabSz="931811" eaLnBrk="0" hangingPunct="0">
              <a:defRPr sz="2200">
                <a:solidFill>
                  <a:schemeClr val="bg1"/>
                </a:solidFill>
                <a:latin typeface="Arial" charset="0"/>
                <a:ea typeface="ＭＳ Ｐゴシック" charset="0"/>
                <a:cs typeface="ＭＳ Ｐゴシック" charset="0"/>
              </a:defRPr>
            </a:lvl1pPr>
            <a:lvl2pPr marL="742909" indent="-285734" defTabSz="931811" eaLnBrk="0" hangingPunct="0">
              <a:defRPr sz="2200">
                <a:solidFill>
                  <a:schemeClr val="bg1"/>
                </a:solidFill>
                <a:latin typeface="Arial" charset="0"/>
                <a:ea typeface="ＭＳ Ｐゴシック" charset="0"/>
              </a:defRPr>
            </a:lvl2pPr>
            <a:lvl3pPr marL="1142937" indent="-228587" defTabSz="931811" eaLnBrk="0" hangingPunct="0">
              <a:defRPr sz="2200">
                <a:solidFill>
                  <a:schemeClr val="bg1"/>
                </a:solidFill>
                <a:latin typeface="Arial" charset="0"/>
                <a:ea typeface="ＭＳ Ｐゴシック" charset="0"/>
              </a:defRPr>
            </a:lvl3pPr>
            <a:lvl4pPr marL="1600111" indent="-228587" defTabSz="931811" eaLnBrk="0" hangingPunct="0">
              <a:defRPr sz="2200">
                <a:solidFill>
                  <a:schemeClr val="bg1"/>
                </a:solidFill>
                <a:latin typeface="Arial" charset="0"/>
                <a:ea typeface="ＭＳ Ｐゴシック" charset="0"/>
              </a:defRPr>
            </a:lvl4pPr>
            <a:lvl5pPr marL="2057287" indent="-228587" defTabSz="931811" eaLnBrk="0" hangingPunct="0">
              <a:defRPr sz="2200">
                <a:solidFill>
                  <a:schemeClr val="bg1"/>
                </a:solidFill>
                <a:latin typeface="Arial" charset="0"/>
                <a:ea typeface="ＭＳ Ｐゴシック" charset="0"/>
              </a:defRPr>
            </a:lvl5pPr>
            <a:lvl6pPr marL="2514461" indent="-228587" defTabSz="931811" eaLnBrk="0" fontAlgn="base" hangingPunct="0">
              <a:spcBef>
                <a:spcPct val="0"/>
              </a:spcBef>
              <a:spcAft>
                <a:spcPct val="0"/>
              </a:spcAft>
              <a:defRPr sz="2200">
                <a:solidFill>
                  <a:schemeClr val="bg1"/>
                </a:solidFill>
                <a:latin typeface="Arial" charset="0"/>
                <a:ea typeface="ＭＳ Ｐゴシック" charset="0"/>
              </a:defRPr>
            </a:lvl6pPr>
            <a:lvl7pPr marL="2971635" indent="-228587" defTabSz="931811" eaLnBrk="0" fontAlgn="base" hangingPunct="0">
              <a:spcBef>
                <a:spcPct val="0"/>
              </a:spcBef>
              <a:spcAft>
                <a:spcPct val="0"/>
              </a:spcAft>
              <a:defRPr sz="2200">
                <a:solidFill>
                  <a:schemeClr val="bg1"/>
                </a:solidFill>
                <a:latin typeface="Arial" charset="0"/>
                <a:ea typeface="ＭＳ Ｐゴシック" charset="0"/>
              </a:defRPr>
            </a:lvl7pPr>
            <a:lvl8pPr marL="3428811" indent="-228587" defTabSz="931811" eaLnBrk="0" fontAlgn="base" hangingPunct="0">
              <a:spcBef>
                <a:spcPct val="0"/>
              </a:spcBef>
              <a:spcAft>
                <a:spcPct val="0"/>
              </a:spcAft>
              <a:defRPr sz="2200">
                <a:solidFill>
                  <a:schemeClr val="bg1"/>
                </a:solidFill>
                <a:latin typeface="Arial" charset="0"/>
                <a:ea typeface="ＭＳ Ｐゴシック" charset="0"/>
              </a:defRPr>
            </a:lvl8pPr>
            <a:lvl9pPr marL="3885985" indent="-228587" defTabSz="931811" eaLnBrk="0" fontAlgn="base" hangingPunct="0">
              <a:spcBef>
                <a:spcPct val="0"/>
              </a:spcBef>
              <a:spcAft>
                <a:spcPct val="0"/>
              </a:spcAft>
              <a:defRPr sz="2200">
                <a:solidFill>
                  <a:schemeClr val="bg1"/>
                </a:solidFill>
                <a:latin typeface="Arial" charset="0"/>
                <a:ea typeface="ＭＳ Ｐゴシック" charset="0"/>
              </a:defRPr>
            </a:lvl9pPr>
          </a:lstStyle>
          <a:p>
            <a:pPr eaLnBrk="1" hangingPunct="1"/>
            <a:fld id="{5798385E-CC97-744A-A887-1F92499F8392}" type="slidenum">
              <a:rPr lang="en-US" sz="1200">
                <a:solidFill>
                  <a:schemeClr val="tx1"/>
                </a:solidFill>
              </a:rPr>
              <a:pPr eaLnBrk="1" hangingPunct="1"/>
              <a:t>16</a:t>
            </a:fld>
            <a:endParaRPr lang="en-US" sz="1200" dirty="0">
              <a:solidFill>
                <a:schemeClr val="tx1"/>
              </a:solidFill>
            </a:endParaRPr>
          </a:p>
        </p:txBody>
      </p:sp>
      <p:sp>
        <p:nvSpPr>
          <p:cNvPr id="5" name="Notes Placeholder 2"/>
          <p:cNvSpPr txBox="1">
            <a:spLocks/>
          </p:cNvSpPr>
          <p:nvPr/>
        </p:nvSpPr>
        <p:spPr>
          <a:xfrm>
            <a:off x="701040" y="4338320"/>
            <a:ext cx="5731651" cy="5113020"/>
          </a:xfrm>
          <a:prstGeom prst="rect">
            <a:avLst/>
          </a:prstGeom>
        </p:spPr>
        <p:txBody>
          <a:bodyPr vert="horz" lIns="93177" tIns="46589" rIns="93177" bIns="46589" rtlCol="0">
            <a:normAutofit/>
          </a:bodyPr>
          <a:lstStyle/>
          <a:p>
            <a:pPr marL="291179" indent="-291179"/>
            <a:r>
              <a:rPr lang="en-US" sz="1600" dirty="0" smtClean="0"/>
              <a:t>Focused on creating an </a:t>
            </a:r>
            <a:r>
              <a:rPr lang="en-US" sz="1600" b="1" dirty="0" smtClean="0"/>
              <a:t>interactive classroom experience</a:t>
            </a:r>
            <a:r>
              <a:rPr lang="en-US" sz="1600" dirty="0" smtClean="0"/>
              <a:t>, as well.</a:t>
            </a:r>
          </a:p>
          <a:p>
            <a:pPr marL="291179" indent="-291179"/>
            <a:endParaRPr lang="en-US" sz="1600" dirty="0" smtClean="0"/>
          </a:p>
          <a:p>
            <a:pPr marL="291179" indent="-291179">
              <a:buFont typeface="Arial" pitchFamily="34" charset="0"/>
              <a:buChar char="•"/>
            </a:pPr>
            <a:r>
              <a:rPr lang="en-US" sz="1600" dirty="0" smtClean="0"/>
              <a:t>Recently announced </a:t>
            </a:r>
            <a:r>
              <a:rPr lang="en-US" sz="1600" b="1" dirty="0" smtClean="0"/>
              <a:t>realignment of the University of Phoenix ground campus system</a:t>
            </a:r>
          </a:p>
          <a:p>
            <a:pPr marL="291179" indent="-291179">
              <a:buFont typeface="Arial" pitchFamily="34" charset="0"/>
              <a:buChar char="•"/>
            </a:pPr>
            <a:r>
              <a:rPr lang="en-US" sz="1600" dirty="0" smtClean="0"/>
              <a:t>Evaluated a campus structure that’s been built over the past 40 years  -- </a:t>
            </a:r>
            <a:r>
              <a:rPr lang="en-US" sz="1600" b="1" dirty="0" smtClean="0"/>
              <a:t>times have changed, </a:t>
            </a:r>
            <a:r>
              <a:rPr lang="en-US" sz="1600" dirty="0" smtClean="0"/>
              <a:t>and</a:t>
            </a:r>
            <a:r>
              <a:rPr lang="en-US" sz="1600" b="1" dirty="0" smtClean="0"/>
              <a:t> we’re changing </a:t>
            </a:r>
            <a:r>
              <a:rPr lang="en-US" sz="1600" dirty="0" smtClean="0"/>
              <a:t>in order to take into account the</a:t>
            </a:r>
            <a:r>
              <a:rPr lang="en-US" sz="1600" b="1" dirty="0" smtClean="0"/>
              <a:t> learning preferences </a:t>
            </a:r>
            <a:r>
              <a:rPr lang="en-US" sz="1600" dirty="0" smtClean="0"/>
              <a:t>of our </a:t>
            </a:r>
            <a:r>
              <a:rPr lang="en-US" sz="1600" b="1" dirty="0" smtClean="0"/>
              <a:t>students today</a:t>
            </a:r>
            <a:r>
              <a:rPr lang="en-US" sz="1600" dirty="0" smtClean="0"/>
              <a:t>, </a:t>
            </a:r>
          </a:p>
          <a:p>
            <a:pPr marL="291179" indent="-291179">
              <a:buFont typeface="Arial" pitchFamily="34" charset="0"/>
              <a:buChar char="•"/>
            </a:pPr>
            <a:r>
              <a:rPr lang="en-US" sz="1600" dirty="0" smtClean="0"/>
              <a:t>Recently announced </a:t>
            </a:r>
            <a:r>
              <a:rPr lang="en-US" sz="1600" b="1" dirty="0" smtClean="0"/>
              <a:t>closure </a:t>
            </a:r>
            <a:r>
              <a:rPr lang="en-US" sz="1600" dirty="0" smtClean="0"/>
              <a:t>of </a:t>
            </a:r>
            <a:r>
              <a:rPr lang="en-US" sz="1600" b="1" dirty="0" smtClean="0"/>
              <a:t>about half </a:t>
            </a:r>
            <a:r>
              <a:rPr lang="en-US" sz="1600" dirty="0" smtClean="0"/>
              <a:t>of our </a:t>
            </a:r>
            <a:r>
              <a:rPr lang="en-US" sz="1600" b="1" dirty="0" smtClean="0"/>
              <a:t>ground </a:t>
            </a:r>
            <a:r>
              <a:rPr lang="en-US" sz="1600" dirty="0" err="1" smtClean="0"/>
              <a:t>Univ</a:t>
            </a:r>
            <a:r>
              <a:rPr lang="en-US" sz="1600" dirty="0" smtClean="0"/>
              <a:t> of </a:t>
            </a:r>
            <a:r>
              <a:rPr lang="en-US" sz="1600" dirty="0" err="1" smtClean="0"/>
              <a:t>Phx</a:t>
            </a:r>
            <a:r>
              <a:rPr lang="en-US" sz="1600" dirty="0" smtClean="0"/>
              <a:t> </a:t>
            </a:r>
            <a:r>
              <a:rPr lang="en-US" sz="1600" b="1" dirty="0" smtClean="0"/>
              <a:t>locations</a:t>
            </a:r>
            <a:r>
              <a:rPr lang="en-US" sz="1600" dirty="0" smtClean="0"/>
              <a:t>…..only </a:t>
            </a:r>
            <a:r>
              <a:rPr lang="en-US" sz="1600" b="1" dirty="0" smtClean="0"/>
              <a:t>impacts approximately 5% of our students</a:t>
            </a:r>
          </a:p>
          <a:p>
            <a:pPr marL="291179" indent="-291179">
              <a:buFont typeface="Arial" pitchFamily="34" charset="0"/>
              <a:buChar char="•"/>
            </a:pPr>
            <a:r>
              <a:rPr lang="en-US" sz="1600" dirty="0" smtClean="0"/>
              <a:t>After closures, we’ll  have a </a:t>
            </a:r>
            <a:r>
              <a:rPr lang="en-US" sz="1600" b="1" dirty="0" smtClean="0"/>
              <a:t>national network of 112 ground locations– coast to coast</a:t>
            </a:r>
          </a:p>
          <a:p>
            <a:pPr marL="291179" indent="-291179">
              <a:buFont typeface="Arial" pitchFamily="34" charset="0"/>
              <a:buChar char="•"/>
            </a:pPr>
            <a:r>
              <a:rPr lang="en-US" sz="1600" dirty="0" smtClean="0"/>
              <a:t>Focused </a:t>
            </a:r>
            <a:r>
              <a:rPr lang="en-US" sz="1600" b="1" dirty="0" smtClean="0"/>
              <a:t>on providing state-of-the art, technologically-integrated facilities </a:t>
            </a:r>
            <a:r>
              <a:rPr lang="en-US" sz="1600" dirty="0" smtClean="0"/>
              <a:t>offering </a:t>
            </a:r>
            <a:r>
              <a:rPr lang="en-US" sz="1600" b="1" dirty="0" smtClean="0"/>
              <a:t>academic </a:t>
            </a:r>
            <a:r>
              <a:rPr lang="en-US" sz="1600" dirty="0" smtClean="0"/>
              <a:t>and </a:t>
            </a:r>
            <a:r>
              <a:rPr lang="en-US" sz="1600" b="1" dirty="0" smtClean="0"/>
              <a:t>career support</a:t>
            </a:r>
            <a:r>
              <a:rPr lang="en-US" sz="1600" dirty="0" smtClean="0"/>
              <a:t>, and </a:t>
            </a:r>
            <a:r>
              <a:rPr lang="en-US" sz="1600" b="1" dirty="0" smtClean="0"/>
              <a:t>increased mobile connectivity</a:t>
            </a:r>
            <a:r>
              <a:rPr lang="en-US" sz="1600" dirty="0" smtClean="0"/>
              <a:t>.</a:t>
            </a:r>
          </a:p>
          <a:p>
            <a:pPr marL="291179" indent="-291179">
              <a:buFont typeface="Arial" pitchFamily="34" charset="0"/>
              <a:buChar char="•"/>
            </a:pPr>
            <a:r>
              <a:rPr lang="en-US" sz="1600" b="1" dirty="0" smtClean="0"/>
              <a:t>Vibrant ground community-focused environment</a:t>
            </a:r>
            <a:r>
              <a:rPr lang="en-US" sz="1600" dirty="0" smtClean="0"/>
              <a:t>/social aspect– higher student satisfaction and retention   </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600" b="1" dirty="0" smtClean="0"/>
              <a:t>Another cornerstone of our strategy is diversification</a:t>
            </a:r>
          </a:p>
          <a:p>
            <a:endParaRPr lang="en-US" sz="1600" dirty="0" smtClean="0"/>
          </a:p>
          <a:p>
            <a:r>
              <a:rPr lang="en-US" sz="1600" dirty="0" smtClean="0"/>
              <a:t>Leveraging our technologies and innovation to expand the Apollo reach – both domestically and globally.</a:t>
            </a:r>
          </a:p>
          <a:p>
            <a:endParaRPr lang="en-US" sz="1600" dirty="0" smtClean="0"/>
          </a:p>
          <a:p>
            <a:pPr marL="291179" indent="-291179">
              <a:buFont typeface="Arial" pitchFamily="34" charset="0"/>
              <a:buChar char="•"/>
            </a:pPr>
            <a:r>
              <a:rPr lang="en-US" sz="1600" b="1" dirty="0" smtClean="0"/>
              <a:t>Apollo Education Services </a:t>
            </a:r>
            <a:r>
              <a:rPr lang="en-US" sz="1600" dirty="0" smtClean="0"/>
              <a:t>–We are also developing relationships with schools with our launch of Apollo Education Services.  We began our first pilot program with a world-renowned institution and are implementing our plan to grow this business.</a:t>
            </a:r>
          </a:p>
          <a:p>
            <a:pPr marL="291179" indent="-291179">
              <a:buFont typeface="Arial" pitchFamily="34" charset="0"/>
              <a:buChar char="•"/>
            </a:pPr>
            <a:r>
              <a:rPr lang="en-US" sz="1600" dirty="0" smtClean="0"/>
              <a:t>Talk to </a:t>
            </a:r>
            <a:r>
              <a:rPr lang="en-US" sz="1600" b="1" dirty="0" smtClean="0"/>
              <a:t>Apollo Global</a:t>
            </a:r>
            <a:r>
              <a:rPr lang="en-US" sz="1600" dirty="0" smtClean="0"/>
              <a:t>…(following slides)</a:t>
            </a:r>
            <a:endParaRPr lang="en-US" sz="1600" dirty="0"/>
          </a:p>
        </p:txBody>
      </p:sp>
      <p:sp>
        <p:nvSpPr>
          <p:cNvPr id="4" name="Slide Number Placeholder 3"/>
          <p:cNvSpPr>
            <a:spLocks noGrp="1"/>
          </p:cNvSpPr>
          <p:nvPr>
            <p:ph type="sldNum" sz="quarter" idx="10"/>
          </p:nvPr>
        </p:nvSpPr>
        <p:spPr/>
        <p:txBody>
          <a:bodyPr/>
          <a:lstStyle/>
          <a:p>
            <a:fld id="{B0B35381-BD30-4457-BC86-08C6AF68BA66}" type="slidenum">
              <a:rPr lang="en-US" smtClean="0"/>
              <a:pPr/>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B0B35381-BD30-4457-BC86-08C6AF68BA66}" type="slidenum">
              <a:rPr lang="en-US" smtClean="0"/>
              <a:pPr/>
              <a:t>18</a:t>
            </a:fld>
            <a:endParaRPr lang="en-US"/>
          </a:p>
        </p:txBody>
      </p:sp>
      <p:sp>
        <p:nvSpPr>
          <p:cNvPr id="5" name="Notes Placeholder 2"/>
          <p:cNvSpPr>
            <a:spLocks noGrp="1"/>
          </p:cNvSpPr>
          <p:nvPr>
            <p:ph type="body" idx="3"/>
          </p:nvPr>
        </p:nvSpPr>
        <p:spPr>
          <a:xfrm>
            <a:off x="717268" y="4490032"/>
            <a:ext cx="5731651" cy="4252781"/>
          </a:xfrm>
          <a:noFill/>
        </p:spPr>
        <p:txBody>
          <a:bodyPr>
            <a:noAutofit/>
          </a:bodyPr>
          <a:lstStyle/>
          <a:p>
            <a:r>
              <a:rPr lang="en-US" sz="1600" dirty="0" smtClean="0">
                <a:cs typeface="Arial" pitchFamily="34" charset="0"/>
              </a:rPr>
              <a:t>We are </a:t>
            </a:r>
            <a:r>
              <a:rPr lang="en-US" sz="1600" b="1" dirty="0" smtClean="0">
                <a:cs typeface="Arial" pitchFamily="34" charset="0"/>
              </a:rPr>
              <a:t>leveraging our capabilities to address the needs of this market.</a:t>
            </a:r>
          </a:p>
          <a:p>
            <a:endParaRPr lang="en-US" sz="1600" dirty="0" smtClean="0">
              <a:cs typeface="Arial" pitchFamily="34" charset="0"/>
            </a:endParaRPr>
          </a:p>
          <a:p>
            <a:pPr marL="174708" indent="-174708">
              <a:buFont typeface="Arial" pitchFamily="34" charset="0"/>
              <a:buChar char="•"/>
            </a:pPr>
            <a:r>
              <a:rPr lang="en-US" sz="1600" dirty="0" smtClean="0">
                <a:cs typeface="Arial" pitchFamily="34" charset="0"/>
              </a:rPr>
              <a:t>We </a:t>
            </a:r>
            <a:r>
              <a:rPr lang="en-US" sz="1600" smtClean="0">
                <a:cs typeface="Arial" pitchFamily="34" charset="0"/>
              </a:rPr>
              <a:t>have institutions </a:t>
            </a:r>
            <a:r>
              <a:rPr lang="en-US" sz="1600" dirty="0" smtClean="0">
                <a:cs typeface="Arial" pitchFamily="34" charset="0"/>
              </a:rPr>
              <a:t>in Europe, Latin America, and recently expanded into India.</a:t>
            </a:r>
          </a:p>
          <a:p>
            <a:endParaRPr lang="en-US" sz="1600" dirty="0" smtClean="0">
              <a:cs typeface="Arial" pitchFamily="34" charset="0"/>
            </a:endParaRPr>
          </a:p>
          <a:p>
            <a:r>
              <a:rPr lang="en-US" sz="1600" b="1" dirty="0" smtClean="0">
                <a:cs typeface="Arial" pitchFamily="34" charset="0"/>
              </a:rPr>
              <a:t>Opportunities to extend the reach of our educational offerings:</a:t>
            </a:r>
          </a:p>
          <a:p>
            <a:endParaRPr lang="en-US" sz="1600" dirty="0" smtClean="0">
              <a:cs typeface="Arial" pitchFamily="34" charset="0"/>
            </a:endParaRPr>
          </a:p>
          <a:p>
            <a:r>
              <a:rPr lang="en-US" sz="1600" b="1" dirty="0" smtClean="0">
                <a:cs typeface="Arial" pitchFamily="34" charset="0"/>
              </a:rPr>
              <a:t>As an example -- India</a:t>
            </a:r>
            <a:endParaRPr lang="en-US" sz="1600" dirty="0" smtClean="0"/>
          </a:p>
          <a:p>
            <a:r>
              <a:rPr lang="en-US" sz="1600" b="1" dirty="0" smtClean="0"/>
              <a:t>500 million kids under age of 20 </a:t>
            </a:r>
            <a:r>
              <a:rPr lang="en-US" sz="1600" dirty="0" smtClean="0"/>
              <a:t>in India – need 50k new colleges to meet demand over next 10 years. </a:t>
            </a:r>
          </a:p>
          <a:p>
            <a:endParaRPr lang="en-US" sz="1600" dirty="0" smtClean="0"/>
          </a:p>
          <a:p>
            <a:r>
              <a:rPr lang="en-US" sz="1600" b="1" dirty="0" smtClean="0">
                <a:cs typeface="Arial" pitchFamily="34" charset="0"/>
              </a:rPr>
              <a:t>Joint venture with HT Media</a:t>
            </a:r>
            <a:r>
              <a:rPr lang="en-US" sz="1600" dirty="0" smtClean="0">
                <a:cs typeface="Arial" pitchFamily="34" charset="0"/>
              </a:rPr>
              <a:t> - one of India’s foremost media companies</a:t>
            </a:r>
          </a:p>
          <a:p>
            <a:endParaRPr lang="en-US" sz="1600" b="1" dirty="0" smtClean="0">
              <a:cs typeface="Arial" pitchFamily="34" charset="0"/>
            </a:endParaRPr>
          </a:p>
          <a:p>
            <a:endParaRPr lang="en-US" sz="1600" dirty="0" smtClean="0">
              <a:latin typeface="Arial" pitchFamily="34" charset="0"/>
              <a:cs typeface="Arial"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B0B35381-BD30-4457-BC86-08C6AF68BA66}" type="slidenum">
              <a:rPr lang="en-US" smtClean="0"/>
              <a:pPr/>
              <a:t>19</a:t>
            </a:fld>
            <a:endParaRPr lang="en-US"/>
          </a:p>
        </p:txBody>
      </p:sp>
      <p:sp>
        <p:nvSpPr>
          <p:cNvPr id="5" name="Notes Placeholder 2"/>
          <p:cNvSpPr>
            <a:spLocks noGrp="1"/>
          </p:cNvSpPr>
          <p:nvPr>
            <p:ph type="body" idx="3"/>
          </p:nvPr>
        </p:nvSpPr>
        <p:spPr>
          <a:xfrm>
            <a:off x="533400" y="4191000"/>
            <a:ext cx="5731651" cy="4252781"/>
          </a:xfrm>
        </p:spPr>
        <p:txBody>
          <a:bodyPr>
            <a:noAutofit/>
          </a:bodyPr>
          <a:lstStyle/>
          <a:p>
            <a:pPr>
              <a:defRPr/>
            </a:pPr>
            <a:r>
              <a:rPr lang="en-US" sz="1600" b="1" dirty="0" smtClean="0"/>
              <a:t>Final component of our strategy </a:t>
            </a:r>
            <a:r>
              <a:rPr lang="en-US" sz="1600" dirty="0" smtClean="0"/>
              <a:t>-- </a:t>
            </a:r>
            <a:r>
              <a:rPr lang="en-US" sz="1600" b="1" dirty="0" smtClean="0"/>
              <a:t>to become a more efficient organization.</a:t>
            </a:r>
            <a:r>
              <a:rPr lang="en-US" sz="1600" dirty="0" smtClean="0"/>
              <a:t>  </a:t>
            </a:r>
          </a:p>
          <a:p>
            <a:pPr>
              <a:defRPr/>
            </a:pPr>
            <a:endParaRPr lang="en-US" sz="1600" dirty="0" smtClean="0"/>
          </a:p>
          <a:p>
            <a:pPr>
              <a:defRPr/>
            </a:pPr>
            <a:r>
              <a:rPr lang="en-US" sz="1600" b="1" dirty="0" smtClean="0"/>
              <a:t>Significant progress </a:t>
            </a:r>
            <a:r>
              <a:rPr lang="en-US" sz="1600" dirty="0" smtClean="0"/>
              <a:t>already to </a:t>
            </a:r>
            <a:r>
              <a:rPr lang="en-US" sz="1600" b="1" dirty="0" smtClean="0"/>
              <a:t>reengineer our business.</a:t>
            </a:r>
          </a:p>
          <a:p>
            <a:pPr>
              <a:defRPr/>
            </a:pPr>
            <a:r>
              <a:rPr lang="en-US" sz="1600" dirty="0" smtClean="0"/>
              <a:t> </a:t>
            </a:r>
          </a:p>
          <a:p>
            <a:pPr>
              <a:defRPr/>
            </a:pPr>
            <a:r>
              <a:rPr lang="en-US" sz="1600" b="1" dirty="0" smtClean="0"/>
              <a:t>Our optimization strategy is focused on…</a:t>
            </a:r>
          </a:p>
          <a:p>
            <a:pPr marL="174708" indent="-174708">
              <a:buFont typeface="Arial" pitchFamily="34" charset="0"/>
              <a:buChar char="•"/>
              <a:defRPr/>
            </a:pPr>
            <a:r>
              <a:rPr lang="en-US" sz="1600" dirty="0" smtClean="0"/>
              <a:t>Developing </a:t>
            </a:r>
            <a:r>
              <a:rPr lang="en-US" sz="1600" b="1" dirty="0" smtClean="0"/>
              <a:t>more efficient and effective business processes </a:t>
            </a:r>
            <a:r>
              <a:rPr lang="en-US" sz="1600" dirty="0" smtClean="0"/>
              <a:t>that deliver the </a:t>
            </a:r>
            <a:r>
              <a:rPr lang="en-US" sz="1600" b="1" dirty="0" smtClean="0"/>
              <a:t>best possible experience and service for our students</a:t>
            </a:r>
          </a:p>
          <a:p>
            <a:pPr marL="174708" indent="-174708">
              <a:buFont typeface="Arial" pitchFamily="34" charset="0"/>
              <a:buChar char="•"/>
              <a:defRPr/>
            </a:pPr>
            <a:r>
              <a:rPr lang="en-US" sz="1600" dirty="0" smtClean="0"/>
              <a:t>Ensuring </a:t>
            </a:r>
            <a:r>
              <a:rPr lang="en-US" sz="1600" b="1" dirty="0" smtClean="0"/>
              <a:t>education remains affordable and accessible</a:t>
            </a:r>
          </a:p>
          <a:p>
            <a:pPr marL="174708" indent="-174708">
              <a:buFont typeface="Arial" pitchFamily="34" charset="0"/>
              <a:buChar char="•"/>
              <a:defRPr/>
            </a:pPr>
            <a:r>
              <a:rPr lang="en-US" sz="1600" b="1" dirty="0" smtClean="0"/>
              <a:t>Reinvesting</a:t>
            </a:r>
            <a:r>
              <a:rPr lang="en-US" sz="1600" dirty="0" smtClean="0"/>
              <a:t> capital</a:t>
            </a:r>
            <a:endParaRPr lang="en-US" sz="1600" b="1" dirty="0" smtClean="0"/>
          </a:p>
          <a:p>
            <a:pPr>
              <a:defRPr/>
            </a:pPr>
            <a:endParaRPr lang="en-US" sz="1600" dirty="0" smtClean="0"/>
          </a:p>
          <a:p>
            <a:pPr>
              <a:defRPr/>
            </a:pPr>
            <a:r>
              <a:rPr lang="en-US" sz="1600" dirty="0" smtClean="0"/>
              <a:t>Have </a:t>
            </a:r>
            <a:r>
              <a:rPr lang="en-US" sz="1600" b="1" dirty="0" smtClean="0"/>
              <a:t>analyzed all aspects of our business</a:t>
            </a:r>
          </a:p>
          <a:p>
            <a:pPr marL="232943" indent="-232943">
              <a:buFont typeface="Arial" pitchFamily="34" charset="0"/>
              <a:buChar char="•"/>
              <a:defRPr/>
            </a:pPr>
            <a:r>
              <a:rPr lang="en-US" sz="1600" dirty="0" smtClean="0"/>
              <a:t>Margin expansion is important focus over time</a:t>
            </a:r>
          </a:p>
          <a:p>
            <a:pPr marL="232943" indent="-232943">
              <a:buFont typeface="Arial" pitchFamily="34" charset="0"/>
              <a:buChar char="•"/>
              <a:defRPr/>
            </a:pPr>
            <a:r>
              <a:rPr lang="en-US" sz="1600" b="1" dirty="0" smtClean="0"/>
              <a:t>Goal- Apollo to be more nimble, more competitive</a:t>
            </a:r>
            <a:r>
              <a:rPr lang="en-US" sz="1600" dirty="0" smtClean="0"/>
              <a:t>, </a:t>
            </a:r>
            <a:r>
              <a:rPr lang="en-US" sz="1600" b="1" dirty="0" smtClean="0"/>
              <a:t>and successful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600" dirty="0"/>
              <a:t>As I close and before we start Q&amp;A, I want to share a clip about Innovator's Accelerator, our new executive education approach to teaching innovation that was recently launched starting with our corporate partners channel.</a:t>
            </a:r>
          </a:p>
          <a:p>
            <a:r>
              <a:rPr lang="en-US" sz="1600" dirty="0"/>
              <a:t> </a:t>
            </a:r>
          </a:p>
          <a:p>
            <a:r>
              <a:rPr lang="en-US" sz="1600" dirty="0"/>
              <a:t>Featuring the three foremost authorities on innovation worldwide – Clay Christensen, Jeff Dyer and Hal </a:t>
            </a:r>
            <a:r>
              <a:rPr lang="en-US" sz="1600" dirty="0" err="1"/>
              <a:t>Gergersen</a:t>
            </a:r>
            <a:r>
              <a:rPr lang="en-US" sz="1600" dirty="0"/>
              <a:t> – Innovator’s Accelerator focuses on building the specific skills which make an individual more innovative and also helps organizations turn innovative ideas into reality.  This is right on target with the skills employers have told us they need today and we plan to leverage this high end curriculum and offering across our other platforms at Apollo Group.</a:t>
            </a:r>
          </a:p>
          <a:p>
            <a:endParaRPr lang="en-US" sz="1600" dirty="0"/>
          </a:p>
        </p:txBody>
      </p:sp>
      <p:sp>
        <p:nvSpPr>
          <p:cNvPr id="4" name="Slide Number Placeholder 3"/>
          <p:cNvSpPr>
            <a:spLocks noGrp="1"/>
          </p:cNvSpPr>
          <p:nvPr>
            <p:ph type="sldNum" sz="quarter" idx="10"/>
          </p:nvPr>
        </p:nvSpPr>
        <p:spPr/>
        <p:txBody>
          <a:bodyPr/>
          <a:lstStyle/>
          <a:p>
            <a:fld id="{B0B35381-BD30-4457-BC86-08C6AF68BA66}" type="slidenum">
              <a:rPr lang="en-US" smtClean="0"/>
              <a:pPr/>
              <a:t>20</a:t>
            </a:fld>
            <a:endParaRPr lang="en-US"/>
          </a:p>
        </p:txBody>
      </p:sp>
    </p:spTree>
    <p:extLst>
      <p:ext uri="{BB962C8B-B14F-4D97-AF65-F5344CB8AC3E}">
        <p14:creationId xmlns:mc="http://schemas.openxmlformats.org/markup-compatibility/2006" xmlns:mv="urn:schemas-microsoft-com:mac:vml" xmlns:p14="http://schemas.microsoft.com/office/powerpoint/2010/main" xmlns="" val="23639884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B0B35381-BD30-4457-BC86-08C6AF68BA66}" type="slidenum">
              <a:rPr lang="en-US" smtClean="0"/>
              <a:pPr/>
              <a:t>21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userDrawn="1"/>
        </p:nvSpPr>
        <p:spPr>
          <a:xfrm>
            <a:off x="228600" y="228600"/>
            <a:ext cx="8686800" cy="3962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0100" y="457201"/>
            <a:ext cx="3657600" cy="3429000"/>
          </a:xfrm>
          <a:prstGeom prst="rect">
            <a:avLst/>
          </a:prstGeom>
        </p:spPr>
        <p:txBody>
          <a:bodyPr>
            <a:normAutofit/>
          </a:bodyPr>
          <a:lstStyle>
            <a:lvl1pPr>
              <a:defRPr lang="en-US" sz="3600" dirty="0">
                <a:latin typeface="Franklin Gothic Medium"/>
                <a:cs typeface="Franklin Gothic Medium"/>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800100" y="4572000"/>
            <a:ext cx="3657600" cy="1600200"/>
          </a:xfrm>
        </p:spPr>
        <p:txBody>
          <a:bodyPr>
            <a:normAutofit/>
          </a:bodyPr>
          <a:lstStyle>
            <a:lvl1pPr marL="0" indent="0" algn="l">
              <a:buNone/>
              <a:defRPr sz="16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pic>
        <p:nvPicPr>
          <p:cNvPr id="1027" name="Picture 3" descr="\\Apoazdatac1na1\campus\C-APO-Corporate\Public Affairs\TPS\Branding and Design Resources\Official Logos\APOLLO\APOLLO_Logo_stack_BLU.png"/>
          <p:cNvPicPr>
            <a:picLocks noChangeAspect="1" noChangeArrowheads="1"/>
          </p:cNvPicPr>
          <p:nvPr userDrawn="1"/>
        </p:nvPicPr>
        <p:blipFill>
          <a:blip r:embed="rId2" cstate="print"/>
          <a:srcRect/>
          <a:stretch>
            <a:fillRect/>
          </a:stretch>
        </p:blipFill>
        <p:spPr bwMode="auto">
          <a:xfrm>
            <a:off x="5488592" y="4553033"/>
            <a:ext cx="3426808" cy="1619167"/>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Rectangle 6"/>
          <p:cNvSpPr/>
          <p:nvPr userDrawn="1"/>
        </p:nvSpPr>
        <p:spPr>
          <a:xfrm>
            <a:off x="228600" y="228600"/>
            <a:ext cx="8686800" cy="1143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Apoazdatac1na1\campus\C-APO-Corporate\Public Affairs\TPS\Branding and Design Resources\Official Logos\UOPX-and-Apollo-Logos.png"/>
          <p:cNvPicPr>
            <a:picLocks noChangeAspect="1" noChangeArrowheads="1"/>
          </p:cNvPicPr>
          <p:nvPr userDrawn="1"/>
        </p:nvPicPr>
        <p:blipFill>
          <a:blip r:embed="rId2" cstate="print"/>
          <a:srcRect l="68378"/>
          <a:stretch>
            <a:fillRect/>
          </a:stretch>
        </p:blipFill>
        <p:spPr bwMode="auto">
          <a:xfrm>
            <a:off x="6629400" y="457201"/>
            <a:ext cx="1714500" cy="704850"/>
          </a:xfrm>
          <a:prstGeom prst="rect">
            <a:avLst/>
          </a:prstGeom>
          <a:noFill/>
        </p:spPr>
      </p:pic>
      <p:sp>
        <p:nvSpPr>
          <p:cNvPr id="10" name="Footer Placeholder 4"/>
          <p:cNvSpPr>
            <a:spLocks noGrp="1"/>
          </p:cNvSpPr>
          <p:nvPr>
            <p:ph type="ftr" sz="quarter" idx="3"/>
          </p:nvPr>
        </p:nvSpPr>
        <p:spPr>
          <a:xfrm>
            <a:off x="800100" y="6400801"/>
            <a:ext cx="6896100" cy="228599"/>
          </a:xfrm>
          <a:prstGeom prst="rect">
            <a:avLst/>
          </a:prstGeom>
        </p:spPr>
        <p:txBody>
          <a:bodyPr vert="horz" lIns="0" tIns="0" rIns="0" bIns="0" rtlCol="0" anchor="t"/>
          <a:lstStyle>
            <a:lvl1pPr algn="l">
              <a:defRPr sz="800">
                <a:solidFill>
                  <a:schemeClr val="tx1">
                    <a:tint val="75000"/>
                  </a:schemeClr>
                </a:solidFill>
              </a:defRPr>
            </a:lvl1pPr>
          </a:lstStyle>
          <a:p>
            <a:r>
              <a:rPr lang="en-US" dirty="0" smtClean="0"/>
              <a:t>© 2012 Apollo Group, Inc. All rights reserved.</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p:cNvSpPr/>
          <p:nvPr userDrawn="1"/>
        </p:nvSpPr>
        <p:spPr>
          <a:xfrm>
            <a:off x="228600" y="228600"/>
            <a:ext cx="8686800" cy="6400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oC and Summary">
    <p:spTree>
      <p:nvGrpSpPr>
        <p:cNvPr id="1" name=""/>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7" name="Rectangle 6"/>
          <p:cNvSpPr/>
          <p:nvPr userDrawn="1"/>
        </p:nvSpPr>
        <p:spPr>
          <a:xfrm>
            <a:off x="228600" y="1371600"/>
            <a:ext cx="8686800" cy="5257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00100" y="457200"/>
            <a:ext cx="4914900" cy="685800"/>
          </a:xfrm>
          <a:prstGeom prst="rect">
            <a:avLst/>
          </a:prstGeom>
        </p:spPr>
        <p:txBody>
          <a:bodyPr/>
          <a:lstStyle/>
          <a:p>
            <a:r>
              <a:rPr lang="en-US" smtClean="0"/>
              <a:t>Click to edit Master title style</a:t>
            </a:r>
            <a:endParaRPr lang="en-US"/>
          </a:p>
        </p:txBody>
      </p:sp>
      <p:sp>
        <p:nvSpPr>
          <p:cNvPr id="3" name="Content Placeholder 2"/>
          <p:cNvSpPr>
            <a:spLocks noGrp="1"/>
          </p:cNvSpPr>
          <p:nvPr>
            <p:ph sz="half" idx="1"/>
          </p:nvPr>
        </p:nvSpPr>
        <p:spPr>
          <a:xfrm>
            <a:off x="800100" y="1828800"/>
            <a:ext cx="3657600" cy="4343400"/>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86300" y="1828800"/>
            <a:ext cx="3657600" cy="4343400"/>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a:xfrm>
            <a:off x="800100" y="6400801"/>
            <a:ext cx="1143000" cy="228599"/>
          </a:xfrm>
          <a:prstGeom prst="rect">
            <a:avLst/>
          </a:prstGeom>
        </p:spPr>
        <p:txBody>
          <a:bodyPr/>
          <a:lstStyle/>
          <a:p>
            <a:fld id="{ED409CC2-0CFF-4884-A30C-E129626C66A9}" type="datetime1">
              <a:rPr lang="en-US" smtClean="0"/>
              <a:pPr/>
              <a:t>3/12/2013</a:t>
            </a:fld>
            <a:endParaRPr lang="en-US"/>
          </a:p>
        </p:txBody>
      </p:sp>
      <p:sp>
        <p:nvSpPr>
          <p:cNvPr id="6" name="Footer Placeholder 5"/>
          <p:cNvSpPr>
            <a:spLocks noGrp="1"/>
          </p:cNvSpPr>
          <p:nvPr>
            <p:ph type="ftr" sz="quarter" idx="11"/>
          </p:nvPr>
        </p:nvSpPr>
        <p:spPr>
          <a:xfrm>
            <a:off x="800100" y="6400801"/>
            <a:ext cx="6896100" cy="228599"/>
          </a:xfrm>
          <a:prstGeom prst="rect">
            <a:avLst/>
          </a:prstGeom>
        </p:spPr>
        <p:txBody>
          <a:bodyPr/>
          <a:lstStyle/>
          <a:p>
            <a:r>
              <a:rPr lang="en-US" smtClean="0"/>
              <a:t>© 2012 Apollo Group, Inc. All rights reserved.</a:t>
            </a:r>
            <a:endParaRPr lang="en-US"/>
          </a:p>
        </p:txBody>
      </p:sp>
      <p:sp>
        <p:nvSpPr>
          <p:cNvPr id="7" name="Slide Number Placeholder 6"/>
          <p:cNvSpPr>
            <a:spLocks noGrp="1"/>
          </p:cNvSpPr>
          <p:nvPr>
            <p:ph type="sldNum" sz="quarter" idx="12"/>
          </p:nvPr>
        </p:nvSpPr>
        <p:spPr>
          <a:xfrm>
            <a:off x="8001000" y="6400801"/>
            <a:ext cx="342900" cy="228599"/>
          </a:xfrm>
          <a:prstGeom prst="rect">
            <a:avLst/>
          </a:prstGeom>
        </p:spPr>
        <p:txBody>
          <a:bodyPr/>
          <a:lstStyle/>
          <a:p>
            <a:fld id="{A93D1375-2FE0-4AB3-8B63-2B427E29D34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ubhead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00100" y="457200"/>
            <a:ext cx="4914900" cy="685800"/>
          </a:xfrm>
          <a:prstGeom prst="rect">
            <a:avLst/>
          </a:prstGeom>
        </p:spPr>
        <p:txBody>
          <a:bodyPr/>
          <a:lstStyle/>
          <a:p>
            <a:r>
              <a:rPr lang="en-US" smtClean="0"/>
              <a:t>Click to edit Master title style</a:t>
            </a:r>
            <a:endParaRPr lang="en-US"/>
          </a:p>
        </p:txBody>
      </p:sp>
      <p:sp>
        <p:nvSpPr>
          <p:cNvPr id="3" name="Content Placeholder 2"/>
          <p:cNvSpPr>
            <a:spLocks noGrp="1"/>
          </p:cNvSpPr>
          <p:nvPr>
            <p:ph idx="1"/>
          </p:nvPr>
        </p:nvSpPr>
        <p:spPr>
          <a:xfrm>
            <a:off x="800100" y="2743200"/>
            <a:ext cx="7543800" cy="3429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00100" y="6400801"/>
            <a:ext cx="1143000" cy="228599"/>
          </a:xfrm>
          <a:prstGeom prst="rect">
            <a:avLst/>
          </a:prstGeom>
        </p:spPr>
        <p:txBody>
          <a:bodyPr/>
          <a:lstStyle/>
          <a:p>
            <a:fld id="{D970FD38-A587-4935-8123-6F1141184C42}" type="datetime1">
              <a:rPr lang="en-US" smtClean="0"/>
              <a:pPr/>
              <a:t>3/12/2013</a:t>
            </a:fld>
            <a:endParaRPr lang="en-US"/>
          </a:p>
        </p:txBody>
      </p:sp>
      <p:sp>
        <p:nvSpPr>
          <p:cNvPr id="5" name="Footer Placeholder 4"/>
          <p:cNvSpPr>
            <a:spLocks noGrp="1"/>
          </p:cNvSpPr>
          <p:nvPr>
            <p:ph type="ftr" sz="quarter" idx="11"/>
          </p:nvPr>
        </p:nvSpPr>
        <p:spPr>
          <a:xfrm>
            <a:off x="800100" y="6400801"/>
            <a:ext cx="6896100" cy="228599"/>
          </a:xfrm>
          <a:prstGeom prst="rect">
            <a:avLst/>
          </a:prstGeom>
        </p:spPr>
        <p:txBody>
          <a:bodyPr/>
          <a:lstStyle/>
          <a:p>
            <a:r>
              <a:rPr lang="en-US" smtClean="0"/>
              <a:t>© 2012 Apollo Group, Inc. All rights reserved.</a:t>
            </a:r>
            <a:endParaRPr lang="en-US"/>
          </a:p>
        </p:txBody>
      </p:sp>
      <p:sp>
        <p:nvSpPr>
          <p:cNvPr id="6" name="Slide Number Placeholder 5"/>
          <p:cNvSpPr>
            <a:spLocks noGrp="1"/>
          </p:cNvSpPr>
          <p:nvPr>
            <p:ph type="sldNum" sz="quarter" idx="12"/>
          </p:nvPr>
        </p:nvSpPr>
        <p:spPr>
          <a:xfrm>
            <a:off x="8001000" y="6400801"/>
            <a:ext cx="342900" cy="228599"/>
          </a:xfrm>
          <a:prstGeom prst="rect">
            <a:avLst/>
          </a:prstGeom>
        </p:spPr>
        <p:txBody>
          <a:bodyPr/>
          <a:lstStyle/>
          <a:p>
            <a:fld id="{A93D1375-2FE0-4AB3-8B63-2B427E29D34B}" type="slidenum">
              <a:rPr lang="en-US" smtClean="0"/>
              <a:pPr/>
              <a:t>‹#›</a:t>
            </a:fld>
            <a:endParaRPr lang="en-US"/>
          </a:p>
        </p:txBody>
      </p:sp>
      <p:sp>
        <p:nvSpPr>
          <p:cNvPr id="7" name="Content Placeholder 2"/>
          <p:cNvSpPr>
            <a:spLocks noGrp="1"/>
          </p:cNvSpPr>
          <p:nvPr>
            <p:ph idx="13"/>
          </p:nvPr>
        </p:nvSpPr>
        <p:spPr>
          <a:xfrm>
            <a:off x="800100" y="1828800"/>
            <a:ext cx="7543800" cy="685800"/>
          </a:xfrm>
        </p:spPr>
        <p:txBody>
          <a:bodyPr>
            <a:normAutofit/>
          </a:bodyPr>
          <a:lstStyle>
            <a:lvl1pPr marL="0" indent="0">
              <a:buNone/>
              <a:defRPr sz="2400"/>
            </a:lvl1pPr>
            <a:lvl2pPr marL="0" indent="0">
              <a:buNone/>
              <a:defRPr/>
            </a:lvl2pPr>
            <a:lvl3pPr marL="0" indent="0">
              <a:buNone/>
              <a:defRPr/>
            </a:lvl3pPr>
            <a:lvl4pPr marL="0" indent="0">
              <a:buNone/>
              <a:defRPr/>
            </a:lvl4pPr>
            <a:lvl5pPr marL="0" indent="0">
              <a:buNone/>
              <a:defRPr/>
            </a:lvl5pPr>
          </a:lstStyle>
          <a:p>
            <a:pPr lvl="0"/>
            <a:r>
              <a:rPr lang="en-US" smtClean="0"/>
              <a:t>Click to edit Master text styles</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00100" y="457200"/>
            <a:ext cx="4914900" cy="685800"/>
          </a:xfrm>
          <a:prstGeom prst="rect">
            <a:avLst/>
          </a:prstGeo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00100" y="1828799"/>
            <a:ext cx="3657600" cy="914401"/>
          </a:xfrm>
        </p:spPr>
        <p:txBody>
          <a:bodyPr anchor="t">
            <a:normAutofit/>
          </a:bodyPr>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00100" y="2971800"/>
            <a:ext cx="3657600" cy="3200400"/>
          </a:xfrm>
        </p:spPr>
        <p:txBody>
          <a:bodyPr>
            <a:normAutofit/>
          </a:bodyPr>
          <a:lstStyle>
            <a:lvl1pPr>
              <a:defRPr sz="1800"/>
            </a:lvl1pPr>
            <a:lvl2pPr>
              <a:defRPr sz="1600"/>
            </a:lvl2pPr>
            <a:lvl3pPr>
              <a:defRPr sz="1400"/>
            </a:lvl3pPr>
            <a:lvl4pPr>
              <a:defRPr sz="1200"/>
            </a:lvl4pPr>
            <a:lvl5pPr>
              <a:defRPr sz="12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86300" y="1828800"/>
            <a:ext cx="3657600" cy="914400"/>
          </a:xfrm>
        </p:spPr>
        <p:txBody>
          <a:bodyPr anchor="t">
            <a:normAutofit/>
          </a:bodyPr>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86300" y="2971800"/>
            <a:ext cx="3657600" cy="3200400"/>
          </a:xfrm>
        </p:spPr>
        <p:txBody>
          <a:bodyPr>
            <a:normAutofit/>
          </a:bodyPr>
          <a:lstStyle>
            <a:lvl1pPr>
              <a:defRPr sz="1800"/>
            </a:lvl1pPr>
            <a:lvl2pPr>
              <a:defRPr sz="1600"/>
            </a:lvl2pPr>
            <a:lvl3pPr>
              <a:defRPr sz="1400"/>
            </a:lvl3pPr>
            <a:lvl4pPr>
              <a:defRPr sz="1200"/>
            </a:lvl4pPr>
            <a:lvl5pPr>
              <a:defRPr sz="12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a:xfrm>
            <a:off x="800100" y="6400801"/>
            <a:ext cx="1143000" cy="228599"/>
          </a:xfrm>
          <a:prstGeom prst="rect">
            <a:avLst/>
          </a:prstGeom>
        </p:spPr>
        <p:txBody>
          <a:bodyPr/>
          <a:lstStyle/>
          <a:p>
            <a:fld id="{2CB2069F-F88D-483C-9298-8C61832B1B37}" type="datetime1">
              <a:rPr lang="en-US" smtClean="0"/>
              <a:pPr/>
              <a:t>3/12/2013</a:t>
            </a:fld>
            <a:endParaRPr lang="en-US"/>
          </a:p>
        </p:txBody>
      </p:sp>
      <p:sp>
        <p:nvSpPr>
          <p:cNvPr id="8" name="Footer Placeholder 7"/>
          <p:cNvSpPr>
            <a:spLocks noGrp="1"/>
          </p:cNvSpPr>
          <p:nvPr>
            <p:ph type="ftr" sz="quarter" idx="11"/>
          </p:nvPr>
        </p:nvSpPr>
        <p:spPr>
          <a:xfrm>
            <a:off x="800100" y="6400801"/>
            <a:ext cx="6896100" cy="228599"/>
          </a:xfrm>
          <a:prstGeom prst="rect">
            <a:avLst/>
          </a:prstGeom>
        </p:spPr>
        <p:txBody>
          <a:bodyPr/>
          <a:lstStyle/>
          <a:p>
            <a:r>
              <a:rPr lang="en-US" smtClean="0"/>
              <a:t>© 2012 Apollo Group, Inc. All rights reserved.</a:t>
            </a:r>
            <a:endParaRPr lang="en-US"/>
          </a:p>
        </p:txBody>
      </p:sp>
      <p:sp>
        <p:nvSpPr>
          <p:cNvPr id="9" name="Slide Number Placeholder 8"/>
          <p:cNvSpPr>
            <a:spLocks noGrp="1"/>
          </p:cNvSpPr>
          <p:nvPr>
            <p:ph type="sldNum" sz="quarter" idx="12"/>
          </p:nvPr>
        </p:nvSpPr>
        <p:spPr>
          <a:xfrm>
            <a:off x="8001000" y="6400801"/>
            <a:ext cx="342900" cy="228599"/>
          </a:xfrm>
          <a:prstGeom prst="rect">
            <a:avLst/>
          </a:prstGeom>
        </p:spPr>
        <p:txBody>
          <a:bodyPr/>
          <a:lstStyle/>
          <a:p>
            <a:fld id="{A93D1375-2FE0-4AB3-8B63-2B427E29D34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p:cNvSpPr>
            <a:spLocks noGrp="1"/>
          </p:cNvSpPr>
          <p:nvPr>
            <p:ph type="title"/>
          </p:nvPr>
        </p:nvSpPr>
        <p:spPr>
          <a:xfrm>
            <a:off x="800100" y="457200"/>
            <a:ext cx="4914900" cy="685800"/>
          </a:xfrm>
          <a:prstGeom prst="rect">
            <a:avLst/>
          </a:prstGeo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00100" y="1828799"/>
            <a:ext cx="3657600" cy="914401"/>
          </a:xfrm>
        </p:spPr>
        <p:txBody>
          <a:bodyPr anchor="t">
            <a:normAutofit/>
          </a:bodyPr>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00100" y="2971800"/>
            <a:ext cx="3657600" cy="3200400"/>
          </a:xfrm>
        </p:spPr>
        <p:txBody>
          <a:bodyPr>
            <a:normAutofit/>
          </a:bodyPr>
          <a:lstStyle>
            <a:lvl1pPr>
              <a:defRPr sz="1800"/>
            </a:lvl1pPr>
            <a:lvl2pPr>
              <a:defRPr sz="1600"/>
            </a:lvl2pPr>
            <a:lvl3pPr>
              <a:defRPr sz="1400"/>
            </a:lvl3pPr>
            <a:lvl4pPr>
              <a:defRPr sz="1200"/>
            </a:lvl4pPr>
            <a:lvl5pPr>
              <a:defRPr sz="12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4686300" y="1828800"/>
            <a:ext cx="3657600" cy="4343400"/>
          </a:xfrm>
        </p:spPr>
        <p:txBody>
          <a:bodyPr>
            <a:normAutofit/>
          </a:bodyPr>
          <a:lstStyle>
            <a:lvl1pPr>
              <a:defRPr sz="1800"/>
            </a:lvl1pPr>
            <a:lvl2pPr>
              <a:defRPr sz="1600"/>
            </a:lvl2pPr>
            <a:lvl3pPr>
              <a:defRPr sz="1400"/>
            </a:lvl3pPr>
            <a:lvl4pPr>
              <a:defRPr sz="1200"/>
            </a:lvl4pPr>
            <a:lvl5pPr>
              <a:defRPr sz="12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a:xfrm>
            <a:off x="800100" y="6400801"/>
            <a:ext cx="1143000" cy="228599"/>
          </a:xfrm>
          <a:prstGeom prst="rect">
            <a:avLst/>
          </a:prstGeom>
        </p:spPr>
        <p:txBody>
          <a:bodyPr/>
          <a:lstStyle/>
          <a:p>
            <a:fld id="{B0646995-E8E7-4E75-AF3F-AFD978160876}" type="datetime1">
              <a:rPr lang="en-US" smtClean="0"/>
              <a:pPr/>
              <a:t>3/12/2013</a:t>
            </a:fld>
            <a:endParaRPr lang="en-US"/>
          </a:p>
        </p:txBody>
      </p:sp>
      <p:sp>
        <p:nvSpPr>
          <p:cNvPr id="8" name="Footer Placeholder 7"/>
          <p:cNvSpPr>
            <a:spLocks noGrp="1"/>
          </p:cNvSpPr>
          <p:nvPr>
            <p:ph type="ftr" sz="quarter" idx="11"/>
          </p:nvPr>
        </p:nvSpPr>
        <p:spPr>
          <a:xfrm>
            <a:off x="800100" y="6400801"/>
            <a:ext cx="6896100" cy="228599"/>
          </a:xfrm>
          <a:prstGeom prst="rect">
            <a:avLst/>
          </a:prstGeom>
        </p:spPr>
        <p:txBody>
          <a:bodyPr/>
          <a:lstStyle/>
          <a:p>
            <a:r>
              <a:rPr lang="en-US" smtClean="0"/>
              <a:t>© 2012 Apollo Group, Inc. All rights reserved.</a:t>
            </a:r>
            <a:endParaRPr lang="en-US"/>
          </a:p>
        </p:txBody>
      </p:sp>
      <p:sp>
        <p:nvSpPr>
          <p:cNvPr id="9" name="Slide Number Placeholder 8"/>
          <p:cNvSpPr>
            <a:spLocks noGrp="1"/>
          </p:cNvSpPr>
          <p:nvPr>
            <p:ph type="sldNum" sz="quarter" idx="12"/>
          </p:nvPr>
        </p:nvSpPr>
        <p:spPr>
          <a:xfrm>
            <a:off x="8001000" y="6400801"/>
            <a:ext cx="342900" cy="228599"/>
          </a:xfrm>
          <a:prstGeom prst="rect">
            <a:avLst/>
          </a:prstGeom>
        </p:spPr>
        <p:txBody>
          <a:bodyPr/>
          <a:lstStyle/>
          <a:p>
            <a:fld id="{A93D1375-2FE0-4AB3-8B63-2B427E29D34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00100" y="457200"/>
            <a:ext cx="4914900" cy="685800"/>
          </a:xfrm>
          <a:prstGeom prst="rect">
            <a:avLst/>
          </a:prstGeom>
        </p:spPr>
        <p:txBody>
          <a:bodyPr/>
          <a:lstStyle/>
          <a:p>
            <a:r>
              <a:rPr lang="en-US" smtClean="0"/>
              <a:t>Click to edit Master title style</a:t>
            </a:r>
            <a:endParaRPr lang="en-US" dirty="0"/>
          </a:p>
        </p:txBody>
      </p:sp>
      <p:sp>
        <p:nvSpPr>
          <p:cNvPr id="3" name="Date Placeholder 2"/>
          <p:cNvSpPr>
            <a:spLocks noGrp="1"/>
          </p:cNvSpPr>
          <p:nvPr>
            <p:ph type="dt" sz="half" idx="10"/>
          </p:nvPr>
        </p:nvSpPr>
        <p:spPr>
          <a:xfrm>
            <a:off x="800100" y="6400801"/>
            <a:ext cx="1143000" cy="228599"/>
          </a:xfrm>
          <a:prstGeom prst="rect">
            <a:avLst/>
          </a:prstGeom>
        </p:spPr>
        <p:txBody>
          <a:bodyPr/>
          <a:lstStyle/>
          <a:p>
            <a:fld id="{D7A6F4CB-8AF7-477C-998E-D47955FFA4AB}" type="datetime1">
              <a:rPr lang="en-US" smtClean="0"/>
              <a:pPr/>
              <a:t>3/12/2013</a:t>
            </a:fld>
            <a:endParaRPr lang="en-US"/>
          </a:p>
        </p:txBody>
      </p:sp>
      <p:sp>
        <p:nvSpPr>
          <p:cNvPr id="4" name="Footer Placeholder 3"/>
          <p:cNvSpPr>
            <a:spLocks noGrp="1"/>
          </p:cNvSpPr>
          <p:nvPr>
            <p:ph type="ftr" sz="quarter" idx="11"/>
          </p:nvPr>
        </p:nvSpPr>
        <p:spPr>
          <a:xfrm>
            <a:off x="800100" y="6400801"/>
            <a:ext cx="6896100" cy="228599"/>
          </a:xfrm>
          <a:prstGeom prst="rect">
            <a:avLst/>
          </a:prstGeom>
        </p:spPr>
        <p:txBody>
          <a:bodyPr/>
          <a:lstStyle/>
          <a:p>
            <a:r>
              <a:rPr lang="en-US" smtClean="0"/>
              <a:t>© 2012 Apollo Group, Inc. All rights reserved.</a:t>
            </a:r>
            <a:endParaRPr lang="en-US"/>
          </a:p>
        </p:txBody>
      </p:sp>
      <p:sp>
        <p:nvSpPr>
          <p:cNvPr id="5" name="Slide Number Placeholder 4"/>
          <p:cNvSpPr>
            <a:spLocks noGrp="1"/>
          </p:cNvSpPr>
          <p:nvPr>
            <p:ph type="sldNum" sz="quarter" idx="12"/>
          </p:nvPr>
        </p:nvSpPr>
        <p:spPr>
          <a:xfrm>
            <a:off x="8001000" y="6400801"/>
            <a:ext cx="342900" cy="228599"/>
          </a:xfrm>
          <a:prstGeom prst="rect">
            <a:avLst/>
          </a:prstGeom>
        </p:spPr>
        <p:txBody>
          <a:bodyPr/>
          <a:lstStyle/>
          <a:p>
            <a:fld id="{A93D1375-2FE0-4AB3-8B63-2B427E29D34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0100" y="457200"/>
            <a:ext cx="4914900" cy="685800"/>
          </a:xfrm>
          <a:prstGeom prst="rect">
            <a:avLst/>
          </a:prstGeom>
        </p:spPr>
        <p:txBody>
          <a:bodyPr anchor="b">
            <a:normAutofit/>
          </a:bodyPr>
          <a:lstStyle>
            <a:lvl1pPr algn="l">
              <a:defRPr sz="2200" b="1"/>
            </a:lvl1pPr>
          </a:lstStyle>
          <a:p>
            <a:r>
              <a:rPr lang="en-US" smtClean="0"/>
              <a:t>Click to edit Master title style</a:t>
            </a:r>
            <a:endParaRPr lang="en-US" dirty="0"/>
          </a:p>
        </p:txBody>
      </p:sp>
      <p:sp>
        <p:nvSpPr>
          <p:cNvPr id="3" name="Content Placeholder 2"/>
          <p:cNvSpPr>
            <a:spLocks noGrp="1"/>
          </p:cNvSpPr>
          <p:nvPr>
            <p:ph idx="1"/>
          </p:nvPr>
        </p:nvSpPr>
        <p:spPr>
          <a:xfrm>
            <a:off x="3429000" y="1828800"/>
            <a:ext cx="4914900" cy="434340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00101" y="1828800"/>
            <a:ext cx="2400300" cy="4297363"/>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800100" y="6400801"/>
            <a:ext cx="1143000" cy="228599"/>
          </a:xfrm>
          <a:prstGeom prst="rect">
            <a:avLst/>
          </a:prstGeom>
        </p:spPr>
        <p:txBody>
          <a:bodyPr/>
          <a:lstStyle/>
          <a:p>
            <a:fld id="{186C8AA9-0245-4A88-B0EA-6DC9ECD26222}" type="datetime1">
              <a:rPr lang="en-US" smtClean="0"/>
              <a:pPr/>
              <a:t>3/12/2013</a:t>
            </a:fld>
            <a:endParaRPr lang="en-US"/>
          </a:p>
        </p:txBody>
      </p:sp>
      <p:sp>
        <p:nvSpPr>
          <p:cNvPr id="6" name="Footer Placeholder 5"/>
          <p:cNvSpPr>
            <a:spLocks noGrp="1"/>
          </p:cNvSpPr>
          <p:nvPr>
            <p:ph type="ftr" sz="quarter" idx="11"/>
          </p:nvPr>
        </p:nvSpPr>
        <p:spPr>
          <a:xfrm>
            <a:off x="800100" y="6400801"/>
            <a:ext cx="6896100" cy="228599"/>
          </a:xfrm>
          <a:prstGeom prst="rect">
            <a:avLst/>
          </a:prstGeom>
        </p:spPr>
        <p:txBody>
          <a:bodyPr/>
          <a:lstStyle/>
          <a:p>
            <a:r>
              <a:rPr lang="en-US" smtClean="0"/>
              <a:t>© 2012 Apollo Group, Inc. All rights reserved.</a:t>
            </a:r>
            <a:endParaRPr lang="en-US"/>
          </a:p>
        </p:txBody>
      </p:sp>
      <p:sp>
        <p:nvSpPr>
          <p:cNvPr id="7" name="Slide Number Placeholder 6"/>
          <p:cNvSpPr>
            <a:spLocks noGrp="1"/>
          </p:cNvSpPr>
          <p:nvPr>
            <p:ph type="sldNum" sz="quarter" idx="12"/>
          </p:nvPr>
        </p:nvSpPr>
        <p:spPr>
          <a:xfrm>
            <a:off x="8001000" y="6400801"/>
            <a:ext cx="342900" cy="228599"/>
          </a:xfrm>
          <a:prstGeom prst="rect">
            <a:avLst/>
          </a:prstGeom>
        </p:spPr>
        <p:txBody>
          <a:bodyPr/>
          <a:lstStyle/>
          <a:p>
            <a:fld id="{A93D1375-2FE0-4AB3-8B63-2B427E29D34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2D1C9340-24E3-4B05-92C6-DB11AA0E118F}" type="datetimeFigureOut">
              <a:rPr lang="en-US" smtClean="0"/>
              <a:pPr/>
              <a:t>3/12/2013</a:t>
            </a:fld>
            <a:endParaRPr lang="en-US" dirty="0"/>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66DFDCC4-6391-40FF-8528-F1AB4F1451EB}" type="slidenum">
              <a:rPr lang="en-US" smtClean="0"/>
              <a:pPr/>
              <a:t>‹#›</a:t>
            </a:fld>
            <a:endParaRPr lang="en-US" dirty="0"/>
          </a:p>
        </p:txBody>
      </p:sp>
    </p:spTree>
    <p:extLst>
      <p:ext uri="{BB962C8B-B14F-4D97-AF65-F5344CB8AC3E}">
        <p14:creationId xmlns:mc="http://schemas.openxmlformats.org/markup-compatibility/2006" xmlns:mv="urn:schemas-microsoft-com:mac:vml" xmlns:p14="http://schemas.microsoft.com/office/powerpoint/2010/main" xmlns="" val="2184678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00100" y="1828800"/>
            <a:ext cx="7543800" cy="4343400"/>
          </a:xfrm>
          <a:prstGeom prst="rect">
            <a:avLst/>
          </a:prstGeom>
        </p:spPr>
        <p:txBody>
          <a:bodyPr vert="horz" lIns="0" tIns="0" rIns="0" bIns="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63" r:id="rId5"/>
    <p:sldLayoutId id="2147483652" r:id="rId6"/>
    <p:sldLayoutId id="2147483661" r:id="rId7"/>
    <p:sldLayoutId id="2147483653" r:id="rId8"/>
    <p:sldLayoutId id="2147483662" r:id="rId9"/>
    <p:sldLayoutId id="2147483654" r:id="rId10"/>
    <p:sldLayoutId id="2147483656" r:id="rId11"/>
    <p:sldLayoutId id="2147483664" r:id="rId12"/>
  </p:sldLayoutIdLst>
  <p:hf hdr="0"/>
  <p:txStyles>
    <p:titleStyle>
      <a:lvl1pPr algn="l" defTabSz="914400" rtl="0" eaLnBrk="1" latinLnBrk="0" hangingPunct="1">
        <a:spcBef>
          <a:spcPct val="0"/>
        </a:spcBef>
        <a:buNone/>
        <a:defRPr sz="2200" b="1" kern="1200">
          <a:solidFill>
            <a:schemeClr val="bg1"/>
          </a:solidFill>
          <a:latin typeface="+mj-lt"/>
          <a:ea typeface="+mj-ea"/>
          <a:cs typeface="+mj-cs"/>
        </a:defRPr>
      </a:lvl1pPr>
    </p:titleStyle>
    <p:bodyStyle>
      <a:lvl1pPr marL="342900" indent="-342900" algn="l" defTabSz="914400" rtl="0" eaLnBrk="1" latinLnBrk="0" hangingPunct="1">
        <a:spcBef>
          <a:spcPts val="0"/>
        </a:spcBef>
        <a:spcAft>
          <a:spcPts val="1200"/>
        </a:spcAft>
        <a:buFont typeface="Arial" pitchFamily="34" charset="0"/>
        <a:buChar char="•"/>
        <a:defRPr sz="2200" b="0" i="0" kern="1200">
          <a:solidFill>
            <a:schemeClr val="tx1"/>
          </a:solidFill>
          <a:latin typeface="Franklin Gothic Medium"/>
          <a:ea typeface="+mn-ea"/>
          <a:cs typeface="Franklin Gothic Medium"/>
        </a:defRPr>
      </a:lvl1pPr>
      <a:lvl2pPr marL="742950" indent="-285750" algn="l" defTabSz="914400" rtl="0" eaLnBrk="1" latinLnBrk="0" hangingPunct="1">
        <a:spcBef>
          <a:spcPts val="0"/>
        </a:spcBef>
        <a:spcAft>
          <a:spcPts val="1200"/>
        </a:spcAft>
        <a:buFont typeface="Arial" pitchFamily="34" charset="0"/>
        <a:buChar char="•"/>
        <a:defRPr sz="1800" b="0" i="0" kern="1200">
          <a:solidFill>
            <a:schemeClr val="tx1"/>
          </a:solidFill>
          <a:latin typeface="Franklin Gothic Medium"/>
          <a:ea typeface="+mn-ea"/>
          <a:cs typeface="Franklin Gothic Medium"/>
        </a:defRPr>
      </a:lvl2pPr>
      <a:lvl3pPr marL="1143000" indent="-228600" algn="l" defTabSz="914400" rtl="0" eaLnBrk="1" latinLnBrk="0" hangingPunct="1">
        <a:spcBef>
          <a:spcPts val="0"/>
        </a:spcBef>
        <a:spcAft>
          <a:spcPts val="1200"/>
        </a:spcAft>
        <a:buFont typeface="Arial" pitchFamily="34" charset="0"/>
        <a:buChar char="•"/>
        <a:defRPr sz="1600" b="0" i="0" kern="1200">
          <a:solidFill>
            <a:schemeClr val="tx1"/>
          </a:solidFill>
          <a:latin typeface="Franklin Gothic Medium"/>
          <a:ea typeface="+mn-ea"/>
          <a:cs typeface="Franklin Gothic Medium"/>
        </a:defRPr>
      </a:lvl3pPr>
      <a:lvl4pPr marL="1600200" indent="-228600" algn="l" defTabSz="914400" rtl="0" eaLnBrk="1" latinLnBrk="0" hangingPunct="1">
        <a:spcBef>
          <a:spcPts val="0"/>
        </a:spcBef>
        <a:spcAft>
          <a:spcPts val="1200"/>
        </a:spcAft>
        <a:buFont typeface="Arial" pitchFamily="34" charset="0"/>
        <a:buChar char="•"/>
        <a:defRPr sz="1400" b="0" i="0" kern="1200">
          <a:solidFill>
            <a:schemeClr val="tx1"/>
          </a:solidFill>
          <a:latin typeface="Franklin Gothic Medium"/>
          <a:ea typeface="+mn-ea"/>
          <a:cs typeface="Franklin Gothic Medium"/>
        </a:defRPr>
      </a:lvl4pPr>
      <a:lvl5pPr marL="2057400" indent="-228600" algn="l" defTabSz="914400" rtl="0" eaLnBrk="1" latinLnBrk="0" hangingPunct="1">
        <a:spcBef>
          <a:spcPts val="0"/>
        </a:spcBef>
        <a:spcAft>
          <a:spcPts val="1200"/>
        </a:spcAft>
        <a:buFont typeface="Arial" pitchFamily="34" charset="0"/>
        <a:buChar char="•"/>
        <a:defRPr sz="1200" b="0" i="0" kern="1200">
          <a:solidFill>
            <a:schemeClr val="tx1"/>
          </a:solidFill>
          <a:latin typeface="Franklin Gothic Medium"/>
          <a:ea typeface="+mn-ea"/>
          <a:cs typeface="Franklin Gothic Medium"/>
        </a:defRPr>
      </a:lvl5pPr>
      <a:lvl6pPr marL="2514600" indent="-228600" algn="l" defTabSz="914400" rtl="0" eaLnBrk="1" latinLnBrk="0" hangingPunct="1">
        <a:spcBef>
          <a:spcPts val="0"/>
        </a:spcBef>
        <a:spcAft>
          <a:spcPts val="1200"/>
        </a:spcAft>
        <a:buFont typeface="Arial" pitchFamily="34" charset="0"/>
        <a:buChar char="•"/>
        <a:defRPr sz="1100" kern="1200">
          <a:solidFill>
            <a:schemeClr val="tx1"/>
          </a:solidFill>
          <a:latin typeface="+mn-lt"/>
          <a:ea typeface="+mn-ea"/>
          <a:cs typeface="+mn-cs"/>
        </a:defRPr>
      </a:lvl6pPr>
      <a:lvl7pPr marL="2971800" indent="-228600" algn="l" defTabSz="914400" rtl="0" eaLnBrk="1" latinLnBrk="0" hangingPunct="1">
        <a:spcBef>
          <a:spcPts val="0"/>
        </a:spcBef>
        <a:spcAft>
          <a:spcPts val="1200"/>
        </a:spcAft>
        <a:buFont typeface="Arial" pitchFamily="34" charset="0"/>
        <a:buChar char="•"/>
        <a:defRPr sz="1000" kern="1200">
          <a:solidFill>
            <a:schemeClr val="tx1"/>
          </a:solidFill>
          <a:latin typeface="+mn-lt"/>
          <a:ea typeface="+mn-ea"/>
          <a:cs typeface="+mn-cs"/>
        </a:defRPr>
      </a:lvl7pPr>
      <a:lvl8pPr marL="3429000" indent="-228600" algn="l" defTabSz="914400" rtl="0" eaLnBrk="1" latinLnBrk="0" hangingPunct="1">
        <a:spcBef>
          <a:spcPts val="0"/>
        </a:spcBef>
        <a:spcAft>
          <a:spcPts val="1200"/>
        </a:spcAft>
        <a:buFont typeface="Arial" pitchFamily="34" charset="0"/>
        <a:buChar char="•"/>
        <a:defRPr sz="900" kern="1200">
          <a:solidFill>
            <a:schemeClr val="tx1"/>
          </a:solidFill>
          <a:latin typeface="+mn-lt"/>
          <a:ea typeface="+mn-ea"/>
          <a:cs typeface="+mn-cs"/>
        </a:defRPr>
      </a:lvl8pPr>
      <a:lvl9pPr marL="3886200" indent="-228600" algn="l" defTabSz="914400" rtl="0" eaLnBrk="1" latinLnBrk="0" hangingPunct="1">
        <a:spcBef>
          <a:spcPts val="0"/>
        </a:spcBef>
        <a:spcAft>
          <a:spcPts val="1200"/>
        </a:spcAft>
        <a:buFont typeface="Arial" pitchFamily="34" charset="0"/>
        <a:buChar char="•"/>
        <a:defRPr sz="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xml"/><Relationship Id="rId1" Type="http://schemas.openxmlformats.org/officeDocument/2006/relationships/video" Target="../media/media1.mp4"/><Relationship Id="rId6" Type="http://schemas.openxmlformats.org/officeDocument/2006/relationships/image" Target="../media/image16.png"/><Relationship Id="rId5" Type="http://schemas.microsoft.com/office/2007/relationships/media" Target="../media/media1.mp4"/><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3.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media/media2.mp4"/><Relationship Id="rId6" Type="http://schemas.openxmlformats.org/officeDocument/2006/relationships/image" Target="../media/image26.png"/><Relationship Id="rId5" Type="http://schemas.microsoft.com/office/2007/relationships/media" Target="../media/media2.mp4"/><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3999"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1002779713"/>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3999"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197890597"/>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3999"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3717185979"/>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4000"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4235688984"/>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3999"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1691176557"/>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3999"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4235688984"/>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3999"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169913677"/>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resentation_trxys_pages58.png"/>
          <p:cNvPicPr>
            <a:picLocks noChangeAspect="1"/>
          </p:cNvPicPr>
          <p:nvPr/>
        </p:nvPicPr>
        <p:blipFill>
          <a:blip r:embed="rId3" cstate="print"/>
          <a:stretch>
            <a:fillRect/>
          </a:stretch>
        </p:blipFill>
        <p:spPr>
          <a:xfrm>
            <a:off x="0" y="0"/>
            <a:ext cx="9144000"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2751023262"/>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3999"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2082074909"/>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4000"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583071543"/>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4000"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3946106140"/>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4000"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1957361436"/>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4000" cy="6858000"/>
          </a:xfrm>
          <a:prstGeom prst="rect">
            <a:avLst/>
          </a:prstGeom>
        </p:spPr>
      </p:pic>
      <p:pic>
        <p:nvPicPr>
          <p:cNvPr id="5" name="Many Reasons.mp4">
            <a:hlinkClick r:id="" action="ppaction://media"/>
          </p:cNvPr>
          <p:cNvPicPr/>
          <p:nvPr>
            <a:videoFile r:link="rId1"/>
            <p:extLst>
              <p:ext uri="{DAA4B4D4-6D71-4841-9C94-3DE7FCFB9230}">
                <p14:media xmlns:mc="http://schemas.openxmlformats.org/markup-compatibility/2006" xmlns:mv="urn:schemas-microsoft-com:mac:vml" xmlns:p14="http://schemas.microsoft.com/office/powerpoint/2010/main" xmlns="" r:embed="rId5"/>
              </p:ext>
            </p:extLst>
          </p:nvPr>
        </p:nvPicPr>
        <p:blipFill>
          <a:blip r:embed="rId6" cstate="print"/>
          <a:stretch>
            <a:fillRect/>
          </a:stretch>
        </p:blipFill>
        <p:spPr>
          <a:xfrm>
            <a:off x="504825" y="1524000"/>
            <a:ext cx="8134350" cy="4572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2505771541"/>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46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3999"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2505771541"/>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a:p>
        </p:txBody>
      </p:sp>
      <p:pic>
        <p:nvPicPr>
          <p:cNvPr id="5" name="Picture 4"/>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3999" cy="6858000"/>
          </a:xfrm>
          <a:prstGeom prst="rect">
            <a:avLst/>
          </a:prstGeom>
        </p:spPr>
      </p:pic>
      <p:pic>
        <p:nvPicPr>
          <p:cNvPr id="2" name="Picture 1"/>
          <p:cNvPicPr>
            <a:picLocks noChangeAspect="1"/>
          </p:cNvPicPr>
          <p:nvPr/>
        </p:nvPicPr>
        <p:blipFill>
          <a:blip r:embed="rId4"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3999"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2485521975"/>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3999" cy="6858000"/>
          </a:xfrm>
          <a:prstGeom prst="rect">
            <a:avLst/>
          </a:prstGeom>
        </p:spPr>
      </p:pic>
      <p:pic>
        <p:nvPicPr>
          <p:cNvPr id="3" name="Picture 2"/>
          <p:cNvPicPr>
            <a:picLocks noChangeAspect="1"/>
          </p:cNvPicPr>
          <p:nvPr/>
        </p:nvPicPr>
        <p:blipFill>
          <a:blip r:embed="rId4"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3999"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1357984638"/>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4000"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1060373653"/>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3999"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2586610539"/>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4000"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1466163682"/>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3"/>
          </p:nvPr>
        </p:nvSpPr>
        <p:spPr/>
        <p:txBody>
          <a:bodyPr/>
          <a:lstStyle/>
          <a:p>
            <a:r>
              <a:rPr lang="en-US" smtClean="0"/>
              <a:t>© 2012 Apollo Group, Inc. All rights reserved.</a:t>
            </a:r>
            <a:endParaRPr lang="en-US" dirty="0"/>
          </a:p>
        </p:txBody>
      </p:sp>
      <p:pic>
        <p:nvPicPr>
          <p:cNvPr id="5" name="Picture 4"/>
          <p:cNvPicPr>
            <a:picLocks noChangeAspect="1"/>
          </p:cNvPicPr>
          <p:nvPr/>
        </p:nvPicPr>
        <p:blipFill>
          <a:blip r:embed="rId4"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4000" cy="6858000"/>
          </a:xfrm>
          <a:prstGeom prst="rect">
            <a:avLst/>
          </a:prstGeom>
        </p:spPr>
      </p:pic>
      <p:pic>
        <p:nvPicPr>
          <p:cNvPr id="4" name="IA_SizzleReel_WorkforceTag_121312.mp4">
            <a:hlinkClick r:id="" action="ppaction://media"/>
          </p:cNvPr>
          <p:cNvPicPr/>
          <p:nvPr>
            <a:videoFile r:link="rId1"/>
            <p:extLst>
              <p:ext uri="{DAA4B4D4-6D71-4841-9C94-3DE7FCFB9230}">
                <p14:media xmlns:mc="http://schemas.openxmlformats.org/markup-compatibility/2006" xmlns:mv="urn:schemas-microsoft-com:mac:vml" xmlns:p14="http://schemas.microsoft.com/office/powerpoint/2010/main" xmlns="" r:embed="rId5"/>
              </p:ext>
            </p:extLst>
          </p:nvPr>
        </p:nvPicPr>
        <p:blipFill>
          <a:blip r:embed="rId6" cstate="print"/>
          <a:stretch>
            <a:fillRect/>
          </a:stretch>
        </p:blipFill>
        <p:spPr>
          <a:xfrm>
            <a:off x="533400" y="1524000"/>
            <a:ext cx="8077200" cy="4543426"/>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738509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75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 val="0"/>
              </a:ext>
            </a:extLst>
          </a:blip>
          <a:stretch>
            <a:fillRect/>
          </a:stretch>
        </p:blipFill>
        <p:spPr>
          <a:xfrm>
            <a:off x="0" y="0"/>
            <a:ext cx="9144000"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 val="1002779713"/>
      </p:ext>
    </p:extLst>
  </p:cSld>
  <p:clrMapOvr>
    <a:masterClrMapping/>
  </p:clrMapOvr>
  <mc:AlternateContent xmlns:mc="http://schemas.openxmlformats.org/markup-compatibility/2006">
    <mc:Choice xmlns:mv="urn:schemas-microsoft-com:mac:vml"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Apollo Brand PowerPoint Template">
  <a:themeElements>
    <a:clrScheme name="Apollo">
      <a:dk1>
        <a:srgbClr val="4D4D4D"/>
      </a:dk1>
      <a:lt1>
        <a:sysClr val="window" lastClr="FFFFFF"/>
      </a:lt1>
      <a:dk2>
        <a:srgbClr val="00467F"/>
      </a:dk2>
      <a:lt2>
        <a:srgbClr val="B1953A"/>
      </a:lt2>
      <a:accent1>
        <a:srgbClr val="00467F"/>
      </a:accent1>
      <a:accent2>
        <a:srgbClr val="A09151"/>
      </a:accent2>
      <a:accent3>
        <a:srgbClr val="56A0D3"/>
      </a:accent3>
      <a:accent4>
        <a:srgbClr val="5C8727"/>
      </a:accent4>
      <a:accent5>
        <a:srgbClr val="7C2B83"/>
      </a:accent5>
      <a:accent6>
        <a:srgbClr val="CE7019"/>
      </a:accent6>
      <a:hlink>
        <a:srgbClr val="0070C0"/>
      </a:hlink>
      <a:folHlink>
        <a:srgbClr val="7030A0"/>
      </a:folHlink>
    </a:clrScheme>
    <a:fontScheme name="UOPX 2.0">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5080</TotalTime>
  <Words>1578</Words>
  <Application>Microsoft Office PowerPoint</Application>
  <PresentationFormat>On-screen Show (4:3)</PresentationFormat>
  <Paragraphs>190</Paragraphs>
  <Slides>21</Slides>
  <Notes>21</Notes>
  <HiddenSlides>0</HiddenSlides>
  <MMClips>2</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Apollo Brand PowerPoint Template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vector>
  </TitlesOfParts>
  <Company>Apollo Group, Inc.</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Apollo Group User</dc:creator>
  <cp:lastModifiedBy>Fatima.Lapid</cp:lastModifiedBy>
  <cp:revision>147</cp:revision>
  <cp:lastPrinted>2012-12-01T19:02:22Z</cp:lastPrinted>
  <dcterms:created xsi:type="dcterms:W3CDTF">2013-03-11T14:48:37Z</dcterms:created>
  <dcterms:modified xsi:type="dcterms:W3CDTF">2013-03-11T16:10:16Z</dcterms:modified>
</cp:coreProperties>
</file>