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1"/>
  </p:notesMasterIdLst>
  <p:sldIdLst>
    <p:sldId id="303" r:id="rId2"/>
    <p:sldId id="280" r:id="rId3"/>
    <p:sldId id="305" r:id="rId4"/>
    <p:sldId id="289" r:id="rId5"/>
    <p:sldId id="306" r:id="rId6"/>
    <p:sldId id="307" r:id="rId7"/>
    <p:sldId id="308" r:id="rId8"/>
    <p:sldId id="309" r:id="rId9"/>
    <p:sldId id="310" r:id="rId10"/>
    <p:sldId id="311" r:id="rId11"/>
    <p:sldId id="297" r:id="rId12"/>
    <p:sldId id="294" r:id="rId13"/>
    <p:sldId id="318" r:id="rId14"/>
    <p:sldId id="313" r:id="rId15"/>
    <p:sldId id="314" r:id="rId16"/>
    <p:sldId id="315" r:id="rId17"/>
    <p:sldId id="316" r:id="rId18"/>
    <p:sldId id="317" r:id="rId19"/>
    <p:sldId id="31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D661"/>
    <a:srgbClr val="2792E7"/>
    <a:srgbClr val="437EA6"/>
    <a:srgbClr val="61FF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5" autoAdjust="0"/>
    <p:restoredTop sz="94660"/>
  </p:normalViewPr>
  <p:slideViewPr>
    <p:cSldViewPr snapToGrid="0" snapToObjects="1">
      <p:cViewPr>
        <p:scale>
          <a:sx n="120" d="100"/>
          <a:sy n="120" d="100"/>
        </p:scale>
        <p:origin x="-1362" y="-24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51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sz="1600" kern="1200" dirty="0">
                <a:solidFill>
                  <a:srgbClr val="595959"/>
                </a:solidFill>
                <a:latin typeface="Myriad Pro"/>
                <a:ea typeface="+mn-ea"/>
                <a:cs typeface="Myriad Pro"/>
              </a:defRPr>
            </a:pPr>
            <a:r>
              <a:rPr lang="en-US" sz="1600" kern="1200" dirty="0">
                <a:solidFill>
                  <a:srgbClr val="595959"/>
                </a:solidFill>
                <a:latin typeface="Myriad Pro"/>
                <a:ea typeface="+mn-ea"/>
                <a:cs typeface="Myriad Pro"/>
              </a:rPr>
              <a:t>YTD </a:t>
            </a:r>
            <a:r>
              <a:rPr lang="en-US" sz="1600" kern="1200" dirty="0" smtClean="0">
                <a:solidFill>
                  <a:srgbClr val="595959"/>
                </a:solidFill>
                <a:latin typeface="Myriad Pro"/>
                <a:ea typeface="+mn-ea"/>
                <a:cs typeface="Myriad Pro"/>
              </a:rPr>
              <a:t>Revenues</a:t>
            </a:r>
          </a:p>
          <a:p>
            <a:pPr>
              <a:defRPr lang="en-US" sz="1600" kern="1200" dirty="0">
                <a:solidFill>
                  <a:srgbClr val="595959"/>
                </a:solidFill>
                <a:latin typeface="Myriad Pro"/>
                <a:ea typeface="+mn-ea"/>
                <a:cs typeface="Myriad Pro"/>
              </a:defRPr>
            </a:pPr>
            <a:r>
              <a:rPr lang="en-US" sz="1600" kern="1200" dirty="0" smtClean="0">
                <a:solidFill>
                  <a:srgbClr val="595959"/>
                </a:solidFill>
                <a:latin typeface="Myriad Pro"/>
                <a:ea typeface="+mn-ea"/>
                <a:cs typeface="Myriad Pro"/>
              </a:rPr>
              <a:t>Nine months ended 9/30/12</a:t>
            </a:r>
            <a:endParaRPr lang="en-US" sz="1600" kern="1200" dirty="0">
              <a:solidFill>
                <a:srgbClr val="595959"/>
              </a:solidFill>
              <a:latin typeface="Myriad Pro"/>
              <a:ea typeface="+mn-ea"/>
              <a:cs typeface="Myriad Pro"/>
            </a:endParaRPr>
          </a:p>
        </c:rich>
      </c:tx>
      <c:layout/>
      <c:overlay val="0"/>
    </c:title>
    <c:autoTitleDeleted val="0"/>
    <c:plotArea>
      <c:layout/>
      <c:pieChart>
        <c:varyColors val="1"/>
        <c:ser>
          <c:idx val="0"/>
          <c:order val="0"/>
          <c:tx>
            <c:strRef>
              <c:f>Sheet1!$B$1</c:f>
              <c:strCache>
                <c:ptCount val="1"/>
                <c:pt idx="0">
                  <c:v>YTD Revenues</c:v>
                </c:pt>
              </c:strCache>
            </c:strRef>
          </c:tx>
          <c:explosion val="25"/>
          <c:dPt>
            <c:idx val="0"/>
            <c:bubble3D val="0"/>
            <c:explosion val="0"/>
          </c:dPt>
          <c:dPt>
            <c:idx val="1"/>
            <c:bubble3D val="0"/>
            <c:explosion val="0"/>
          </c:dPt>
          <c:dPt>
            <c:idx val="2"/>
            <c:bubble3D val="0"/>
            <c:explosion val="0"/>
          </c:dPt>
          <c:dLbls>
            <c:dLblPos val="ctr"/>
            <c:showLegendKey val="0"/>
            <c:showVal val="0"/>
            <c:showCatName val="0"/>
            <c:showSerName val="0"/>
            <c:showPercent val="1"/>
            <c:showBubbleSize val="0"/>
            <c:showLeaderLines val="1"/>
          </c:dLbls>
          <c:cat>
            <c:strRef>
              <c:f>Sheet1!$A$2:$A$5</c:f>
              <c:strCache>
                <c:ptCount val="4"/>
                <c:pt idx="0">
                  <c:v>MME</c:v>
                </c:pt>
                <c:pt idx="1">
                  <c:v>SMB</c:v>
                </c:pt>
                <c:pt idx="2">
                  <c:v>Public Sector</c:v>
                </c:pt>
                <c:pt idx="3">
                  <c:v>MacMall/OnSale</c:v>
                </c:pt>
              </c:strCache>
            </c:strRef>
          </c:cat>
          <c:val>
            <c:numRef>
              <c:f>Sheet1!$B$2:$B$5</c:f>
              <c:numCache>
                <c:formatCode>General</c:formatCode>
                <c:ptCount val="4"/>
                <c:pt idx="0">
                  <c:v>423.5</c:v>
                </c:pt>
                <c:pt idx="1">
                  <c:v>351.8</c:v>
                </c:pt>
                <c:pt idx="2">
                  <c:v>130.9</c:v>
                </c:pt>
                <c:pt idx="3">
                  <c:v>163.5</c:v>
                </c:pt>
              </c:numCache>
            </c:numRef>
          </c:val>
        </c:ser>
        <c:dLbls>
          <c:showLegendKey val="0"/>
          <c:showVal val="0"/>
          <c:showCatName val="0"/>
          <c:showSerName val="0"/>
          <c:showPercent val="0"/>
          <c:showBubbleSize val="0"/>
          <c:showLeaderLines val="1"/>
        </c:dLbls>
        <c:firstSliceAng val="175"/>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smtClean="0">
                <a:solidFill>
                  <a:schemeClr val="tx2">
                    <a:lumMod val="75000"/>
                  </a:schemeClr>
                </a:solidFill>
              </a:rPr>
              <a:t>Revenues*, </a:t>
            </a:r>
            <a:r>
              <a:rPr lang="en-US" sz="1400" b="0" dirty="0">
                <a:solidFill>
                  <a:schemeClr val="tx2">
                    <a:lumMod val="75000"/>
                  </a:schemeClr>
                </a:solidFill>
              </a:rPr>
              <a:t>$ in </a:t>
            </a:r>
            <a:r>
              <a:rPr lang="en-US" sz="1400" b="0" dirty="0" smtClean="0">
                <a:solidFill>
                  <a:schemeClr val="tx2">
                    <a:lumMod val="75000"/>
                  </a:schemeClr>
                </a:solidFill>
              </a:rPr>
              <a:t>Millions</a:t>
            </a:r>
          </a:p>
        </c:rich>
      </c:tx>
      <c:layout>
        <c:manualLayout>
          <c:xMode val="edge"/>
          <c:yMode val="edge"/>
          <c:x val="0.39971660537473452"/>
          <c:y val="5.4476089648457834E-2"/>
        </c:manualLayout>
      </c:layout>
      <c:overlay val="0"/>
      <c:spPr>
        <a:noFill/>
        <a:ln w="25416">
          <a:noFill/>
        </a:ln>
      </c:spPr>
    </c:title>
    <c:autoTitleDeleted val="0"/>
    <c:plotArea>
      <c:layout>
        <c:manualLayout>
          <c:layoutTarget val="inner"/>
          <c:xMode val="edge"/>
          <c:yMode val="edge"/>
          <c:x val="0.17441630348491718"/>
          <c:y val="0.16161454716396512"/>
          <c:w val="0.76466032627477376"/>
          <c:h val="0.58452633040951341"/>
        </c:manualLayout>
      </c:layout>
      <c:lineChart>
        <c:grouping val="stacked"/>
        <c:varyColors val="0"/>
        <c:ser>
          <c:idx val="0"/>
          <c:order val="0"/>
          <c:tx>
            <c:strRef>
              <c:f>Sheet1!$B$1</c:f>
              <c:strCache>
                <c:ptCount val="1"/>
                <c:pt idx="0">
                  <c:v>Revenues, $ in Thousands</c:v>
                </c:pt>
              </c:strCache>
            </c:strRef>
          </c:tx>
          <c:spPr>
            <a:ln w="50834"/>
            <a:effectLst>
              <a:outerShdw blurRad="50800" dist="63500" dir="7800000" algn="tl" rotWithShape="0">
                <a:srgbClr val="8D8D8D">
                  <a:alpha val="43000"/>
                </a:srgbClr>
              </a:outerShdw>
            </a:effectLst>
          </c:spPr>
          <c:marker>
            <c:symbol val="none"/>
          </c:marker>
          <c:dPt>
            <c:idx val="4"/>
            <c:bubble3D val="0"/>
            <c:spPr>
              <a:ln w="50834"/>
              <a:effectLst>
                <a:outerShdw blurRad="50800" dist="76200" dir="7800000" algn="tl" rotWithShape="0">
                  <a:srgbClr val="8D8D8D">
                    <a:alpha val="43000"/>
                  </a:srgbClr>
                </a:outerShdw>
              </a:effectLst>
            </c:spPr>
          </c:dPt>
          <c:cat>
            <c:strRef>
              <c:f>Sheet1!$A$2:$A$5</c:f>
              <c:strCache>
                <c:ptCount val="4"/>
                <c:pt idx="0">
                  <c:v>2009</c:v>
                </c:pt>
                <c:pt idx="1">
                  <c:v>2010</c:v>
                </c:pt>
                <c:pt idx="2">
                  <c:v>2011</c:v>
                </c:pt>
                <c:pt idx="3">
                  <c:v>2012*</c:v>
                </c:pt>
              </c:strCache>
            </c:strRef>
          </c:cat>
          <c:val>
            <c:numRef>
              <c:f>Sheet1!$B$2:$B$5</c:f>
              <c:numCache>
                <c:formatCode>_(* #,##0_);_(* \(#,##0\);_(* "-"??_);_(@_)</c:formatCode>
                <c:ptCount val="4"/>
                <c:pt idx="0">
                  <c:v>1138.0609999999999</c:v>
                </c:pt>
                <c:pt idx="1">
                  <c:v>1368.3140000000001</c:v>
                </c:pt>
                <c:pt idx="2">
                  <c:v>1455.2190000000001</c:v>
                </c:pt>
                <c:pt idx="3">
                  <c:v>1434</c:v>
                </c:pt>
              </c:numCache>
            </c:numRef>
          </c:val>
          <c:smooth val="0"/>
        </c:ser>
        <c:dLbls>
          <c:showLegendKey val="0"/>
          <c:showVal val="0"/>
          <c:showCatName val="0"/>
          <c:showSerName val="0"/>
          <c:showPercent val="0"/>
          <c:showBubbleSize val="0"/>
        </c:dLbls>
        <c:marker val="1"/>
        <c:smooth val="0"/>
        <c:axId val="261639168"/>
        <c:axId val="246537536"/>
      </c:lineChart>
      <c:catAx>
        <c:axId val="261639168"/>
        <c:scaling>
          <c:orientation val="minMax"/>
        </c:scaling>
        <c:delete val="0"/>
        <c:axPos val="b"/>
        <c:numFmt formatCode="General" sourceLinked="1"/>
        <c:majorTickMark val="out"/>
        <c:minorTickMark val="none"/>
        <c:tickLblPos val="nextTo"/>
        <c:spPr>
          <a:ln w="3177">
            <a:solidFill>
              <a:srgbClr val="808080"/>
            </a:solidFill>
            <a:prstDash val="solid"/>
          </a:ln>
        </c:spPr>
        <c:txPr>
          <a:bodyPr rot="0" vert="horz"/>
          <a:lstStyle/>
          <a:p>
            <a:pPr>
              <a:defRPr sz="800">
                <a:solidFill>
                  <a:schemeClr val="tx2">
                    <a:lumMod val="75000"/>
                  </a:schemeClr>
                </a:solidFill>
              </a:defRPr>
            </a:pPr>
            <a:endParaRPr lang="en-US"/>
          </a:p>
        </c:txPr>
        <c:crossAx val="246537536"/>
        <c:crossesAt val="200"/>
        <c:auto val="1"/>
        <c:lblAlgn val="ctr"/>
        <c:lblOffset val="100"/>
        <c:noMultiLvlLbl val="0"/>
      </c:catAx>
      <c:valAx>
        <c:axId val="246537536"/>
        <c:scaling>
          <c:orientation val="minMax"/>
          <c:min val="1000"/>
        </c:scaling>
        <c:delete val="0"/>
        <c:axPos val="l"/>
        <c:majorGridlines>
          <c:spPr>
            <a:ln w="3177">
              <a:solidFill>
                <a:srgbClr val="808080"/>
              </a:solidFill>
              <a:prstDash val="solid"/>
            </a:ln>
          </c:spPr>
        </c:majorGridlines>
        <c:numFmt formatCode="_(* #,##0_);_(* \(#,##0\);_(* &quot;-&quot;??_);_(@_)" sourceLinked="1"/>
        <c:majorTickMark val="out"/>
        <c:minorTickMark val="none"/>
        <c:tickLblPos val="nextTo"/>
        <c:spPr>
          <a:ln w="3177">
            <a:solidFill>
              <a:srgbClr val="808080"/>
            </a:solidFill>
            <a:prstDash val="solid"/>
          </a:ln>
        </c:spPr>
        <c:txPr>
          <a:bodyPr/>
          <a:lstStyle/>
          <a:p>
            <a:pPr>
              <a:defRPr sz="1602">
                <a:solidFill>
                  <a:schemeClr val="tx2">
                    <a:lumMod val="75000"/>
                  </a:schemeClr>
                </a:solidFill>
              </a:defRPr>
            </a:pPr>
            <a:endParaRPr lang="en-US"/>
          </a:p>
        </c:txPr>
        <c:crossAx val="261639168"/>
        <c:crosses val="autoZero"/>
        <c:crossBetween val="between"/>
      </c:valAx>
      <c:spPr>
        <a:noFill/>
        <a:ln w="25408">
          <a:noFill/>
        </a:ln>
      </c:spPr>
    </c:plotArea>
    <c:plotVisOnly val="1"/>
    <c:dispBlanksAs val="zero"/>
    <c:showDLblsOverMax val="0"/>
  </c:chart>
  <c:spPr>
    <a:noFill/>
    <a:ln w="3177">
      <a:noFill/>
      <a:prstDash val="solid"/>
    </a:ln>
  </c:spPr>
  <c:txPr>
    <a:bodyPr/>
    <a:lstStyle/>
    <a:p>
      <a:pPr>
        <a:defRPr sz="1802"/>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smtClean="0">
                <a:solidFill>
                  <a:schemeClr val="tx2">
                    <a:lumMod val="75000"/>
                  </a:schemeClr>
                </a:solidFill>
              </a:rPr>
              <a:t>EBITDA*, $ in Thousands</a:t>
            </a:r>
            <a:endParaRPr lang="en-US" sz="1400" b="0" dirty="0">
              <a:solidFill>
                <a:schemeClr val="tx2">
                  <a:lumMod val="75000"/>
                </a:schemeClr>
              </a:solidFill>
            </a:endParaRPr>
          </a:p>
        </c:rich>
      </c:tx>
      <c:layout>
        <c:manualLayout>
          <c:xMode val="edge"/>
          <c:yMode val="edge"/>
          <c:x val="0.38184148277761637"/>
          <c:y val="5.5395278388535404E-2"/>
        </c:manualLayout>
      </c:layout>
      <c:overlay val="0"/>
      <c:spPr>
        <a:noFill/>
        <a:ln w="25416">
          <a:noFill/>
        </a:ln>
      </c:spPr>
    </c:title>
    <c:autoTitleDeleted val="0"/>
    <c:plotArea>
      <c:layout>
        <c:manualLayout>
          <c:layoutTarget val="inner"/>
          <c:xMode val="edge"/>
          <c:yMode val="edge"/>
          <c:x val="0.23403122383135511"/>
          <c:y val="0.17920005841151701"/>
          <c:w val="0.7090679174362462"/>
          <c:h val="0.71521940309353871"/>
        </c:manualLayout>
      </c:layout>
      <c:lineChart>
        <c:grouping val="stacked"/>
        <c:varyColors val="0"/>
        <c:ser>
          <c:idx val="0"/>
          <c:order val="0"/>
          <c:tx>
            <c:strRef>
              <c:f>Sheet1!$B$1</c:f>
              <c:strCache>
                <c:ptCount val="1"/>
                <c:pt idx="0">
                  <c:v>Adjusted EBITDA (000's)</c:v>
                </c:pt>
              </c:strCache>
            </c:strRef>
          </c:tx>
          <c:spPr>
            <a:ln w="50834"/>
            <a:effectLst>
              <a:outerShdw blurRad="50800" dist="76200" dir="7800000">
                <a:srgbClr val="8D8D8D">
                  <a:alpha val="43000"/>
                </a:srgbClr>
              </a:outerShdw>
            </a:effectLst>
          </c:spPr>
          <c:marker>
            <c:symbol val="none"/>
          </c:marker>
          <c:cat>
            <c:strRef>
              <c:f>Sheet1!$A$2:$A$5</c:f>
              <c:strCache>
                <c:ptCount val="4"/>
                <c:pt idx="0">
                  <c:v>2009</c:v>
                </c:pt>
                <c:pt idx="1">
                  <c:v>2010</c:v>
                </c:pt>
                <c:pt idx="2">
                  <c:v>2011</c:v>
                </c:pt>
                <c:pt idx="3">
                  <c:v>2012*</c:v>
                </c:pt>
              </c:strCache>
            </c:strRef>
          </c:cat>
          <c:val>
            <c:numRef>
              <c:f>Sheet1!$B$2:$B$5</c:f>
              <c:numCache>
                <c:formatCode>_(* #,##0_);_(* \(#,##0\);_(* "-"??_);_(@_)</c:formatCode>
                <c:ptCount val="4"/>
                <c:pt idx="0">
                  <c:v>13339</c:v>
                </c:pt>
                <c:pt idx="1">
                  <c:v>22625</c:v>
                </c:pt>
                <c:pt idx="2">
                  <c:v>19500</c:v>
                </c:pt>
                <c:pt idx="3">
                  <c:v>26600</c:v>
                </c:pt>
              </c:numCache>
            </c:numRef>
          </c:val>
          <c:smooth val="0"/>
        </c:ser>
        <c:dLbls>
          <c:showLegendKey val="0"/>
          <c:showVal val="0"/>
          <c:showCatName val="0"/>
          <c:showSerName val="0"/>
          <c:showPercent val="0"/>
          <c:showBubbleSize val="0"/>
        </c:dLbls>
        <c:marker val="1"/>
        <c:smooth val="0"/>
        <c:axId val="261639680"/>
        <c:axId val="118096448"/>
      </c:lineChart>
      <c:catAx>
        <c:axId val="261639680"/>
        <c:scaling>
          <c:orientation val="minMax"/>
        </c:scaling>
        <c:delete val="0"/>
        <c:axPos val="b"/>
        <c:numFmt formatCode="General" sourceLinked="1"/>
        <c:majorTickMark val="out"/>
        <c:minorTickMark val="none"/>
        <c:tickLblPos val="nextTo"/>
        <c:spPr>
          <a:ln w="3177">
            <a:solidFill>
              <a:srgbClr val="808080"/>
            </a:solidFill>
            <a:prstDash val="solid"/>
          </a:ln>
        </c:spPr>
        <c:txPr>
          <a:bodyPr rot="0" vert="horz"/>
          <a:lstStyle/>
          <a:p>
            <a:pPr>
              <a:defRPr sz="800">
                <a:solidFill>
                  <a:schemeClr val="tx2">
                    <a:lumMod val="75000"/>
                  </a:schemeClr>
                </a:solidFill>
              </a:defRPr>
            </a:pPr>
            <a:endParaRPr lang="en-US"/>
          </a:p>
        </c:txPr>
        <c:crossAx val="118096448"/>
        <c:crossesAt val="225"/>
        <c:auto val="1"/>
        <c:lblAlgn val="ctr"/>
        <c:lblOffset val="100"/>
        <c:noMultiLvlLbl val="0"/>
      </c:catAx>
      <c:valAx>
        <c:axId val="118096448"/>
        <c:scaling>
          <c:orientation val="minMax"/>
          <c:min val="10000"/>
        </c:scaling>
        <c:delete val="0"/>
        <c:axPos val="l"/>
        <c:majorGridlines>
          <c:spPr>
            <a:ln w="3177">
              <a:solidFill>
                <a:srgbClr val="808080"/>
              </a:solidFill>
              <a:prstDash val="solid"/>
            </a:ln>
          </c:spPr>
        </c:majorGridlines>
        <c:numFmt formatCode="_(* #,##0_);_(* \(#,##0\);_(* &quot;-&quot;??_);_(@_)" sourceLinked="1"/>
        <c:majorTickMark val="out"/>
        <c:minorTickMark val="none"/>
        <c:tickLblPos val="nextTo"/>
        <c:spPr>
          <a:ln w="3177">
            <a:solidFill>
              <a:srgbClr val="808080"/>
            </a:solidFill>
            <a:prstDash val="solid"/>
          </a:ln>
        </c:spPr>
        <c:txPr>
          <a:bodyPr/>
          <a:lstStyle/>
          <a:p>
            <a:pPr>
              <a:defRPr sz="1602">
                <a:solidFill>
                  <a:schemeClr val="tx2">
                    <a:lumMod val="75000"/>
                  </a:schemeClr>
                </a:solidFill>
              </a:defRPr>
            </a:pPr>
            <a:endParaRPr lang="en-US"/>
          </a:p>
        </c:txPr>
        <c:crossAx val="261639680"/>
        <c:crosses val="autoZero"/>
        <c:crossBetween val="between"/>
      </c:valAx>
      <c:spPr>
        <a:noFill/>
        <a:ln w="25408">
          <a:noFill/>
        </a:ln>
      </c:spPr>
    </c:plotArea>
    <c:plotVisOnly val="1"/>
    <c:dispBlanksAs val="zero"/>
    <c:showDLblsOverMax val="0"/>
  </c:chart>
  <c:spPr>
    <a:noFill/>
    <a:ln w="3177">
      <a:noFill/>
      <a:prstDash val="solid"/>
    </a:ln>
  </c:spPr>
  <c:txPr>
    <a:bodyPr/>
    <a:lstStyle/>
    <a:p>
      <a:pPr>
        <a:defRPr sz="1802"/>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74E3F-0F60-4709-97BB-C2D3DC7A928A}"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US"/>
        </a:p>
      </dgm:t>
    </dgm:pt>
    <dgm:pt modelId="{4A047310-0CBC-486E-9227-250C34E72BFF}">
      <dgm:prSet phldrT="[Text]" custT="1"/>
      <dgm:spPr>
        <a:noFill/>
      </dgm:spPr>
      <dgm:t>
        <a:bodyPr/>
        <a:lstStyle/>
        <a:p>
          <a:r>
            <a:rPr lang="en-US" sz="1400" b="0" u="none" baseline="0" dirty="0" smtClean="0">
              <a:solidFill>
                <a:srgbClr val="595959"/>
              </a:solidFill>
              <a:latin typeface="Myriad Pro"/>
              <a:cs typeface="Myriad Pro"/>
            </a:rPr>
            <a:t>Consulting Services </a:t>
          </a:r>
          <a:r>
            <a:rPr lang="en-US" sz="1600" b="0" u="none" baseline="0" dirty="0" smtClean="0">
              <a:solidFill>
                <a:srgbClr val="595959"/>
              </a:solidFill>
              <a:latin typeface="Myriad Pro"/>
              <a:cs typeface="Myriad Pro"/>
            </a:rPr>
            <a:t>(CSO)</a:t>
          </a:r>
          <a:endParaRPr lang="en-US" sz="1700" b="0" u="none" baseline="0" dirty="0">
            <a:solidFill>
              <a:srgbClr val="595959"/>
            </a:solidFill>
            <a:latin typeface="Myriad Pro"/>
            <a:cs typeface="Myriad Pro"/>
          </a:endParaRPr>
        </a:p>
      </dgm:t>
    </dgm:pt>
    <dgm:pt modelId="{211A83C8-6D63-43D4-AE40-4CBA605C151F}" type="parTrans" cxnId="{4E50AC09-5C77-47B9-B496-332E67CF310A}">
      <dgm:prSet/>
      <dgm:spPr/>
      <dgm:t>
        <a:bodyPr/>
        <a:lstStyle/>
        <a:p>
          <a:endParaRPr lang="en-US"/>
        </a:p>
      </dgm:t>
    </dgm:pt>
    <dgm:pt modelId="{C7EA3D8D-7AA6-4154-8537-25639B75664B}" type="sibTrans" cxnId="{4E50AC09-5C77-47B9-B496-332E67CF310A}">
      <dgm:prSet/>
      <dgm:spPr/>
      <dgm:t>
        <a:bodyPr/>
        <a:lstStyle/>
        <a:p>
          <a:endParaRPr lang="en-US"/>
        </a:p>
      </dgm:t>
    </dgm:pt>
    <dgm:pt modelId="{831E486C-7E69-44D3-813F-BEE2365235AE}">
      <dgm:prSet phldrT="[Text]" custT="1"/>
      <dgm:spPr>
        <a:noFill/>
      </dgm:spPr>
      <dgm:t>
        <a:bodyPr/>
        <a:lstStyle/>
        <a:p>
          <a:endParaRPr lang="en-US" sz="1700" b="0" baseline="0" dirty="0" smtClean="0">
            <a:solidFill>
              <a:srgbClr val="595959"/>
            </a:solidFill>
            <a:latin typeface="Myriad Pro"/>
            <a:cs typeface="Myriad Pro"/>
          </a:endParaRPr>
        </a:p>
        <a:p>
          <a:r>
            <a:rPr lang="en-US" sz="1600" b="0" baseline="0" dirty="0" smtClean="0">
              <a:solidFill>
                <a:srgbClr val="595959"/>
              </a:solidFill>
              <a:latin typeface="Myriad Pro"/>
              <a:cs typeface="Myriad Pro"/>
            </a:rPr>
            <a:t>Professional Services (PSO)</a:t>
          </a:r>
        </a:p>
        <a:p>
          <a:endParaRPr lang="en-US" sz="1700" b="0" baseline="0" dirty="0">
            <a:solidFill>
              <a:srgbClr val="595959"/>
            </a:solidFill>
            <a:latin typeface="Myriad Pro"/>
            <a:cs typeface="Myriad Pro"/>
          </a:endParaRPr>
        </a:p>
      </dgm:t>
    </dgm:pt>
    <dgm:pt modelId="{5D2D85F4-635E-4467-A961-8B91E3DEA315}" type="parTrans" cxnId="{7619C77E-8E4B-44AC-B9C4-509573E96779}">
      <dgm:prSet/>
      <dgm:spPr/>
      <dgm:t>
        <a:bodyPr/>
        <a:lstStyle/>
        <a:p>
          <a:endParaRPr lang="en-US"/>
        </a:p>
      </dgm:t>
    </dgm:pt>
    <dgm:pt modelId="{DFF388FE-421A-4419-909D-220F184357CE}" type="sibTrans" cxnId="{7619C77E-8E4B-44AC-B9C4-509573E96779}">
      <dgm:prSet/>
      <dgm:spPr/>
      <dgm:t>
        <a:bodyPr/>
        <a:lstStyle/>
        <a:p>
          <a:endParaRPr lang="en-US"/>
        </a:p>
      </dgm:t>
    </dgm:pt>
    <dgm:pt modelId="{E92C1B79-CB37-4E33-892D-5DAA26A9828F}">
      <dgm:prSet phldrT="[Text]" custT="1"/>
      <dgm:spPr>
        <a:noFill/>
      </dgm:spPr>
      <dgm:t>
        <a:bodyPr/>
        <a:lstStyle/>
        <a:p>
          <a:endParaRPr lang="pl-PL" sz="1700" b="0" baseline="0" dirty="0" smtClean="0">
            <a:solidFill>
              <a:srgbClr val="595959"/>
            </a:solidFill>
            <a:latin typeface="Myriad Pro"/>
            <a:cs typeface="Myriad Pro"/>
          </a:endParaRPr>
        </a:p>
        <a:p>
          <a:r>
            <a:rPr lang="pl-PL" sz="1600" b="0" baseline="0" dirty="0" err="1" smtClean="0">
              <a:solidFill>
                <a:srgbClr val="595959"/>
              </a:solidFill>
              <a:latin typeface="Myriad Pro"/>
              <a:cs typeface="Myriad Pro"/>
            </a:rPr>
            <a:t>Lifecycle</a:t>
          </a:r>
          <a:r>
            <a:rPr lang="pl-PL" sz="1600" b="0" baseline="0" dirty="0" smtClean="0">
              <a:solidFill>
                <a:srgbClr val="595959"/>
              </a:solidFill>
              <a:latin typeface="Myriad Pro"/>
              <a:cs typeface="Myriad Pro"/>
            </a:rPr>
            <a:t> Services (LSO)</a:t>
          </a:r>
        </a:p>
        <a:p>
          <a:endParaRPr lang="en-US" sz="1700" b="0" baseline="0" dirty="0">
            <a:solidFill>
              <a:srgbClr val="595959"/>
            </a:solidFill>
            <a:latin typeface="Myriad Pro"/>
            <a:cs typeface="Myriad Pro"/>
          </a:endParaRPr>
        </a:p>
      </dgm:t>
    </dgm:pt>
    <dgm:pt modelId="{50AA4F71-E3F9-452F-91E2-36B98F71E960}" type="parTrans" cxnId="{1BE30219-F74C-41BD-9467-0AEBAA705151}">
      <dgm:prSet/>
      <dgm:spPr/>
      <dgm:t>
        <a:bodyPr/>
        <a:lstStyle/>
        <a:p>
          <a:endParaRPr lang="en-US"/>
        </a:p>
      </dgm:t>
    </dgm:pt>
    <dgm:pt modelId="{DA5CA843-E74D-4A53-B401-25AA4E65F481}" type="sibTrans" cxnId="{1BE30219-F74C-41BD-9467-0AEBAA705151}">
      <dgm:prSet/>
      <dgm:spPr/>
      <dgm:t>
        <a:bodyPr/>
        <a:lstStyle/>
        <a:p>
          <a:endParaRPr lang="en-US"/>
        </a:p>
      </dgm:t>
    </dgm:pt>
    <dgm:pt modelId="{BC03493A-EF0E-4D77-A2A9-35F61F47878A}">
      <dgm:prSet phldrT="[Text]" custT="1"/>
      <dgm:spPr>
        <a:noFill/>
      </dgm:spPr>
      <dgm:t>
        <a:bodyPr/>
        <a:lstStyle/>
        <a:p>
          <a:endParaRPr lang="en-US" sz="1700" b="0" baseline="0" dirty="0" smtClean="0">
            <a:solidFill>
              <a:srgbClr val="595959"/>
            </a:solidFill>
            <a:latin typeface="Myriad Pro"/>
            <a:cs typeface="Myriad Pro"/>
          </a:endParaRPr>
        </a:p>
        <a:p>
          <a:r>
            <a:rPr lang="en-US" sz="1600" b="0" baseline="0" dirty="0" smtClean="0">
              <a:solidFill>
                <a:srgbClr val="595959"/>
              </a:solidFill>
              <a:latin typeface="Myriad Pro"/>
              <a:cs typeface="Myriad Pro"/>
            </a:rPr>
            <a:t>Managed Services (MSO)</a:t>
          </a:r>
        </a:p>
        <a:p>
          <a:endParaRPr lang="en-US" sz="1700" b="0" baseline="0" dirty="0">
            <a:solidFill>
              <a:srgbClr val="595959"/>
            </a:solidFill>
            <a:latin typeface="Myriad Pro"/>
            <a:cs typeface="Myriad Pro"/>
          </a:endParaRPr>
        </a:p>
      </dgm:t>
    </dgm:pt>
    <dgm:pt modelId="{F1784AD0-8BD8-4542-80E8-85E8BBC7D09D}" type="parTrans" cxnId="{B8EEE979-E632-4F11-85CF-C0C7C8870708}">
      <dgm:prSet/>
      <dgm:spPr/>
      <dgm:t>
        <a:bodyPr/>
        <a:lstStyle/>
        <a:p>
          <a:endParaRPr lang="en-US"/>
        </a:p>
      </dgm:t>
    </dgm:pt>
    <dgm:pt modelId="{ADD09E7E-0377-4573-8B4E-E69CF47EA61A}" type="sibTrans" cxnId="{B8EEE979-E632-4F11-85CF-C0C7C8870708}">
      <dgm:prSet/>
      <dgm:spPr/>
      <dgm:t>
        <a:bodyPr/>
        <a:lstStyle/>
        <a:p>
          <a:endParaRPr lang="en-US"/>
        </a:p>
      </dgm:t>
    </dgm:pt>
    <dgm:pt modelId="{0E1B4544-B390-47A6-AB77-7F08C9187091}">
      <dgm:prSet phldrT="[Text]" custT="1"/>
      <dgm:spPr>
        <a:noFill/>
      </dgm:spPr>
      <dgm:t>
        <a:bodyPr/>
        <a:lstStyle/>
        <a:p>
          <a:endParaRPr lang="fr-FR" sz="1700" b="0" baseline="0" dirty="0" smtClean="0">
            <a:latin typeface="Myriad Pro"/>
            <a:cs typeface="Myriad Pro"/>
          </a:endParaRPr>
        </a:p>
        <a:p>
          <a:r>
            <a:rPr lang="fr-FR" sz="1600" b="0" baseline="0" dirty="0" smtClean="0">
              <a:solidFill>
                <a:schemeClr val="tx1">
                  <a:lumMod val="65000"/>
                  <a:lumOff val="35000"/>
                </a:schemeClr>
              </a:solidFill>
              <a:latin typeface="Myriad Pro"/>
              <a:cs typeface="Myriad Pro"/>
            </a:rPr>
            <a:t>Acquisition Services</a:t>
          </a:r>
        </a:p>
        <a:p>
          <a:endParaRPr lang="en-US" sz="1700" b="0" baseline="0" dirty="0">
            <a:latin typeface="Myriad Pro"/>
            <a:cs typeface="Myriad Pro"/>
          </a:endParaRPr>
        </a:p>
      </dgm:t>
    </dgm:pt>
    <dgm:pt modelId="{4D46ED7E-EA8F-48C2-B8C6-D2EAB0CC819E}" type="parTrans" cxnId="{B54E8AF5-92C2-478F-9E2D-EFEDA6C265F0}">
      <dgm:prSet/>
      <dgm:spPr/>
      <dgm:t>
        <a:bodyPr/>
        <a:lstStyle/>
        <a:p>
          <a:endParaRPr lang="en-US"/>
        </a:p>
      </dgm:t>
    </dgm:pt>
    <dgm:pt modelId="{BD614808-4041-4AA8-A84D-3D50184C708B}" type="sibTrans" cxnId="{B54E8AF5-92C2-478F-9E2D-EFEDA6C265F0}">
      <dgm:prSet/>
      <dgm:spPr/>
      <dgm:t>
        <a:bodyPr/>
        <a:lstStyle/>
        <a:p>
          <a:endParaRPr lang="en-US"/>
        </a:p>
      </dgm:t>
    </dgm:pt>
    <dgm:pt modelId="{93102790-5FE2-428B-AB34-F994DAAFD774}">
      <dgm:prSet/>
      <dgm:spPr/>
      <dgm:t>
        <a:bodyPr/>
        <a:lstStyle/>
        <a:p>
          <a:r>
            <a:rPr lang="en-US" dirty="0" smtClean="0">
              <a:latin typeface="+mn-lt"/>
            </a:rPr>
            <a:t>Assessments </a:t>
          </a:r>
        </a:p>
      </dgm:t>
    </dgm:pt>
    <dgm:pt modelId="{A43566D0-BC8F-4AB8-A2AD-DF7D7C0B2761}" type="parTrans" cxnId="{2D4B9BFE-ECAB-4946-B335-5448A19EE5EA}">
      <dgm:prSet/>
      <dgm:spPr/>
      <dgm:t>
        <a:bodyPr/>
        <a:lstStyle/>
        <a:p>
          <a:endParaRPr lang="en-US"/>
        </a:p>
      </dgm:t>
    </dgm:pt>
    <dgm:pt modelId="{B79C893D-4A10-4A5A-BA2E-08E69CBA310C}" type="sibTrans" cxnId="{2D4B9BFE-ECAB-4946-B335-5448A19EE5EA}">
      <dgm:prSet/>
      <dgm:spPr/>
      <dgm:t>
        <a:bodyPr/>
        <a:lstStyle/>
        <a:p>
          <a:endParaRPr lang="en-US"/>
        </a:p>
      </dgm:t>
    </dgm:pt>
    <dgm:pt modelId="{E98397C3-7B71-4614-A347-AD1008ECA835}">
      <dgm:prSet/>
      <dgm:spPr/>
      <dgm:t>
        <a:bodyPr/>
        <a:lstStyle/>
        <a:p>
          <a:r>
            <a:rPr lang="en-US" dirty="0" smtClean="0">
              <a:latin typeface="+mn-lt"/>
            </a:rPr>
            <a:t>Analysis</a:t>
          </a:r>
        </a:p>
      </dgm:t>
    </dgm:pt>
    <dgm:pt modelId="{24C4DFFF-03C2-446F-9F24-C305FFB15749}" type="parTrans" cxnId="{06B24882-77A0-433D-BD2A-9015D501E33E}">
      <dgm:prSet/>
      <dgm:spPr/>
      <dgm:t>
        <a:bodyPr/>
        <a:lstStyle/>
        <a:p>
          <a:endParaRPr lang="en-US"/>
        </a:p>
      </dgm:t>
    </dgm:pt>
    <dgm:pt modelId="{3338D702-A8D7-4FCE-810F-7883ADC92E56}" type="sibTrans" cxnId="{06B24882-77A0-433D-BD2A-9015D501E33E}">
      <dgm:prSet/>
      <dgm:spPr/>
      <dgm:t>
        <a:bodyPr/>
        <a:lstStyle/>
        <a:p>
          <a:endParaRPr lang="en-US"/>
        </a:p>
      </dgm:t>
    </dgm:pt>
    <dgm:pt modelId="{E4322262-7A30-45F1-B210-795CA36D3BF8}">
      <dgm:prSet/>
      <dgm:spPr/>
      <dgm:t>
        <a:bodyPr/>
        <a:lstStyle/>
        <a:p>
          <a:r>
            <a:rPr lang="en-US" dirty="0" smtClean="0">
              <a:latin typeface="+mn-lt"/>
            </a:rPr>
            <a:t>Design</a:t>
          </a:r>
        </a:p>
      </dgm:t>
    </dgm:pt>
    <dgm:pt modelId="{1063CDB5-203B-49FB-94F3-F18FD8791E05}" type="parTrans" cxnId="{5969BC57-2DC2-4C12-8DA6-637B51758DE8}">
      <dgm:prSet/>
      <dgm:spPr/>
      <dgm:t>
        <a:bodyPr/>
        <a:lstStyle/>
        <a:p>
          <a:endParaRPr lang="en-US"/>
        </a:p>
      </dgm:t>
    </dgm:pt>
    <dgm:pt modelId="{8366F0D5-F5BD-432D-9E15-F982E7508409}" type="sibTrans" cxnId="{5969BC57-2DC2-4C12-8DA6-637B51758DE8}">
      <dgm:prSet/>
      <dgm:spPr/>
      <dgm:t>
        <a:bodyPr/>
        <a:lstStyle/>
        <a:p>
          <a:endParaRPr lang="en-US"/>
        </a:p>
      </dgm:t>
    </dgm:pt>
    <dgm:pt modelId="{BDDF1C84-0B73-443D-9C34-A0E1803B7E6D}">
      <dgm:prSet/>
      <dgm:spPr/>
      <dgm:t>
        <a:bodyPr/>
        <a:lstStyle/>
        <a:p>
          <a:r>
            <a:rPr lang="en-US" dirty="0" smtClean="0">
              <a:latin typeface="+mn-lt"/>
            </a:rPr>
            <a:t>Business Solutions</a:t>
          </a:r>
          <a:endParaRPr lang="en-US" dirty="0" smtClean="0">
            <a:latin typeface="+mn-lt"/>
          </a:endParaRPr>
        </a:p>
      </dgm:t>
    </dgm:pt>
    <dgm:pt modelId="{403F98FB-F932-43E4-A538-7000BA094A29}" type="parTrans" cxnId="{61B948E6-9B6D-4774-8085-3A53A898DB9A}">
      <dgm:prSet/>
      <dgm:spPr/>
      <dgm:t>
        <a:bodyPr/>
        <a:lstStyle/>
        <a:p>
          <a:endParaRPr lang="en-US"/>
        </a:p>
      </dgm:t>
    </dgm:pt>
    <dgm:pt modelId="{7CD68A50-5BBA-4F11-B30E-934F33A3F9A5}" type="sibTrans" cxnId="{61B948E6-9B6D-4774-8085-3A53A898DB9A}">
      <dgm:prSet/>
      <dgm:spPr/>
      <dgm:t>
        <a:bodyPr/>
        <a:lstStyle/>
        <a:p>
          <a:endParaRPr lang="en-US"/>
        </a:p>
      </dgm:t>
    </dgm:pt>
    <dgm:pt modelId="{700FCAFE-D1A6-4030-801E-DA5C9A509ABF}">
      <dgm:prSet/>
      <dgm:spPr/>
      <dgm:t>
        <a:bodyPr/>
        <a:lstStyle/>
        <a:p>
          <a:r>
            <a:rPr lang="en-US" dirty="0" smtClean="0">
              <a:latin typeface="+mn-lt"/>
            </a:rPr>
            <a:t>Planning</a:t>
          </a:r>
          <a:endParaRPr lang="en-US" dirty="0" smtClean="0">
            <a:latin typeface="+mn-lt"/>
          </a:endParaRPr>
        </a:p>
      </dgm:t>
    </dgm:pt>
    <dgm:pt modelId="{5CCC8C24-03DB-43E6-90B5-511EFD5C9933}" type="parTrans" cxnId="{ECAB51E7-1299-446C-B1B4-923C01B42E40}">
      <dgm:prSet/>
      <dgm:spPr/>
      <dgm:t>
        <a:bodyPr/>
        <a:lstStyle/>
        <a:p>
          <a:endParaRPr lang="en-US"/>
        </a:p>
      </dgm:t>
    </dgm:pt>
    <dgm:pt modelId="{65E68A32-C0A5-4C1A-83B7-9D6EF259B0F2}" type="sibTrans" cxnId="{ECAB51E7-1299-446C-B1B4-923C01B42E40}">
      <dgm:prSet/>
      <dgm:spPr/>
      <dgm:t>
        <a:bodyPr/>
        <a:lstStyle/>
        <a:p>
          <a:endParaRPr lang="en-US"/>
        </a:p>
      </dgm:t>
    </dgm:pt>
    <dgm:pt modelId="{D5B9924D-81AD-4869-81A6-87B80D2C6DB9}">
      <dgm:prSet/>
      <dgm:spPr/>
      <dgm:t>
        <a:bodyPr/>
        <a:lstStyle/>
        <a:p>
          <a:r>
            <a:rPr lang="en-US" dirty="0" smtClean="0">
              <a:latin typeface="+mn-lt"/>
            </a:rPr>
            <a:t>Strategy</a:t>
          </a:r>
          <a:endParaRPr lang="en-US" dirty="0" smtClean="0">
            <a:latin typeface="+mn-lt"/>
          </a:endParaRPr>
        </a:p>
      </dgm:t>
    </dgm:pt>
    <dgm:pt modelId="{0EA99D5D-8537-4C7B-8549-04BA88447140}" type="parTrans" cxnId="{EA0487AD-69C3-40B9-8B76-0D741563F520}">
      <dgm:prSet/>
      <dgm:spPr/>
      <dgm:t>
        <a:bodyPr/>
        <a:lstStyle/>
        <a:p>
          <a:endParaRPr lang="en-US"/>
        </a:p>
      </dgm:t>
    </dgm:pt>
    <dgm:pt modelId="{7E01C9E8-15C9-4442-A9A9-CEF50C059A1C}" type="sibTrans" cxnId="{EA0487AD-69C3-40B9-8B76-0D741563F520}">
      <dgm:prSet/>
      <dgm:spPr/>
      <dgm:t>
        <a:bodyPr/>
        <a:lstStyle/>
        <a:p>
          <a:endParaRPr lang="en-US"/>
        </a:p>
      </dgm:t>
    </dgm:pt>
    <dgm:pt modelId="{E3E7DFA0-1482-48D9-BEC9-D8BB6706531F}">
      <dgm:prSet/>
      <dgm:spPr/>
      <dgm:t>
        <a:bodyPr/>
        <a:lstStyle/>
        <a:p>
          <a:r>
            <a:rPr lang="en-US" dirty="0" smtClean="0">
              <a:latin typeface="+mn-lt"/>
            </a:rPr>
            <a:t>Change Management (Abreon)</a:t>
          </a:r>
          <a:endParaRPr lang="en-US" dirty="0" smtClean="0">
            <a:latin typeface="+mn-lt"/>
          </a:endParaRPr>
        </a:p>
      </dgm:t>
    </dgm:pt>
    <dgm:pt modelId="{17085E6C-B246-45FB-AD79-F2241F59DD9D}" type="parTrans" cxnId="{93AF4151-AA4A-4AB1-97FE-2C4D295D14FF}">
      <dgm:prSet/>
      <dgm:spPr/>
      <dgm:t>
        <a:bodyPr/>
        <a:lstStyle/>
        <a:p>
          <a:endParaRPr lang="en-US"/>
        </a:p>
      </dgm:t>
    </dgm:pt>
    <dgm:pt modelId="{6C23D385-9305-41A8-B1D9-F71AC227C22D}" type="sibTrans" cxnId="{93AF4151-AA4A-4AB1-97FE-2C4D295D14FF}">
      <dgm:prSet/>
      <dgm:spPr/>
      <dgm:t>
        <a:bodyPr/>
        <a:lstStyle/>
        <a:p>
          <a:endParaRPr lang="en-US"/>
        </a:p>
      </dgm:t>
    </dgm:pt>
    <dgm:pt modelId="{19C33D73-7E38-42BA-BADA-39F64A3EF79B}">
      <dgm:prSet/>
      <dgm:spPr/>
      <dgm:t>
        <a:bodyPr/>
        <a:lstStyle/>
        <a:p>
          <a:r>
            <a:rPr lang="en-US" smtClean="0">
              <a:latin typeface="+mn-lt"/>
            </a:rPr>
            <a:t>Configuration</a:t>
          </a:r>
          <a:endParaRPr lang="en-US" dirty="0" smtClean="0">
            <a:latin typeface="+mn-lt"/>
          </a:endParaRPr>
        </a:p>
      </dgm:t>
    </dgm:pt>
    <dgm:pt modelId="{7924DE21-9A8D-47D0-A72D-3103399F38AF}" type="parTrans" cxnId="{87549D7F-D491-46D6-A47E-ABE52F50395B}">
      <dgm:prSet/>
      <dgm:spPr/>
      <dgm:t>
        <a:bodyPr/>
        <a:lstStyle/>
        <a:p>
          <a:endParaRPr lang="en-US"/>
        </a:p>
      </dgm:t>
    </dgm:pt>
    <dgm:pt modelId="{47CF72BC-F4CD-4677-9B8B-D4FFD8191C8D}" type="sibTrans" cxnId="{87549D7F-D491-46D6-A47E-ABE52F50395B}">
      <dgm:prSet/>
      <dgm:spPr/>
      <dgm:t>
        <a:bodyPr/>
        <a:lstStyle/>
        <a:p>
          <a:endParaRPr lang="en-US"/>
        </a:p>
      </dgm:t>
    </dgm:pt>
    <dgm:pt modelId="{31E1E92F-8685-4327-A84B-1C7A7AD95BDF}">
      <dgm:prSet/>
      <dgm:spPr/>
      <dgm:t>
        <a:bodyPr/>
        <a:lstStyle/>
        <a:p>
          <a:r>
            <a:rPr lang="en-US" smtClean="0">
              <a:latin typeface="+mn-lt"/>
            </a:rPr>
            <a:t>Installation</a:t>
          </a:r>
          <a:endParaRPr lang="en-US" dirty="0" smtClean="0">
            <a:latin typeface="+mn-lt"/>
          </a:endParaRPr>
        </a:p>
      </dgm:t>
    </dgm:pt>
    <dgm:pt modelId="{DCB779B5-AB2F-4A34-B9B7-5AF0DD256E5D}" type="parTrans" cxnId="{BE044CD9-6223-4908-A611-7DCA0573480B}">
      <dgm:prSet/>
      <dgm:spPr/>
      <dgm:t>
        <a:bodyPr/>
        <a:lstStyle/>
        <a:p>
          <a:endParaRPr lang="en-US"/>
        </a:p>
      </dgm:t>
    </dgm:pt>
    <dgm:pt modelId="{10E0E347-04B4-43A7-99A0-0F8244F980D3}" type="sibTrans" cxnId="{BE044CD9-6223-4908-A611-7DCA0573480B}">
      <dgm:prSet/>
      <dgm:spPr/>
      <dgm:t>
        <a:bodyPr/>
        <a:lstStyle/>
        <a:p>
          <a:endParaRPr lang="en-US"/>
        </a:p>
      </dgm:t>
    </dgm:pt>
    <dgm:pt modelId="{52C75558-51C2-4AC2-91CB-6C30D2C46F15}">
      <dgm:prSet/>
      <dgm:spPr/>
      <dgm:t>
        <a:bodyPr/>
        <a:lstStyle/>
        <a:p>
          <a:r>
            <a:rPr lang="en-US" smtClean="0">
              <a:latin typeface="+mn-lt"/>
            </a:rPr>
            <a:t>Remediation</a:t>
          </a:r>
          <a:endParaRPr lang="en-US" dirty="0" smtClean="0">
            <a:latin typeface="+mn-lt"/>
          </a:endParaRPr>
        </a:p>
      </dgm:t>
    </dgm:pt>
    <dgm:pt modelId="{1138BB83-79EF-4AD8-A5A7-37FC7CA0D595}" type="parTrans" cxnId="{14CF2BDC-2B1C-47A0-8536-60522E90DBD3}">
      <dgm:prSet/>
      <dgm:spPr/>
      <dgm:t>
        <a:bodyPr/>
        <a:lstStyle/>
        <a:p>
          <a:endParaRPr lang="en-US"/>
        </a:p>
      </dgm:t>
    </dgm:pt>
    <dgm:pt modelId="{3B8238D4-FE0C-4A7A-BCC3-814089691485}" type="sibTrans" cxnId="{14CF2BDC-2B1C-47A0-8536-60522E90DBD3}">
      <dgm:prSet/>
      <dgm:spPr/>
      <dgm:t>
        <a:bodyPr/>
        <a:lstStyle/>
        <a:p>
          <a:endParaRPr lang="en-US"/>
        </a:p>
      </dgm:t>
    </dgm:pt>
    <dgm:pt modelId="{EE4EE5AA-23E1-44AB-83F8-9E0E307626F8}">
      <dgm:prSet/>
      <dgm:spPr/>
      <dgm:t>
        <a:bodyPr/>
        <a:lstStyle/>
        <a:p>
          <a:r>
            <a:rPr lang="en-US" smtClean="0">
              <a:latin typeface="+mn-lt"/>
            </a:rPr>
            <a:t>Upgrades</a:t>
          </a:r>
          <a:endParaRPr lang="en-US" dirty="0" smtClean="0">
            <a:latin typeface="+mn-lt"/>
          </a:endParaRPr>
        </a:p>
      </dgm:t>
    </dgm:pt>
    <dgm:pt modelId="{CE0C8D70-669F-4E68-9133-C959D28A9A10}" type="parTrans" cxnId="{D73AD6B2-6DF1-4D8F-B990-0C9E90CEF789}">
      <dgm:prSet/>
      <dgm:spPr/>
      <dgm:t>
        <a:bodyPr/>
        <a:lstStyle/>
        <a:p>
          <a:endParaRPr lang="en-US"/>
        </a:p>
      </dgm:t>
    </dgm:pt>
    <dgm:pt modelId="{17276CA2-0E14-4025-A09A-98C03F2E8A1D}" type="sibTrans" cxnId="{D73AD6B2-6DF1-4D8F-B990-0C9E90CEF789}">
      <dgm:prSet/>
      <dgm:spPr/>
      <dgm:t>
        <a:bodyPr/>
        <a:lstStyle/>
        <a:p>
          <a:endParaRPr lang="en-US"/>
        </a:p>
      </dgm:t>
    </dgm:pt>
    <dgm:pt modelId="{9C66BA51-86F5-44FE-ADB8-7352F555D8AC}">
      <dgm:prSet/>
      <dgm:spPr/>
      <dgm:t>
        <a:bodyPr/>
        <a:lstStyle/>
        <a:p>
          <a:r>
            <a:rPr lang="en-US" smtClean="0">
              <a:latin typeface="+mn-lt"/>
            </a:rPr>
            <a:t>Migrations</a:t>
          </a:r>
          <a:endParaRPr lang="en-US" dirty="0" smtClean="0">
            <a:latin typeface="+mn-lt"/>
          </a:endParaRPr>
        </a:p>
      </dgm:t>
    </dgm:pt>
    <dgm:pt modelId="{478BFA8A-AD27-44BA-90A4-8DD60C529A32}" type="parTrans" cxnId="{81C10AEB-523C-47C8-AFB3-F4D8A0BAA596}">
      <dgm:prSet/>
      <dgm:spPr/>
      <dgm:t>
        <a:bodyPr/>
        <a:lstStyle/>
        <a:p>
          <a:endParaRPr lang="en-US"/>
        </a:p>
      </dgm:t>
    </dgm:pt>
    <dgm:pt modelId="{A3F94767-27E6-4323-B37B-EF00DC87FD76}" type="sibTrans" cxnId="{81C10AEB-523C-47C8-AFB3-F4D8A0BAA596}">
      <dgm:prSet/>
      <dgm:spPr/>
      <dgm:t>
        <a:bodyPr/>
        <a:lstStyle/>
        <a:p>
          <a:endParaRPr lang="en-US"/>
        </a:p>
      </dgm:t>
    </dgm:pt>
    <dgm:pt modelId="{E1C8664F-E23B-4A46-9717-809A299A362C}">
      <dgm:prSet/>
      <dgm:spPr/>
      <dgm:t>
        <a:bodyPr/>
        <a:lstStyle/>
        <a:p>
          <a:r>
            <a:rPr lang="en-US" smtClean="0">
              <a:latin typeface="+mn-lt"/>
            </a:rPr>
            <a:t>Troubleshooting</a:t>
          </a:r>
          <a:endParaRPr lang="en-US" dirty="0" smtClean="0">
            <a:latin typeface="+mn-lt"/>
          </a:endParaRPr>
        </a:p>
      </dgm:t>
    </dgm:pt>
    <dgm:pt modelId="{6E972B06-B4BF-4F5E-BD8B-6FC06F4CC017}" type="parTrans" cxnId="{860E6492-B7AD-4250-9BA4-953313B8B6A1}">
      <dgm:prSet/>
      <dgm:spPr/>
      <dgm:t>
        <a:bodyPr/>
        <a:lstStyle/>
        <a:p>
          <a:endParaRPr lang="en-US"/>
        </a:p>
      </dgm:t>
    </dgm:pt>
    <dgm:pt modelId="{AA447564-E620-405B-9160-C42C55E9D906}" type="sibTrans" cxnId="{860E6492-B7AD-4250-9BA4-953313B8B6A1}">
      <dgm:prSet/>
      <dgm:spPr/>
      <dgm:t>
        <a:bodyPr/>
        <a:lstStyle/>
        <a:p>
          <a:endParaRPr lang="en-US"/>
        </a:p>
      </dgm:t>
    </dgm:pt>
    <dgm:pt modelId="{581F27C8-6893-4B5F-8E0D-05D525A4B132}">
      <dgm:prSet/>
      <dgm:spPr/>
      <dgm:t>
        <a:bodyPr/>
        <a:lstStyle/>
        <a:p>
          <a:r>
            <a:rPr lang="en-US" smtClean="0">
              <a:latin typeface="+mn-lt"/>
            </a:rPr>
            <a:t>Help Desk</a:t>
          </a:r>
          <a:endParaRPr lang="en-US" dirty="0" smtClean="0">
            <a:latin typeface="+mn-lt"/>
          </a:endParaRPr>
        </a:p>
      </dgm:t>
    </dgm:pt>
    <dgm:pt modelId="{F00D76D1-BE0D-4C4E-B82C-A320086D5752}" type="parTrans" cxnId="{1C1145EB-0625-4386-A651-AA3150405F92}">
      <dgm:prSet/>
      <dgm:spPr/>
      <dgm:t>
        <a:bodyPr/>
        <a:lstStyle/>
        <a:p>
          <a:endParaRPr lang="en-US"/>
        </a:p>
      </dgm:t>
    </dgm:pt>
    <dgm:pt modelId="{7E3BE740-67AD-4C1D-B1B3-6CFF911F96F5}" type="sibTrans" cxnId="{1C1145EB-0625-4386-A651-AA3150405F92}">
      <dgm:prSet/>
      <dgm:spPr/>
      <dgm:t>
        <a:bodyPr/>
        <a:lstStyle/>
        <a:p>
          <a:endParaRPr lang="en-US"/>
        </a:p>
      </dgm:t>
    </dgm:pt>
    <dgm:pt modelId="{63813BE1-FF6F-42D6-9000-5D02DB422EF8}">
      <dgm:prSet/>
      <dgm:spPr/>
      <dgm:t>
        <a:bodyPr/>
        <a:lstStyle/>
        <a:p>
          <a:r>
            <a:rPr lang="en-US" smtClean="0">
              <a:latin typeface="+mn-lt"/>
            </a:rPr>
            <a:t>Desk Side Support</a:t>
          </a:r>
          <a:endParaRPr lang="en-US" dirty="0" smtClean="0">
            <a:latin typeface="+mn-lt"/>
          </a:endParaRPr>
        </a:p>
      </dgm:t>
    </dgm:pt>
    <dgm:pt modelId="{338149B6-2D31-49C8-A373-85A738E79901}" type="parTrans" cxnId="{445069D5-3C91-4038-80E8-49F1B73BF820}">
      <dgm:prSet/>
      <dgm:spPr/>
      <dgm:t>
        <a:bodyPr/>
        <a:lstStyle/>
        <a:p>
          <a:endParaRPr lang="en-US"/>
        </a:p>
      </dgm:t>
    </dgm:pt>
    <dgm:pt modelId="{AC92C313-E571-43CF-9277-9ECA5933F941}" type="sibTrans" cxnId="{445069D5-3C91-4038-80E8-49F1B73BF820}">
      <dgm:prSet/>
      <dgm:spPr/>
      <dgm:t>
        <a:bodyPr/>
        <a:lstStyle/>
        <a:p>
          <a:endParaRPr lang="en-US"/>
        </a:p>
      </dgm:t>
    </dgm:pt>
    <dgm:pt modelId="{3B83B950-029A-4A2D-B7D6-A50F60B30897}">
      <dgm:prSet/>
      <dgm:spPr/>
      <dgm:t>
        <a:bodyPr/>
        <a:lstStyle/>
        <a:p>
          <a:r>
            <a:rPr lang="en-US" smtClean="0">
              <a:latin typeface="+mn-lt"/>
            </a:rPr>
            <a:t>Field Installation</a:t>
          </a:r>
          <a:endParaRPr lang="en-US" dirty="0" smtClean="0">
            <a:latin typeface="+mn-lt"/>
          </a:endParaRPr>
        </a:p>
      </dgm:t>
    </dgm:pt>
    <dgm:pt modelId="{95CCCBEA-2C77-4E35-A1B8-430302CECA19}" type="parTrans" cxnId="{D551B485-F8D1-42E2-BB4D-7584BF7EBF06}">
      <dgm:prSet/>
      <dgm:spPr/>
      <dgm:t>
        <a:bodyPr/>
        <a:lstStyle/>
        <a:p>
          <a:endParaRPr lang="en-US"/>
        </a:p>
      </dgm:t>
    </dgm:pt>
    <dgm:pt modelId="{037D7C45-6C2B-40CE-AF55-C1F2E5D69CB6}" type="sibTrans" cxnId="{D551B485-F8D1-42E2-BB4D-7584BF7EBF06}">
      <dgm:prSet/>
      <dgm:spPr/>
      <dgm:t>
        <a:bodyPr/>
        <a:lstStyle/>
        <a:p>
          <a:endParaRPr lang="en-US"/>
        </a:p>
      </dgm:t>
    </dgm:pt>
    <dgm:pt modelId="{16555D6C-CD5C-4A5A-8042-1A6874B89F19}">
      <dgm:prSet/>
      <dgm:spPr/>
      <dgm:t>
        <a:bodyPr/>
        <a:lstStyle/>
        <a:p>
          <a:r>
            <a:rPr lang="en-US" smtClean="0">
              <a:latin typeface="+mn-lt"/>
            </a:rPr>
            <a:t>Cabling</a:t>
          </a:r>
          <a:endParaRPr lang="en-US" dirty="0" smtClean="0">
            <a:latin typeface="+mn-lt"/>
          </a:endParaRPr>
        </a:p>
      </dgm:t>
    </dgm:pt>
    <dgm:pt modelId="{0B147875-56FF-4F16-AF76-F046899FB1A3}" type="parTrans" cxnId="{66FFBEE7-7A95-48C1-A12E-F50DB0319277}">
      <dgm:prSet/>
      <dgm:spPr/>
      <dgm:t>
        <a:bodyPr/>
        <a:lstStyle/>
        <a:p>
          <a:endParaRPr lang="en-US"/>
        </a:p>
      </dgm:t>
    </dgm:pt>
    <dgm:pt modelId="{A106E8FF-C366-42AA-B9C8-16A3AF49DE76}" type="sibTrans" cxnId="{66FFBEE7-7A95-48C1-A12E-F50DB0319277}">
      <dgm:prSet/>
      <dgm:spPr/>
      <dgm:t>
        <a:bodyPr/>
        <a:lstStyle/>
        <a:p>
          <a:endParaRPr lang="en-US"/>
        </a:p>
      </dgm:t>
    </dgm:pt>
    <dgm:pt modelId="{8F83A4D4-1682-4299-9DE9-C1F0A4D1ECF3}">
      <dgm:prSet/>
      <dgm:spPr/>
      <dgm:t>
        <a:bodyPr/>
        <a:lstStyle/>
        <a:p>
          <a:r>
            <a:rPr lang="en-US" smtClean="0">
              <a:latin typeface="+mn-lt"/>
            </a:rPr>
            <a:t>Imaging &amp; Deployment</a:t>
          </a:r>
          <a:endParaRPr lang="en-US" dirty="0" smtClean="0">
            <a:latin typeface="+mn-lt"/>
          </a:endParaRPr>
        </a:p>
      </dgm:t>
    </dgm:pt>
    <dgm:pt modelId="{7FFF4DB9-9F75-4270-AC18-F5163405C9B0}" type="parTrans" cxnId="{7B998FDD-C9ED-4AC0-A321-BD8F17C5C377}">
      <dgm:prSet/>
      <dgm:spPr/>
      <dgm:t>
        <a:bodyPr/>
        <a:lstStyle/>
        <a:p>
          <a:endParaRPr lang="en-US"/>
        </a:p>
      </dgm:t>
    </dgm:pt>
    <dgm:pt modelId="{975BB44E-E1E2-4EFC-93D7-04BAB7CCE092}" type="sibTrans" cxnId="{7B998FDD-C9ED-4AC0-A321-BD8F17C5C377}">
      <dgm:prSet/>
      <dgm:spPr/>
      <dgm:t>
        <a:bodyPr/>
        <a:lstStyle/>
        <a:p>
          <a:endParaRPr lang="en-US"/>
        </a:p>
      </dgm:t>
    </dgm:pt>
    <dgm:pt modelId="{AFFD04E4-A4D6-4CD7-BCBA-AB1813A09FB0}">
      <dgm:prSet/>
      <dgm:spPr/>
      <dgm:t>
        <a:bodyPr/>
        <a:lstStyle/>
        <a:p>
          <a:r>
            <a:rPr lang="en-US" smtClean="0">
              <a:latin typeface="+mn-lt"/>
            </a:rPr>
            <a:t>Training</a:t>
          </a:r>
          <a:endParaRPr lang="en-US" dirty="0" smtClean="0">
            <a:latin typeface="+mn-lt"/>
          </a:endParaRPr>
        </a:p>
      </dgm:t>
    </dgm:pt>
    <dgm:pt modelId="{65B1BF8A-8D71-44C4-B82B-199F25B8EC3A}" type="parTrans" cxnId="{D6375020-C210-4442-B5E8-4F21D8838FC4}">
      <dgm:prSet/>
      <dgm:spPr/>
      <dgm:t>
        <a:bodyPr/>
        <a:lstStyle/>
        <a:p>
          <a:endParaRPr lang="en-US"/>
        </a:p>
      </dgm:t>
    </dgm:pt>
    <dgm:pt modelId="{F81756F8-1474-4D7F-AD51-3E298A2842B0}" type="sibTrans" cxnId="{D6375020-C210-4442-B5E8-4F21D8838FC4}">
      <dgm:prSet/>
      <dgm:spPr/>
      <dgm:t>
        <a:bodyPr/>
        <a:lstStyle/>
        <a:p>
          <a:endParaRPr lang="en-US"/>
        </a:p>
      </dgm:t>
    </dgm:pt>
    <dgm:pt modelId="{801234EC-3120-4AFF-96F0-C8C7E27CEEFE}">
      <dgm:prSet/>
      <dgm:spPr/>
      <dgm:t>
        <a:bodyPr/>
        <a:lstStyle/>
        <a:p>
          <a:r>
            <a:rPr lang="en-US" smtClean="0">
              <a:latin typeface="+mn-lt"/>
            </a:rPr>
            <a:t>Cloud Services</a:t>
          </a:r>
          <a:endParaRPr lang="en-US" dirty="0" smtClean="0">
            <a:latin typeface="+mn-lt"/>
          </a:endParaRPr>
        </a:p>
      </dgm:t>
    </dgm:pt>
    <dgm:pt modelId="{38B27B30-A2B1-4457-A431-A576234B74E6}" type="parTrans" cxnId="{ABD2D6A8-594B-46B7-86FD-C3BE60638DE1}">
      <dgm:prSet/>
      <dgm:spPr/>
      <dgm:t>
        <a:bodyPr/>
        <a:lstStyle/>
        <a:p>
          <a:endParaRPr lang="en-US"/>
        </a:p>
      </dgm:t>
    </dgm:pt>
    <dgm:pt modelId="{9EA9E3BD-9D82-476F-BA0C-6A173CFFFAE6}" type="sibTrans" cxnId="{ABD2D6A8-594B-46B7-86FD-C3BE60638DE1}">
      <dgm:prSet/>
      <dgm:spPr/>
      <dgm:t>
        <a:bodyPr/>
        <a:lstStyle/>
        <a:p>
          <a:endParaRPr lang="en-US"/>
        </a:p>
      </dgm:t>
    </dgm:pt>
    <dgm:pt modelId="{E5D07DEE-0413-4255-BBE2-8D3F31815687}">
      <dgm:prSet/>
      <dgm:spPr/>
      <dgm:t>
        <a:bodyPr/>
        <a:lstStyle/>
        <a:p>
          <a:r>
            <a:rPr lang="en-US" smtClean="0">
              <a:latin typeface="+mn-lt"/>
            </a:rPr>
            <a:t>Data Center Hosting &amp; Management</a:t>
          </a:r>
          <a:endParaRPr lang="en-US" dirty="0" smtClean="0">
            <a:latin typeface="+mn-lt"/>
          </a:endParaRPr>
        </a:p>
      </dgm:t>
    </dgm:pt>
    <dgm:pt modelId="{27D1D099-8505-420F-95FF-D9FE59512F65}" type="parTrans" cxnId="{D596491E-4B01-4C34-AA1F-47E1DE156187}">
      <dgm:prSet/>
      <dgm:spPr/>
      <dgm:t>
        <a:bodyPr/>
        <a:lstStyle/>
        <a:p>
          <a:endParaRPr lang="en-US"/>
        </a:p>
      </dgm:t>
    </dgm:pt>
    <dgm:pt modelId="{1C1A8095-91F0-4BAD-B092-240DB59C8D98}" type="sibTrans" cxnId="{D596491E-4B01-4C34-AA1F-47E1DE156187}">
      <dgm:prSet/>
      <dgm:spPr/>
      <dgm:t>
        <a:bodyPr/>
        <a:lstStyle/>
        <a:p>
          <a:endParaRPr lang="en-US"/>
        </a:p>
      </dgm:t>
    </dgm:pt>
    <dgm:pt modelId="{4CE61758-748B-478C-90AD-67F37B856BF1}">
      <dgm:prSet/>
      <dgm:spPr/>
      <dgm:t>
        <a:bodyPr/>
        <a:lstStyle/>
        <a:p>
          <a:r>
            <a:rPr lang="en-US" smtClean="0">
              <a:latin typeface="+mn-lt"/>
            </a:rPr>
            <a:t>Remote Monitoring &amp; Management</a:t>
          </a:r>
          <a:endParaRPr lang="en-US" dirty="0" smtClean="0">
            <a:latin typeface="+mn-lt"/>
          </a:endParaRPr>
        </a:p>
      </dgm:t>
    </dgm:pt>
    <dgm:pt modelId="{C82B3DA6-B34B-4386-A357-7022A8D672C7}" type="parTrans" cxnId="{68C392DB-D13C-473F-998F-D0E2008415F5}">
      <dgm:prSet/>
      <dgm:spPr/>
      <dgm:t>
        <a:bodyPr/>
        <a:lstStyle/>
        <a:p>
          <a:endParaRPr lang="en-US"/>
        </a:p>
      </dgm:t>
    </dgm:pt>
    <dgm:pt modelId="{32C4F8AA-627F-47DD-81BA-4027BB275ABE}" type="sibTrans" cxnId="{68C392DB-D13C-473F-998F-D0E2008415F5}">
      <dgm:prSet/>
      <dgm:spPr/>
      <dgm:t>
        <a:bodyPr/>
        <a:lstStyle/>
        <a:p>
          <a:endParaRPr lang="en-US"/>
        </a:p>
      </dgm:t>
    </dgm:pt>
    <dgm:pt modelId="{C45A3958-AAFA-4BE4-A910-C49A593E9EB6}">
      <dgm:prSet/>
      <dgm:spPr/>
      <dgm:t>
        <a:bodyPr/>
        <a:lstStyle/>
        <a:p>
          <a:r>
            <a:rPr lang="en-US" smtClean="0">
              <a:latin typeface="+mn-lt"/>
            </a:rPr>
            <a:t>Business Continuity</a:t>
          </a:r>
          <a:endParaRPr lang="en-US" dirty="0" smtClean="0">
            <a:latin typeface="+mn-lt"/>
          </a:endParaRPr>
        </a:p>
      </dgm:t>
    </dgm:pt>
    <dgm:pt modelId="{1E7C8106-38AD-491D-80E4-98EBFEF0537F}" type="parTrans" cxnId="{766D8D6F-8E6E-4900-A920-7839B11238D0}">
      <dgm:prSet/>
      <dgm:spPr/>
      <dgm:t>
        <a:bodyPr/>
        <a:lstStyle/>
        <a:p>
          <a:endParaRPr lang="en-US"/>
        </a:p>
      </dgm:t>
    </dgm:pt>
    <dgm:pt modelId="{3339444F-50F0-4973-B239-582DAF2771FE}" type="sibTrans" cxnId="{766D8D6F-8E6E-4900-A920-7839B11238D0}">
      <dgm:prSet/>
      <dgm:spPr/>
      <dgm:t>
        <a:bodyPr/>
        <a:lstStyle/>
        <a:p>
          <a:endParaRPr lang="en-US"/>
        </a:p>
      </dgm:t>
    </dgm:pt>
    <dgm:pt modelId="{6BA7ABEE-B61D-4F7C-8732-5DDB5DF66E3C}">
      <dgm:prSet/>
      <dgm:spPr/>
      <dgm:t>
        <a:bodyPr/>
        <a:lstStyle/>
        <a:p>
          <a:r>
            <a:rPr lang="en-US" smtClean="0">
              <a:latin typeface="+mn-lt"/>
            </a:rPr>
            <a:t>Custom Catalog</a:t>
          </a:r>
          <a:endParaRPr lang="en-US" dirty="0" smtClean="0">
            <a:latin typeface="+mn-lt"/>
          </a:endParaRPr>
        </a:p>
      </dgm:t>
    </dgm:pt>
    <dgm:pt modelId="{811C3018-F2FD-4B0D-913A-19BEC22DF5AA}" type="parTrans" cxnId="{D4D77B02-CF08-458D-9CC9-A0DFB3218644}">
      <dgm:prSet/>
      <dgm:spPr/>
      <dgm:t>
        <a:bodyPr/>
        <a:lstStyle/>
        <a:p>
          <a:endParaRPr lang="en-US"/>
        </a:p>
      </dgm:t>
    </dgm:pt>
    <dgm:pt modelId="{A1C01212-2127-4751-B835-54455990DE88}" type="sibTrans" cxnId="{D4D77B02-CF08-458D-9CC9-A0DFB3218644}">
      <dgm:prSet/>
      <dgm:spPr/>
      <dgm:t>
        <a:bodyPr/>
        <a:lstStyle/>
        <a:p>
          <a:endParaRPr lang="en-US"/>
        </a:p>
      </dgm:t>
    </dgm:pt>
    <dgm:pt modelId="{05084332-BB25-433F-A33A-21C303CB013B}">
      <dgm:prSet/>
      <dgm:spPr/>
      <dgm:t>
        <a:bodyPr/>
        <a:lstStyle/>
        <a:p>
          <a:r>
            <a:rPr lang="en-US" smtClean="0">
              <a:latin typeface="+mn-lt"/>
            </a:rPr>
            <a:t>Real Time Pricing</a:t>
          </a:r>
          <a:endParaRPr lang="en-US" dirty="0" smtClean="0">
            <a:latin typeface="+mn-lt"/>
          </a:endParaRPr>
        </a:p>
      </dgm:t>
    </dgm:pt>
    <dgm:pt modelId="{1357B6FF-5ACA-429A-9BA0-4F313B10873C}" type="parTrans" cxnId="{1C2BFF73-D4A0-4295-9403-1C3CED4AF5C1}">
      <dgm:prSet/>
      <dgm:spPr/>
      <dgm:t>
        <a:bodyPr/>
        <a:lstStyle/>
        <a:p>
          <a:endParaRPr lang="en-US"/>
        </a:p>
      </dgm:t>
    </dgm:pt>
    <dgm:pt modelId="{886E15DD-FF7F-4AF4-8186-6E7F37E9DFCA}" type="sibTrans" cxnId="{1C2BFF73-D4A0-4295-9403-1C3CED4AF5C1}">
      <dgm:prSet/>
      <dgm:spPr/>
      <dgm:t>
        <a:bodyPr/>
        <a:lstStyle/>
        <a:p>
          <a:endParaRPr lang="en-US"/>
        </a:p>
      </dgm:t>
    </dgm:pt>
    <dgm:pt modelId="{35961FC9-567A-4395-A0BF-30F9EFCBBF0A}">
      <dgm:prSet/>
      <dgm:spPr/>
      <dgm:t>
        <a:bodyPr/>
        <a:lstStyle/>
        <a:p>
          <a:r>
            <a:rPr lang="en-US" smtClean="0">
              <a:latin typeface="+mn-lt"/>
            </a:rPr>
            <a:t>Real Time     Availability</a:t>
          </a:r>
          <a:endParaRPr lang="en-US" dirty="0" smtClean="0">
            <a:latin typeface="+mn-lt"/>
          </a:endParaRPr>
        </a:p>
      </dgm:t>
    </dgm:pt>
    <dgm:pt modelId="{81DE3DE9-1CCC-4F72-8D9B-340CCD499C83}" type="parTrans" cxnId="{A8685AD5-D428-4D26-84B8-CA5243EA75E0}">
      <dgm:prSet/>
      <dgm:spPr/>
      <dgm:t>
        <a:bodyPr/>
        <a:lstStyle/>
        <a:p>
          <a:endParaRPr lang="en-US"/>
        </a:p>
      </dgm:t>
    </dgm:pt>
    <dgm:pt modelId="{1E3FC341-AD6C-4379-9877-52A2B6070B7A}" type="sibTrans" cxnId="{A8685AD5-D428-4D26-84B8-CA5243EA75E0}">
      <dgm:prSet/>
      <dgm:spPr/>
      <dgm:t>
        <a:bodyPr/>
        <a:lstStyle/>
        <a:p>
          <a:endParaRPr lang="en-US"/>
        </a:p>
      </dgm:t>
    </dgm:pt>
    <dgm:pt modelId="{DDE07F21-0643-4A4F-BAD3-2AB1793B8CFF}">
      <dgm:prSet/>
      <dgm:spPr/>
      <dgm:t>
        <a:bodyPr/>
        <a:lstStyle/>
        <a:p>
          <a:r>
            <a:rPr lang="en-US" smtClean="0">
              <a:latin typeface="+mn-lt"/>
            </a:rPr>
            <a:t>B2B and ERP Integration</a:t>
          </a:r>
          <a:endParaRPr lang="en-US" dirty="0" smtClean="0">
            <a:latin typeface="+mn-lt"/>
          </a:endParaRPr>
        </a:p>
      </dgm:t>
    </dgm:pt>
    <dgm:pt modelId="{466FA394-6784-4596-955B-9247D6A47923}" type="parTrans" cxnId="{B2C0BA32-9FF8-4EA1-81F1-226B278A1C95}">
      <dgm:prSet/>
      <dgm:spPr/>
      <dgm:t>
        <a:bodyPr/>
        <a:lstStyle/>
        <a:p>
          <a:endParaRPr lang="en-US"/>
        </a:p>
      </dgm:t>
    </dgm:pt>
    <dgm:pt modelId="{5FFA9356-1C68-4415-8546-E0872C094511}" type="sibTrans" cxnId="{B2C0BA32-9FF8-4EA1-81F1-226B278A1C95}">
      <dgm:prSet/>
      <dgm:spPr/>
      <dgm:t>
        <a:bodyPr/>
        <a:lstStyle/>
        <a:p>
          <a:endParaRPr lang="en-US"/>
        </a:p>
      </dgm:t>
    </dgm:pt>
    <dgm:pt modelId="{434937AD-6B95-4023-ACA0-1BE96F06DF31}">
      <dgm:prSet/>
      <dgm:spPr/>
      <dgm:t>
        <a:bodyPr/>
        <a:lstStyle/>
        <a:p>
          <a:r>
            <a:rPr lang="en-US" smtClean="0">
              <a:latin typeface="+mn-lt"/>
            </a:rPr>
            <a:t>Contract Management</a:t>
          </a:r>
          <a:endParaRPr lang="en-US" dirty="0" smtClean="0">
            <a:latin typeface="+mn-lt"/>
          </a:endParaRPr>
        </a:p>
      </dgm:t>
    </dgm:pt>
    <dgm:pt modelId="{138F73C6-917D-4585-8C65-FD7CC5EC2714}" type="parTrans" cxnId="{252F4561-5DE6-4123-8244-3D2DFD8D2391}">
      <dgm:prSet/>
      <dgm:spPr/>
      <dgm:t>
        <a:bodyPr/>
        <a:lstStyle/>
        <a:p>
          <a:endParaRPr lang="en-US"/>
        </a:p>
      </dgm:t>
    </dgm:pt>
    <dgm:pt modelId="{18D542F3-6B46-44FD-8C26-C6CFB20C23E0}" type="sibTrans" cxnId="{252F4561-5DE6-4123-8244-3D2DFD8D2391}">
      <dgm:prSet/>
      <dgm:spPr/>
      <dgm:t>
        <a:bodyPr/>
        <a:lstStyle/>
        <a:p>
          <a:endParaRPr lang="en-US"/>
        </a:p>
      </dgm:t>
    </dgm:pt>
    <dgm:pt modelId="{68E706AD-1F58-48C4-ADCA-BC076DCA87E8}" type="pres">
      <dgm:prSet presAssocID="{EA674E3F-0F60-4709-97BB-C2D3DC7A928A}" presName="theList" presStyleCnt="0">
        <dgm:presLayoutVars>
          <dgm:dir/>
          <dgm:animLvl val="lvl"/>
          <dgm:resizeHandles val="exact"/>
        </dgm:presLayoutVars>
      </dgm:prSet>
      <dgm:spPr/>
      <dgm:t>
        <a:bodyPr/>
        <a:lstStyle/>
        <a:p>
          <a:endParaRPr lang="en-US"/>
        </a:p>
      </dgm:t>
    </dgm:pt>
    <dgm:pt modelId="{47D49E8F-57B7-4BD8-BE42-E699DB7525DE}" type="pres">
      <dgm:prSet presAssocID="{4A047310-0CBC-486E-9227-250C34E72BFF}" presName="compNode" presStyleCnt="0"/>
      <dgm:spPr/>
      <dgm:t>
        <a:bodyPr/>
        <a:lstStyle/>
        <a:p>
          <a:endParaRPr lang="en-US"/>
        </a:p>
      </dgm:t>
    </dgm:pt>
    <dgm:pt modelId="{CA087712-5FEF-448E-9E21-CDDD0B917217}" type="pres">
      <dgm:prSet presAssocID="{4A047310-0CBC-486E-9227-250C34E72BFF}" presName="aNode" presStyleLbl="bgShp" presStyleIdx="0" presStyleCnt="5"/>
      <dgm:spPr/>
      <dgm:t>
        <a:bodyPr/>
        <a:lstStyle/>
        <a:p>
          <a:endParaRPr lang="en-US"/>
        </a:p>
      </dgm:t>
    </dgm:pt>
    <dgm:pt modelId="{D84B3DBC-3D24-4F1D-AEF0-5E69538874CF}" type="pres">
      <dgm:prSet presAssocID="{4A047310-0CBC-486E-9227-250C34E72BFF}" presName="textNode" presStyleLbl="bgShp" presStyleIdx="0" presStyleCnt="5"/>
      <dgm:spPr/>
      <dgm:t>
        <a:bodyPr/>
        <a:lstStyle/>
        <a:p>
          <a:endParaRPr lang="en-US"/>
        </a:p>
      </dgm:t>
    </dgm:pt>
    <dgm:pt modelId="{28893B21-66E8-4DBB-BEA4-A76EA33C7D39}" type="pres">
      <dgm:prSet presAssocID="{4A047310-0CBC-486E-9227-250C34E72BFF}" presName="compChildNode" presStyleCnt="0"/>
      <dgm:spPr/>
      <dgm:t>
        <a:bodyPr/>
        <a:lstStyle/>
        <a:p>
          <a:endParaRPr lang="en-US"/>
        </a:p>
      </dgm:t>
    </dgm:pt>
    <dgm:pt modelId="{77FE6FBA-4C71-4B51-AD75-5BCDDFA61888}" type="pres">
      <dgm:prSet presAssocID="{4A047310-0CBC-486E-9227-250C34E72BFF}" presName="theInnerList" presStyleCnt="0"/>
      <dgm:spPr/>
      <dgm:t>
        <a:bodyPr/>
        <a:lstStyle/>
        <a:p>
          <a:endParaRPr lang="en-US"/>
        </a:p>
      </dgm:t>
    </dgm:pt>
    <dgm:pt modelId="{936D14D3-D909-4E2B-9A97-191C565D9AE2}" type="pres">
      <dgm:prSet presAssocID="{93102790-5FE2-428B-AB34-F994DAAFD774}" presName="childNode" presStyleLbl="node1" presStyleIdx="0" presStyleCnt="28" custScaleX="105428">
        <dgm:presLayoutVars>
          <dgm:bulletEnabled val="1"/>
        </dgm:presLayoutVars>
      </dgm:prSet>
      <dgm:spPr/>
      <dgm:t>
        <a:bodyPr/>
        <a:lstStyle/>
        <a:p>
          <a:endParaRPr lang="en-US"/>
        </a:p>
      </dgm:t>
    </dgm:pt>
    <dgm:pt modelId="{FCE70EB4-210E-4675-BCEA-6C4E4F33ECF8}" type="pres">
      <dgm:prSet presAssocID="{93102790-5FE2-428B-AB34-F994DAAFD774}" presName="aSpace2" presStyleCnt="0"/>
      <dgm:spPr/>
      <dgm:t>
        <a:bodyPr/>
        <a:lstStyle/>
        <a:p>
          <a:endParaRPr lang="en-US"/>
        </a:p>
      </dgm:t>
    </dgm:pt>
    <dgm:pt modelId="{608E40BB-5BCF-4764-BB25-4FECEEBDE344}" type="pres">
      <dgm:prSet presAssocID="{E98397C3-7B71-4614-A347-AD1008ECA835}" presName="childNode" presStyleLbl="node1" presStyleIdx="1" presStyleCnt="28" custScaleX="105428">
        <dgm:presLayoutVars>
          <dgm:bulletEnabled val="1"/>
        </dgm:presLayoutVars>
      </dgm:prSet>
      <dgm:spPr/>
      <dgm:t>
        <a:bodyPr/>
        <a:lstStyle/>
        <a:p>
          <a:endParaRPr lang="en-US"/>
        </a:p>
      </dgm:t>
    </dgm:pt>
    <dgm:pt modelId="{B5822716-C638-4EB7-B48F-CE56E5A15086}" type="pres">
      <dgm:prSet presAssocID="{E98397C3-7B71-4614-A347-AD1008ECA835}" presName="aSpace2" presStyleCnt="0"/>
      <dgm:spPr/>
      <dgm:t>
        <a:bodyPr/>
        <a:lstStyle/>
        <a:p>
          <a:endParaRPr lang="en-US"/>
        </a:p>
      </dgm:t>
    </dgm:pt>
    <dgm:pt modelId="{D28778C3-F144-43E9-B49E-556D8B76D033}" type="pres">
      <dgm:prSet presAssocID="{E4322262-7A30-45F1-B210-795CA36D3BF8}" presName="childNode" presStyleLbl="node1" presStyleIdx="2" presStyleCnt="28" custScaleX="105428">
        <dgm:presLayoutVars>
          <dgm:bulletEnabled val="1"/>
        </dgm:presLayoutVars>
      </dgm:prSet>
      <dgm:spPr/>
      <dgm:t>
        <a:bodyPr/>
        <a:lstStyle/>
        <a:p>
          <a:endParaRPr lang="en-US"/>
        </a:p>
      </dgm:t>
    </dgm:pt>
    <dgm:pt modelId="{78284739-3F04-4D0F-B043-A9C7A3053E50}" type="pres">
      <dgm:prSet presAssocID="{E4322262-7A30-45F1-B210-795CA36D3BF8}" presName="aSpace2" presStyleCnt="0"/>
      <dgm:spPr/>
      <dgm:t>
        <a:bodyPr/>
        <a:lstStyle/>
        <a:p>
          <a:endParaRPr lang="en-US"/>
        </a:p>
      </dgm:t>
    </dgm:pt>
    <dgm:pt modelId="{0A17834A-1220-402D-A59A-B1E038E81482}" type="pres">
      <dgm:prSet presAssocID="{BDDF1C84-0B73-443D-9C34-A0E1803B7E6D}" presName="childNode" presStyleLbl="node1" presStyleIdx="3" presStyleCnt="28" custScaleX="105428">
        <dgm:presLayoutVars>
          <dgm:bulletEnabled val="1"/>
        </dgm:presLayoutVars>
      </dgm:prSet>
      <dgm:spPr/>
      <dgm:t>
        <a:bodyPr/>
        <a:lstStyle/>
        <a:p>
          <a:endParaRPr lang="en-US"/>
        </a:p>
      </dgm:t>
    </dgm:pt>
    <dgm:pt modelId="{901066D1-2395-49A7-A347-E2BA66132F36}" type="pres">
      <dgm:prSet presAssocID="{BDDF1C84-0B73-443D-9C34-A0E1803B7E6D}" presName="aSpace2" presStyleCnt="0"/>
      <dgm:spPr/>
      <dgm:t>
        <a:bodyPr/>
        <a:lstStyle/>
        <a:p>
          <a:endParaRPr lang="en-US"/>
        </a:p>
      </dgm:t>
    </dgm:pt>
    <dgm:pt modelId="{0335E469-4FF9-4E2E-A4FF-B877FDEA072B}" type="pres">
      <dgm:prSet presAssocID="{700FCAFE-D1A6-4030-801E-DA5C9A509ABF}" presName="childNode" presStyleLbl="node1" presStyleIdx="4" presStyleCnt="28" custScaleX="105428">
        <dgm:presLayoutVars>
          <dgm:bulletEnabled val="1"/>
        </dgm:presLayoutVars>
      </dgm:prSet>
      <dgm:spPr/>
      <dgm:t>
        <a:bodyPr/>
        <a:lstStyle/>
        <a:p>
          <a:endParaRPr lang="en-US"/>
        </a:p>
      </dgm:t>
    </dgm:pt>
    <dgm:pt modelId="{DC314092-146C-43ED-8540-AB138085CC8D}" type="pres">
      <dgm:prSet presAssocID="{700FCAFE-D1A6-4030-801E-DA5C9A509ABF}" presName="aSpace2" presStyleCnt="0"/>
      <dgm:spPr/>
      <dgm:t>
        <a:bodyPr/>
        <a:lstStyle/>
        <a:p>
          <a:endParaRPr lang="en-US"/>
        </a:p>
      </dgm:t>
    </dgm:pt>
    <dgm:pt modelId="{39496FC6-A05C-4939-9698-804A47736A30}" type="pres">
      <dgm:prSet presAssocID="{D5B9924D-81AD-4869-81A6-87B80D2C6DB9}" presName="childNode" presStyleLbl="node1" presStyleIdx="5" presStyleCnt="28" custScaleX="105428">
        <dgm:presLayoutVars>
          <dgm:bulletEnabled val="1"/>
        </dgm:presLayoutVars>
      </dgm:prSet>
      <dgm:spPr/>
      <dgm:t>
        <a:bodyPr/>
        <a:lstStyle/>
        <a:p>
          <a:endParaRPr lang="en-US"/>
        </a:p>
      </dgm:t>
    </dgm:pt>
    <dgm:pt modelId="{9168242E-DFA9-47E7-BFF1-9B7A1426CA45}" type="pres">
      <dgm:prSet presAssocID="{D5B9924D-81AD-4869-81A6-87B80D2C6DB9}" presName="aSpace2" presStyleCnt="0"/>
      <dgm:spPr/>
      <dgm:t>
        <a:bodyPr/>
        <a:lstStyle/>
        <a:p>
          <a:endParaRPr lang="en-US"/>
        </a:p>
      </dgm:t>
    </dgm:pt>
    <dgm:pt modelId="{26740FED-86CE-4219-81FC-AEBEDB561297}" type="pres">
      <dgm:prSet presAssocID="{E3E7DFA0-1482-48D9-BEC9-D8BB6706531F}" presName="childNode" presStyleLbl="node1" presStyleIdx="6" presStyleCnt="28" custScaleX="105428">
        <dgm:presLayoutVars>
          <dgm:bulletEnabled val="1"/>
        </dgm:presLayoutVars>
      </dgm:prSet>
      <dgm:spPr/>
      <dgm:t>
        <a:bodyPr/>
        <a:lstStyle/>
        <a:p>
          <a:endParaRPr lang="en-US"/>
        </a:p>
      </dgm:t>
    </dgm:pt>
    <dgm:pt modelId="{4313D079-66C7-435B-A673-8A1863354C16}" type="pres">
      <dgm:prSet presAssocID="{4A047310-0CBC-486E-9227-250C34E72BFF}" presName="aSpace" presStyleCnt="0"/>
      <dgm:spPr/>
      <dgm:t>
        <a:bodyPr/>
        <a:lstStyle/>
        <a:p>
          <a:endParaRPr lang="en-US"/>
        </a:p>
      </dgm:t>
    </dgm:pt>
    <dgm:pt modelId="{58951A8A-A299-4DFD-8D49-23F54115728A}" type="pres">
      <dgm:prSet presAssocID="{831E486C-7E69-44D3-813F-BEE2365235AE}" presName="compNode" presStyleCnt="0"/>
      <dgm:spPr/>
      <dgm:t>
        <a:bodyPr/>
        <a:lstStyle/>
        <a:p>
          <a:endParaRPr lang="en-US"/>
        </a:p>
      </dgm:t>
    </dgm:pt>
    <dgm:pt modelId="{0349B578-EC23-4C26-8EFF-C5506DCBD5A6}" type="pres">
      <dgm:prSet presAssocID="{831E486C-7E69-44D3-813F-BEE2365235AE}" presName="aNode" presStyleLbl="bgShp" presStyleIdx="1" presStyleCnt="5"/>
      <dgm:spPr/>
      <dgm:t>
        <a:bodyPr/>
        <a:lstStyle/>
        <a:p>
          <a:endParaRPr lang="en-US"/>
        </a:p>
      </dgm:t>
    </dgm:pt>
    <dgm:pt modelId="{15815DCF-E3B9-48CE-8E2F-54DD46A62340}" type="pres">
      <dgm:prSet presAssocID="{831E486C-7E69-44D3-813F-BEE2365235AE}" presName="textNode" presStyleLbl="bgShp" presStyleIdx="1" presStyleCnt="5"/>
      <dgm:spPr/>
      <dgm:t>
        <a:bodyPr/>
        <a:lstStyle/>
        <a:p>
          <a:endParaRPr lang="en-US"/>
        </a:p>
      </dgm:t>
    </dgm:pt>
    <dgm:pt modelId="{8C00150A-97E6-419E-A4CE-B83BC94092DE}" type="pres">
      <dgm:prSet presAssocID="{831E486C-7E69-44D3-813F-BEE2365235AE}" presName="compChildNode" presStyleCnt="0"/>
      <dgm:spPr/>
      <dgm:t>
        <a:bodyPr/>
        <a:lstStyle/>
        <a:p>
          <a:endParaRPr lang="en-US"/>
        </a:p>
      </dgm:t>
    </dgm:pt>
    <dgm:pt modelId="{8FC8C579-E551-4012-BD82-E53D87216E37}" type="pres">
      <dgm:prSet presAssocID="{831E486C-7E69-44D3-813F-BEE2365235AE}" presName="theInnerList" presStyleCnt="0"/>
      <dgm:spPr/>
      <dgm:t>
        <a:bodyPr/>
        <a:lstStyle/>
        <a:p>
          <a:endParaRPr lang="en-US"/>
        </a:p>
      </dgm:t>
    </dgm:pt>
    <dgm:pt modelId="{51D57DB4-B63A-45B0-8CC5-1F8A115A4A49}" type="pres">
      <dgm:prSet presAssocID="{19C33D73-7E38-42BA-BADA-39F64A3EF79B}" presName="childNode" presStyleLbl="node1" presStyleIdx="7" presStyleCnt="28">
        <dgm:presLayoutVars>
          <dgm:bulletEnabled val="1"/>
        </dgm:presLayoutVars>
      </dgm:prSet>
      <dgm:spPr/>
      <dgm:t>
        <a:bodyPr/>
        <a:lstStyle/>
        <a:p>
          <a:endParaRPr lang="en-US"/>
        </a:p>
      </dgm:t>
    </dgm:pt>
    <dgm:pt modelId="{20D984CC-E0D9-4C42-8C88-81A334654AB3}" type="pres">
      <dgm:prSet presAssocID="{19C33D73-7E38-42BA-BADA-39F64A3EF79B}" presName="aSpace2" presStyleCnt="0"/>
      <dgm:spPr/>
      <dgm:t>
        <a:bodyPr/>
        <a:lstStyle/>
        <a:p>
          <a:endParaRPr lang="en-US"/>
        </a:p>
      </dgm:t>
    </dgm:pt>
    <dgm:pt modelId="{6AE11F95-B83A-4BB3-8FF1-26ABE45EC689}" type="pres">
      <dgm:prSet presAssocID="{31E1E92F-8685-4327-A84B-1C7A7AD95BDF}" presName="childNode" presStyleLbl="node1" presStyleIdx="8" presStyleCnt="28">
        <dgm:presLayoutVars>
          <dgm:bulletEnabled val="1"/>
        </dgm:presLayoutVars>
      </dgm:prSet>
      <dgm:spPr/>
      <dgm:t>
        <a:bodyPr/>
        <a:lstStyle/>
        <a:p>
          <a:endParaRPr lang="en-US"/>
        </a:p>
      </dgm:t>
    </dgm:pt>
    <dgm:pt modelId="{E5540CC8-4D0B-439B-931C-31B9D886A13C}" type="pres">
      <dgm:prSet presAssocID="{31E1E92F-8685-4327-A84B-1C7A7AD95BDF}" presName="aSpace2" presStyleCnt="0"/>
      <dgm:spPr/>
      <dgm:t>
        <a:bodyPr/>
        <a:lstStyle/>
        <a:p>
          <a:endParaRPr lang="en-US"/>
        </a:p>
      </dgm:t>
    </dgm:pt>
    <dgm:pt modelId="{084B8378-DCF2-47A8-9A35-CCFD80C8AF16}" type="pres">
      <dgm:prSet presAssocID="{52C75558-51C2-4AC2-91CB-6C30D2C46F15}" presName="childNode" presStyleLbl="node1" presStyleIdx="9" presStyleCnt="28">
        <dgm:presLayoutVars>
          <dgm:bulletEnabled val="1"/>
        </dgm:presLayoutVars>
      </dgm:prSet>
      <dgm:spPr/>
      <dgm:t>
        <a:bodyPr/>
        <a:lstStyle/>
        <a:p>
          <a:endParaRPr lang="en-US"/>
        </a:p>
      </dgm:t>
    </dgm:pt>
    <dgm:pt modelId="{259EC016-E138-4D3B-AD28-5628A2C9FE89}" type="pres">
      <dgm:prSet presAssocID="{52C75558-51C2-4AC2-91CB-6C30D2C46F15}" presName="aSpace2" presStyleCnt="0"/>
      <dgm:spPr/>
      <dgm:t>
        <a:bodyPr/>
        <a:lstStyle/>
        <a:p>
          <a:endParaRPr lang="en-US"/>
        </a:p>
      </dgm:t>
    </dgm:pt>
    <dgm:pt modelId="{350B573E-DA47-4AFD-A426-7BC11660767B}" type="pres">
      <dgm:prSet presAssocID="{EE4EE5AA-23E1-44AB-83F8-9E0E307626F8}" presName="childNode" presStyleLbl="node1" presStyleIdx="10" presStyleCnt="28">
        <dgm:presLayoutVars>
          <dgm:bulletEnabled val="1"/>
        </dgm:presLayoutVars>
      </dgm:prSet>
      <dgm:spPr/>
      <dgm:t>
        <a:bodyPr/>
        <a:lstStyle/>
        <a:p>
          <a:endParaRPr lang="en-US"/>
        </a:p>
      </dgm:t>
    </dgm:pt>
    <dgm:pt modelId="{323B1C82-D909-4C5F-AFE2-D3A79C4B3CEF}" type="pres">
      <dgm:prSet presAssocID="{EE4EE5AA-23E1-44AB-83F8-9E0E307626F8}" presName="aSpace2" presStyleCnt="0"/>
      <dgm:spPr/>
      <dgm:t>
        <a:bodyPr/>
        <a:lstStyle/>
        <a:p>
          <a:endParaRPr lang="en-US"/>
        </a:p>
      </dgm:t>
    </dgm:pt>
    <dgm:pt modelId="{EA926D30-409F-4EA6-9169-D754671AA3F7}" type="pres">
      <dgm:prSet presAssocID="{9C66BA51-86F5-44FE-ADB8-7352F555D8AC}" presName="childNode" presStyleLbl="node1" presStyleIdx="11" presStyleCnt="28">
        <dgm:presLayoutVars>
          <dgm:bulletEnabled val="1"/>
        </dgm:presLayoutVars>
      </dgm:prSet>
      <dgm:spPr/>
      <dgm:t>
        <a:bodyPr/>
        <a:lstStyle/>
        <a:p>
          <a:endParaRPr lang="en-US"/>
        </a:p>
      </dgm:t>
    </dgm:pt>
    <dgm:pt modelId="{D877073D-870D-403A-A2A5-1587DB456FC5}" type="pres">
      <dgm:prSet presAssocID="{9C66BA51-86F5-44FE-ADB8-7352F555D8AC}" presName="aSpace2" presStyleCnt="0"/>
      <dgm:spPr/>
      <dgm:t>
        <a:bodyPr/>
        <a:lstStyle/>
        <a:p>
          <a:endParaRPr lang="en-US"/>
        </a:p>
      </dgm:t>
    </dgm:pt>
    <dgm:pt modelId="{B31962C8-F2B5-4ECE-AE29-2EB5F661BB16}" type="pres">
      <dgm:prSet presAssocID="{E1C8664F-E23B-4A46-9717-809A299A362C}" presName="childNode" presStyleLbl="node1" presStyleIdx="12" presStyleCnt="28">
        <dgm:presLayoutVars>
          <dgm:bulletEnabled val="1"/>
        </dgm:presLayoutVars>
      </dgm:prSet>
      <dgm:spPr/>
      <dgm:t>
        <a:bodyPr/>
        <a:lstStyle/>
        <a:p>
          <a:endParaRPr lang="en-US"/>
        </a:p>
      </dgm:t>
    </dgm:pt>
    <dgm:pt modelId="{AB82FA02-F9DF-4797-8DE8-1F664DF5066A}" type="pres">
      <dgm:prSet presAssocID="{831E486C-7E69-44D3-813F-BEE2365235AE}" presName="aSpace" presStyleCnt="0"/>
      <dgm:spPr/>
      <dgm:t>
        <a:bodyPr/>
        <a:lstStyle/>
        <a:p>
          <a:endParaRPr lang="en-US"/>
        </a:p>
      </dgm:t>
    </dgm:pt>
    <dgm:pt modelId="{2FFF51E5-DA26-48AB-B02D-AD54D7E95719}" type="pres">
      <dgm:prSet presAssocID="{E92C1B79-CB37-4E33-892D-5DAA26A9828F}" presName="compNode" presStyleCnt="0"/>
      <dgm:spPr/>
      <dgm:t>
        <a:bodyPr/>
        <a:lstStyle/>
        <a:p>
          <a:endParaRPr lang="en-US"/>
        </a:p>
      </dgm:t>
    </dgm:pt>
    <dgm:pt modelId="{FCA56546-8649-4E47-B1C8-59F34DA99411}" type="pres">
      <dgm:prSet presAssocID="{E92C1B79-CB37-4E33-892D-5DAA26A9828F}" presName="aNode" presStyleLbl="bgShp" presStyleIdx="2" presStyleCnt="5"/>
      <dgm:spPr/>
      <dgm:t>
        <a:bodyPr/>
        <a:lstStyle/>
        <a:p>
          <a:endParaRPr lang="en-US"/>
        </a:p>
      </dgm:t>
    </dgm:pt>
    <dgm:pt modelId="{CF486B74-DE6C-4ED5-9ECF-AA6122924833}" type="pres">
      <dgm:prSet presAssocID="{E92C1B79-CB37-4E33-892D-5DAA26A9828F}" presName="textNode" presStyleLbl="bgShp" presStyleIdx="2" presStyleCnt="5"/>
      <dgm:spPr/>
      <dgm:t>
        <a:bodyPr/>
        <a:lstStyle/>
        <a:p>
          <a:endParaRPr lang="en-US"/>
        </a:p>
      </dgm:t>
    </dgm:pt>
    <dgm:pt modelId="{5B24838E-6F3C-47BE-98E6-05C934F17D6F}" type="pres">
      <dgm:prSet presAssocID="{E92C1B79-CB37-4E33-892D-5DAA26A9828F}" presName="compChildNode" presStyleCnt="0"/>
      <dgm:spPr/>
      <dgm:t>
        <a:bodyPr/>
        <a:lstStyle/>
        <a:p>
          <a:endParaRPr lang="en-US"/>
        </a:p>
      </dgm:t>
    </dgm:pt>
    <dgm:pt modelId="{E705ABA8-AF9D-430A-8F63-354867F65139}" type="pres">
      <dgm:prSet presAssocID="{E92C1B79-CB37-4E33-892D-5DAA26A9828F}" presName="theInnerList" presStyleCnt="0"/>
      <dgm:spPr/>
      <dgm:t>
        <a:bodyPr/>
        <a:lstStyle/>
        <a:p>
          <a:endParaRPr lang="en-US"/>
        </a:p>
      </dgm:t>
    </dgm:pt>
    <dgm:pt modelId="{0FB4BDAD-ADD3-499B-89AC-5C321324E393}" type="pres">
      <dgm:prSet presAssocID="{581F27C8-6893-4B5F-8E0D-05D525A4B132}" presName="childNode" presStyleLbl="node1" presStyleIdx="13" presStyleCnt="28">
        <dgm:presLayoutVars>
          <dgm:bulletEnabled val="1"/>
        </dgm:presLayoutVars>
      </dgm:prSet>
      <dgm:spPr/>
      <dgm:t>
        <a:bodyPr/>
        <a:lstStyle/>
        <a:p>
          <a:endParaRPr lang="en-US"/>
        </a:p>
      </dgm:t>
    </dgm:pt>
    <dgm:pt modelId="{25642BEB-9722-4CAF-B8F5-59328246CF4C}" type="pres">
      <dgm:prSet presAssocID="{581F27C8-6893-4B5F-8E0D-05D525A4B132}" presName="aSpace2" presStyleCnt="0"/>
      <dgm:spPr/>
      <dgm:t>
        <a:bodyPr/>
        <a:lstStyle/>
        <a:p>
          <a:endParaRPr lang="en-US"/>
        </a:p>
      </dgm:t>
    </dgm:pt>
    <dgm:pt modelId="{175ABB37-7E0F-4643-A910-ED33AA02AA41}" type="pres">
      <dgm:prSet presAssocID="{63813BE1-FF6F-42D6-9000-5D02DB422EF8}" presName="childNode" presStyleLbl="node1" presStyleIdx="14" presStyleCnt="28">
        <dgm:presLayoutVars>
          <dgm:bulletEnabled val="1"/>
        </dgm:presLayoutVars>
      </dgm:prSet>
      <dgm:spPr/>
      <dgm:t>
        <a:bodyPr/>
        <a:lstStyle/>
        <a:p>
          <a:endParaRPr lang="en-US"/>
        </a:p>
      </dgm:t>
    </dgm:pt>
    <dgm:pt modelId="{135CEAF6-57DB-4166-9326-D2CC0089861A}" type="pres">
      <dgm:prSet presAssocID="{63813BE1-FF6F-42D6-9000-5D02DB422EF8}" presName="aSpace2" presStyleCnt="0"/>
      <dgm:spPr/>
      <dgm:t>
        <a:bodyPr/>
        <a:lstStyle/>
        <a:p>
          <a:endParaRPr lang="en-US"/>
        </a:p>
      </dgm:t>
    </dgm:pt>
    <dgm:pt modelId="{DE30F405-E627-422B-876C-2458FB50342C}" type="pres">
      <dgm:prSet presAssocID="{3B83B950-029A-4A2D-B7D6-A50F60B30897}" presName="childNode" presStyleLbl="node1" presStyleIdx="15" presStyleCnt="28">
        <dgm:presLayoutVars>
          <dgm:bulletEnabled val="1"/>
        </dgm:presLayoutVars>
      </dgm:prSet>
      <dgm:spPr/>
      <dgm:t>
        <a:bodyPr/>
        <a:lstStyle/>
        <a:p>
          <a:endParaRPr lang="en-US"/>
        </a:p>
      </dgm:t>
    </dgm:pt>
    <dgm:pt modelId="{03DCB20B-9BF3-45AE-A4E8-8487A8D45E28}" type="pres">
      <dgm:prSet presAssocID="{3B83B950-029A-4A2D-B7D6-A50F60B30897}" presName="aSpace2" presStyleCnt="0"/>
      <dgm:spPr/>
      <dgm:t>
        <a:bodyPr/>
        <a:lstStyle/>
        <a:p>
          <a:endParaRPr lang="en-US"/>
        </a:p>
      </dgm:t>
    </dgm:pt>
    <dgm:pt modelId="{83852138-9EC7-4594-8BD5-8760FB9DC0AA}" type="pres">
      <dgm:prSet presAssocID="{16555D6C-CD5C-4A5A-8042-1A6874B89F19}" presName="childNode" presStyleLbl="node1" presStyleIdx="16" presStyleCnt="28">
        <dgm:presLayoutVars>
          <dgm:bulletEnabled val="1"/>
        </dgm:presLayoutVars>
      </dgm:prSet>
      <dgm:spPr/>
      <dgm:t>
        <a:bodyPr/>
        <a:lstStyle/>
        <a:p>
          <a:endParaRPr lang="en-US"/>
        </a:p>
      </dgm:t>
    </dgm:pt>
    <dgm:pt modelId="{3E3F867D-8FA7-4F59-9F0A-AD746FD23FE4}" type="pres">
      <dgm:prSet presAssocID="{16555D6C-CD5C-4A5A-8042-1A6874B89F19}" presName="aSpace2" presStyleCnt="0"/>
      <dgm:spPr/>
      <dgm:t>
        <a:bodyPr/>
        <a:lstStyle/>
        <a:p>
          <a:endParaRPr lang="en-US"/>
        </a:p>
      </dgm:t>
    </dgm:pt>
    <dgm:pt modelId="{6C0CCF15-A778-4876-A20D-35066B5132A1}" type="pres">
      <dgm:prSet presAssocID="{8F83A4D4-1682-4299-9DE9-C1F0A4D1ECF3}" presName="childNode" presStyleLbl="node1" presStyleIdx="17" presStyleCnt="28">
        <dgm:presLayoutVars>
          <dgm:bulletEnabled val="1"/>
        </dgm:presLayoutVars>
      </dgm:prSet>
      <dgm:spPr/>
      <dgm:t>
        <a:bodyPr/>
        <a:lstStyle/>
        <a:p>
          <a:endParaRPr lang="en-US"/>
        </a:p>
      </dgm:t>
    </dgm:pt>
    <dgm:pt modelId="{06545806-6759-4B07-B5B0-B7DA4AADEE29}" type="pres">
      <dgm:prSet presAssocID="{8F83A4D4-1682-4299-9DE9-C1F0A4D1ECF3}" presName="aSpace2" presStyleCnt="0"/>
      <dgm:spPr/>
      <dgm:t>
        <a:bodyPr/>
        <a:lstStyle/>
        <a:p>
          <a:endParaRPr lang="en-US"/>
        </a:p>
      </dgm:t>
    </dgm:pt>
    <dgm:pt modelId="{BD7441E7-22C8-4E0E-BF14-CB87E7D41A7D}" type="pres">
      <dgm:prSet presAssocID="{AFFD04E4-A4D6-4CD7-BCBA-AB1813A09FB0}" presName="childNode" presStyleLbl="node1" presStyleIdx="18" presStyleCnt="28">
        <dgm:presLayoutVars>
          <dgm:bulletEnabled val="1"/>
        </dgm:presLayoutVars>
      </dgm:prSet>
      <dgm:spPr/>
      <dgm:t>
        <a:bodyPr/>
        <a:lstStyle/>
        <a:p>
          <a:endParaRPr lang="en-US"/>
        </a:p>
      </dgm:t>
    </dgm:pt>
    <dgm:pt modelId="{F468BB9D-395E-4FDC-B5C0-E58097812406}" type="pres">
      <dgm:prSet presAssocID="{E92C1B79-CB37-4E33-892D-5DAA26A9828F}" presName="aSpace" presStyleCnt="0"/>
      <dgm:spPr/>
      <dgm:t>
        <a:bodyPr/>
        <a:lstStyle/>
        <a:p>
          <a:endParaRPr lang="en-US"/>
        </a:p>
      </dgm:t>
    </dgm:pt>
    <dgm:pt modelId="{E45A47B4-2809-4AFE-8967-FE11A551ADDB}" type="pres">
      <dgm:prSet presAssocID="{BC03493A-EF0E-4D77-A2A9-35F61F47878A}" presName="compNode" presStyleCnt="0"/>
      <dgm:spPr/>
      <dgm:t>
        <a:bodyPr/>
        <a:lstStyle/>
        <a:p>
          <a:endParaRPr lang="en-US"/>
        </a:p>
      </dgm:t>
    </dgm:pt>
    <dgm:pt modelId="{2B78BE30-73F8-4D7D-A158-87161C92BFE5}" type="pres">
      <dgm:prSet presAssocID="{BC03493A-EF0E-4D77-A2A9-35F61F47878A}" presName="aNode" presStyleLbl="bgShp" presStyleIdx="3" presStyleCnt="5"/>
      <dgm:spPr/>
      <dgm:t>
        <a:bodyPr/>
        <a:lstStyle/>
        <a:p>
          <a:endParaRPr lang="en-US"/>
        </a:p>
      </dgm:t>
    </dgm:pt>
    <dgm:pt modelId="{29497815-8527-4365-A35F-CA6F06B8578B}" type="pres">
      <dgm:prSet presAssocID="{BC03493A-EF0E-4D77-A2A9-35F61F47878A}" presName="textNode" presStyleLbl="bgShp" presStyleIdx="3" presStyleCnt="5"/>
      <dgm:spPr/>
      <dgm:t>
        <a:bodyPr/>
        <a:lstStyle/>
        <a:p>
          <a:endParaRPr lang="en-US"/>
        </a:p>
      </dgm:t>
    </dgm:pt>
    <dgm:pt modelId="{B6FF8E9D-AEEB-42D9-984B-B15B636E429E}" type="pres">
      <dgm:prSet presAssocID="{BC03493A-EF0E-4D77-A2A9-35F61F47878A}" presName="compChildNode" presStyleCnt="0"/>
      <dgm:spPr/>
      <dgm:t>
        <a:bodyPr/>
        <a:lstStyle/>
        <a:p>
          <a:endParaRPr lang="en-US"/>
        </a:p>
      </dgm:t>
    </dgm:pt>
    <dgm:pt modelId="{A5D6F4FB-DA90-4363-B1CA-F332A52715E9}" type="pres">
      <dgm:prSet presAssocID="{BC03493A-EF0E-4D77-A2A9-35F61F47878A}" presName="theInnerList" presStyleCnt="0"/>
      <dgm:spPr/>
      <dgm:t>
        <a:bodyPr/>
        <a:lstStyle/>
        <a:p>
          <a:endParaRPr lang="en-US"/>
        </a:p>
      </dgm:t>
    </dgm:pt>
    <dgm:pt modelId="{F9263B81-6D87-42BC-84E9-3E14EAA3074B}" type="pres">
      <dgm:prSet presAssocID="{801234EC-3120-4AFF-96F0-C8C7E27CEEFE}" presName="childNode" presStyleLbl="node1" presStyleIdx="19" presStyleCnt="28">
        <dgm:presLayoutVars>
          <dgm:bulletEnabled val="1"/>
        </dgm:presLayoutVars>
      </dgm:prSet>
      <dgm:spPr/>
      <dgm:t>
        <a:bodyPr/>
        <a:lstStyle/>
        <a:p>
          <a:endParaRPr lang="en-US"/>
        </a:p>
      </dgm:t>
    </dgm:pt>
    <dgm:pt modelId="{4C9069A8-33AE-4FBD-9E73-D84EF9D18D70}" type="pres">
      <dgm:prSet presAssocID="{801234EC-3120-4AFF-96F0-C8C7E27CEEFE}" presName="aSpace2" presStyleCnt="0"/>
      <dgm:spPr/>
      <dgm:t>
        <a:bodyPr/>
        <a:lstStyle/>
        <a:p>
          <a:endParaRPr lang="en-US"/>
        </a:p>
      </dgm:t>
    </dgm:pt>
    <dgm:pt modelId="{A49BCF63-1220-44BC-88C5-C2D31F3FC6E5}" type="pres">
      <dgm:prSet presAssocID="{E5D07DEE-0413-4255-BBE2-8D3F31815687}" presName="childNode" presStyleLbl="node1" presStyleIdx="20" presStyleCnt="28">
        <dgm:presLayoutVars>
          <dgm:bulletEnabled val="1"/>
        </dgm:presLayoutVars>
      </dgm:prSet>
      <dgm:spPr/>
      <dgm:t>
        <a:bodyPr/>
        <a:lstStyle/>
        <a:p>
          <a:endParaRPr lang="en-US"/>
        </a:p>
      </dgm:t>
    </dgm:pt>
    <dgm:pt modelId="{996703F9-7581-496C-A636-62AAAC07537D}" type="pres">
      <dgm:prSet presAssocID="{E5D07DEE-0413-4255-BBE2-8D3F31815687}" presName="aSpace2" presStyleCnt="0"/>
      <dgm:spPr/>
      <dgm:t>
        <a:bodyPr/>
        <a:lstStyle/>
        <a:p>
          <a:endParaRPr lang="en-US"/>
        </a:p>
      </dgm:t>
    </dgm:pt>
    <dgm:pt modelId="{5AA242C1-CAAC-4C23-AB8E-BD33ADED26E5}" type="pres">
      <dgm:prSet presAssocID="{4CE61758-748B-478C-90AD-67F37B856BF1}" presName="childNode" presStyleLbl="node1" presStyleIdx="21" presStyleCnt="28">
        <dgm:presLayoutVars>
          <dgm:bulletEnabled val="1"/>
        </dgm:presLayoutVars>
      </dgm:prSet>
      <dgm:spPr/>
      <dgm:t>
        <a:bodyPr/>
        <a:lstStyle/>
        <a:p>
          <a:endParaRPr lang="en-US"/>
        </a:p>
      </dgm:t>
    </dgm:pt>
    <dgm:pt modelId="{57552951-0A64-492A-94DF-FCFA847136E3}" type="pres">
      <dgm:prSet presAssocID="{4CE61758-748B-478C-90AD-67F37B856BF1}" presName="aSpace2" presStyleCnt="0"/>
      <dgm:spPr/>
      <dgm:t>
        <a:bodyPr/>
        <a:lstStyle/>
        <a:p>
          <a:endParaRPr lang="en-US"/>
        </a:p>
      </dgm:t>
    </dgm:pt>
    <dgm:pt modelId="{1E9B6677-72B3-404D-861B-7F6D73843753}" type="pres">
      <dgm:prSet presAssocID="{C45A3958-AAFA-4BE4-A910-C49A593E9EB6}" presName="childNode" presStyleLbl="node1" presStyleIdx="22" presStyleCnt="28">
        <dgm:presLayoutVars>
          <dgm:bulletEnabled val="1"/>
        </dgm:presLayoutVars>
      </dgm:prSet>
      <dgm:spPr/>
      <dgm:t>
        <a:bodyPr/>
        <a:lstStyle/>
        <a:p>
          <a:endParaRPr lang="en-US"/>
        </a:p>
      </dgm:t>
    </dgm:pt>
    <dgm:pt modelId="{CC3BC331-C7E2-468F-8BB2-9C1E30F38133}" type="pres">
      <dgm:prSet presAssocID="{BC03493A-EF0E-4D77-A2A9-35F61F47878A}" presName="aSpace" presStyleCnt="0"/>
      <dgm:spPr/>
      <dgm:t>
        <a:bodyPr/>
        <a:lstStyle/>
        <a:p>
          <a:endParaRPr lang="en-US"/>
        </a:p>
      </dgm:t>
    </dgm:pt>
    <dgm:pt modelId="{5DEA7E42-F2C5-4DC2-BE02-4614FB162172}" type="pres">
      <dgm:prSet presAssocID="{0E1B4544-B390-47A6-AB77-7F08C9187091}" presName="compNode" presStyleCnt="0"/>
      <dgm:spPr/>
      <dgm:t>
        <a:bodyPr/>
        <a:lstStyle/>
        <a:p>
          <a:endParaRPr lang="en-US"/>
        </a:p>
      </dgm:t>
    </dgm:pt>
    <dgm:pt modelId="{D9E8136A-39FB-4F00-A997-057D8BD5AF8A}" type="pres">
      <dgm:prSet presAssocID="{0E1B4544-B390-47A6-AB77-7F08C9187091}" presName="aNode" presStyleLbl="bgShp" presStyleIdx="4" presStyleCnt="5"/>
      <dgm:spPr/>
      <dgm:t>
        <a:bodyPr/>
        <a:lstStyle/>
        <a:p>
          <a:endParaRPr lang="en-US"/>
        </a:p>
      </dgm:t>
    </dgm:pt>
    <dgm:pt modelId="{74335FE3-AF19-49B4-9EED-1DA5A3B39671}" type="pres">
      <dgm:prSet presAssocID="{0E1B4544-B390-47A6-AB77-7F08C9187091}" presName="textNode" presStyleLbl="bgShp" presStyleIdx="4" presStyleCnt="5"/>
      <dgm:spPr/>
      <dgm:t>
        <a:bodyPr/>
        <a:lstStyle/>
        <a:p>
          <a:endParaRPr lang="en-US"/>
        </a:p>
      </dgm:t>
    </dgm:pt>
    <dgm:pt modelId="{4312A66F-43ED-472F-8FDE-011CB50920ED}" type="pres">
      <dgm:prSet presAssocID="{0E1B4544-B390-47A6-AB77-7F08C9187091}" presName="compChildNode" presStyleCnt="0"/>
      <dgm:spPr/>
      <dgm:t>
        <a:bodyPr/>
        <a:lstStyle/>
        <a:p>
          <a:endParaRPr lang="en-US"/>
        </a:p>
      </dgm:t>
    </dgm:pt>
    <dgm:pt modelId="{46C15090-64A0-4ACF-9868-33CC13E7225C}" type="pres">
      <dgm:prSet presAssocID="{0E1B4544-B390-47A6-AB77-7F08C9187091}" presName="theInnerList" presStyleCnt="0"/>
      <dgm:spPr/>
      <dgm:t>
        <a:bodyPr/>
        <a:lstStyle/>
        <a:p>
          <a:endParaRPr lang="en-US"/>
        </a:p>
      </dgm:t>
    </dgm:pt>
    <dgm:pt modelId="{F50F7B64-AFDB-4308-A09B-F6888335757A}" type="pres">
      <dgm:prSet presAssocID="{6BA7ABEE-B61D-4F7C-8732-5DDB5DF66E3C}" presName="childNode" presStyleLbl="node1" presStyleIdx="23" presStyleCnt="28">
        <dgm:presLayoutVars>
          <dgm:bulletEnabled val="1"/>
        </dgm:presLayoutVars>
      </dgm:prSet>
      <dgm:spPr/>
      <dgm:t>
        <a:bodyPr/>
        <a:lstStyle/>
        <a:p>
          <a:endParaRPr lang="en-US"/>
        </a:p>
      </dgm:t>
    </dgm:pt>
    <dgm:pt modelId="{44ABFA18-7103-4068-B7D7-A443B9719725}" type="pres">
      <dgm:prSet presAssocID="{6BA7ABEE-B61D-4F7C-8732-5DDB5DF66E3C}" presName="aSpace2" presStyleCnt="0"/>
      <dgm:spPr/>
      <dgm:t>
        <a:bodyPr/>
        <a:lstStyle/>
        <a:p>
          <a:endParaRPr lang="en-US"/>
        </a:p>
      </dgm:t>
    </dgm:pt>
    <dgm:pt modelId="{A68C6A48-84EB-415C-BA56-500AD9A93918}" type="pres">
      <dgm:prSet presAssocID="{05084332-BB25-433F-A33A-21C303CB013B}" presName="childNode" presStyleLbl="node1" presStyleIdx="24" presStyleCnt="28">
        <dgm:presLayoutVars>
          <dgm:bulletEnabled val="1"/>
        </dgm:presLayoutVars>
      </dgm:prSet>
      <dgm:spPr/>
      <dgm:t>
        <a:bodyPr/>
        <a:lstStyle/>
        <a:p>
          <a:endParaRPr lang="en-US"/>
        </a:p>
      </dgm:t>
    </dgm:pt>
    <dgm:pt modelId="{804A3A9B-6DF3-4CB0-99D8-3C6C4B766AE9}" type="pres">
      <dgm:prSet presAssocID="{05084332-BB25-433F-A33A-21C303CB013B}" presName="aSpace2" presStyleCnt="0"/>
      <dgm:spPr/>
      <dgm:t>
        <a:bodyPr/>
        <a:lstStyle/>
        <a:p>
          <a:endParaRPr lang="en-US"/>
        </a:p>
      </dgm:t>
    </dgm:pt>
    <dgm:pt modelId="{1A214D2A-3919-4FB8-955E-5D5B7FDBDFAA}" type="pres">
      <dgm:prSet presAssocID="{35961FC9-567A-4395-A0BF-30F9EFCBBF0A}" presName="childNode" presStyleLbl="node1" presStyleIdx="25" presStyleCnt="28">
        <dgm:presLayoutVars>
          <dgm:bulletEnabled val="1"/>
        </dgm:presLayoutVars>
      </dgm:prSet>
      <dgm:spPr/>
      <dgm:t>
        <a:bodyPr/>
        <a:lstStyle/>
        <a:p>
          <a:endParaRPr lang="en-US"/>
        </a:p>
      </dgm:t>
    </dgm:pt>
    <dgm:pt modelId="{6215D258-4123-4A70-88CA-66BBC87B3159}" type="pres">
      <dgm:prSet presAssocID="{35961FC9-567A-4395-A0BF-30F9EFCBBF0A}" presName="aSpace2" presStyleCnt="0"/>
      <dgm:spPr/>
      <dgm:t>
        <a:bodyPr/>
        <a:lstStyle/>
        <a:p>
          <a:endParaRPr lang="en-US"/>
        </a:p>
      </dgm:t>
    </dgm:pt>
    <dgm:pt modelId="{72E9CFC9-811A-482C-B139-7DFA126FA0FE}" type="pres">
      <dgm:prSet presAssocID="{DDE07F21-0643-4A4F-BAD3-2AB1793B8CFF}" presName="childNode" presStyleLbl="node1" presStyleIdx="26" presStyleCnt="28">
        <dgm:presLayoutVars>
          <dgm:bulletEnabled val="1"/>
        </dgm:presLayoutVars>
      </dgm:prSet>
      <dgm:spPr/>
      <dgm:t>
        <a:bodyPr/>
        <a:lstStyle/>
        <a:p>
          <a:endParaRPr lang="en-US"/>
        </a:p>
      </dgm:t>
    </dgm:pt>
    <dgm:pt modelId="{09464C05-99DF-4203-86FA-6901CB1F0AA0}" type="pres">
      <dgm:prSet presAssocID="{DDE07F21-0643-4A4F-BAD3-2AB1793B8CFF}" presName="aSpace2" presStyleCnt="0"/>
      <dgm:spPr/>
      <dgm:t>
        <a:bodyPr/>
        <a:lstStyle/>
        <a:p>
          <a:endParaRPr lang="en-US"/>
        </a:p>
      </dgm:t>
    </dgm:pt>
    <dgm:pt modelId="{CFFB9392-FDDB-452B-9529-9874ABF4C77F}" type="pres">
      <dgm:prSet presAssocID="{434937AD-6B95-4023-ACA0-1BE96F06DF31}" presName="childNode" presStyleLbl="node1" presStyleIdx="27" presStyleCnt="28">
        <dgm:presLayoutVars>
          <dgm:bulletEnabled val="1"/>
        </dgm:presLayoutVars>
      </dgm:prSet>
      <dgm:spPr/>
      <dgm:t>
        <a:bodyPr/>
        <a:lstStyle/>
        <a:p>
          <a:endParaRPr lang="en-US"/>
        </a:p>
      </dgm:t>
    </dgm:pt>
  </dgm:ptLst>
  <dgm:cxnLst>
    <dgm:cxn modelId="{ABD2D6A8-594B-46B7-86FD-C3BE60638DE1}" srcId="{BC03493A-EF0E-4D77-A2A9-35F61F47878A}" destId="{801234EC-3120-4AFF-96F0-C8C7E27CEEFE}" srcOrd="0" destOrd="0" parTransId="{38B27B30-A2B1-4457-A431-A576234B74E6}" sibTransId="{9EA9E3BD-9D82-476F-BA0C-6A173CFFFAE6}"/>
    <dgm:cxn modelId="{35D00A9E-AC1E-C046-9DD7-3641AF4E50FF}" type="presOf" srcId="{19C33D73-7E38-42BA-BADA-39F64A3EF79B}" destId="{51D57DB4-B63A-45B0-8CC5-1F8A115A4A49}" srcOrd="0" destOrd="0" presId="urn:microsoft.com/office/officeart/2005/8/layout/lProcess2"/>
    <dgm:cxn modelId="{D917ADE3-B3E9-DD45-A059-863A49CE664E}" type="presOf" srcId="{801234EC-3120-4AFF-96F0-C8C7E27CEEFE}" destId="{F9263B81-6D87-42BC-84E9-3E14EAA3074B}" srcOrd="0" destOrd="0" presId="urn:microsoft.com/office/officeart/2005/8/layout/lProcess2"/>
    <dgm:cxn modelId="{B54E8AF5-92C2-478F-9E2D-EFEDA6C265F0}" srcId="{EA674E3F-0F60-4709-97BB-C2D3DC7A928A}" destId="{0E1B4544-B390-47A6-AB77-7F08C9187091}" srcOrd="4" destOrd="0" parTransId="{4D46ED7E-EA8F-48C2-B8C6-D2EAB0CC819E}" sibTransId="{BD614808-4041-4AA8-A84D-3D50184C708B}"/>
    <dgm:cxn modelId="{1BE30219-F74C-41BD-9467-0AEBAA705151}" srcId="{EA674E3F-0F60-4709-97BB-C2D3DC7A928A}" destId="{E92C1B79-CB37-4E33-892D-5DAA26A9828F}" srcOrd="2" destOrd="0" parTransId="{50AA4F71-E3F9-452F-91E2-36B98F71E960}" sibTransId="{DA5CA843-E74D-4A53-B401-25AA4E65F481}"/>
    <dgm:cxn modelId="{4E50AC09-5C77-47B9-B496-332E67CF310A}" srcId="{EA674E3F-0F60-4709-97BB-C2D3DC7A928A}" destId="{4A047310-0CBC-486E-9227-250C34E72BFF}" srcOrd="0" destOrd="0" parTransId="{211A83C8-6D63-43D4-AE40-4CBA605C151F}" sibTransId="{C7EA3D8D-7AA6-4154-8537-25639B75664B}"/>
    <dgm:cxn modelId="{ECAB51E7-1299-446C-B1B4-923C01B42E40}" srcId="{4A047310-0CBC-486E-9227-250C34E72BFF}" destId="{700FCAFE-D1A6-4030-801E-DA5C9A509ABF}" srcOrd="4" destOrd="0" parTransId="{5CCC8C24-03DB-43E6-90B5-511EFD5C9933}" sibTransId="{65E68A32-C0A5-4C1A-83B7-9D6EF259B0F2}"/>
    <dgm:cxn modelId="{7B998FDD-C9ED-4AC0-A321-BD8F17C5C377}" srcId="{E92C1B79-CB37-4E33-892D-5DAA26A9828F}" destId="{8F83A4D4-1682-4299-9DE9-C1F0A4D1ECF3}" srcOrd="4" destOrd="0" parTransId="{7FFF4DB9-9F75-4270-AC18-F5163405C9B0}" sibTransId="{975BB44E-E1E2-4EFC-93D7-04BAB7CCE092}"/>
    <dgm:cxn modelId="{C167A1B9-4615-214C-96DC-8643CC1385BA}" type="presOf" srcId="{4CE61758-748B-478C-90AD-67F37B856BF1}" destId="{5AA242C1-CAAC-4C23-AB8E-BD33ADED26E5}" srcOrd="0" destOrd="0" presId="urn:microsoft.com/office/officeart/2005/8/layout/lProcess2"/>
    <dgm:cxn modelId="{C3E1C7FC-B5E6-6547-BD30-2A809FA520A2}" type="presOf" srcId="{31E1E92F-8685-4327-A84B-1C7A7AD95BDF}" destId="{6AE11F95-B83A-4BB3-8FF1-26ABE45EC689}" srcOrd="0" destOrd="0" presId="urn:microsoft.com/office/officeart/2005/8/layout/lProcess2"/>
    <dgm:cxn modelId="{7619C77E-8E4B-44AC-B9C4-509573E96779}" srcId="{EA674E3F-0F60-4709-97BB-C2D3DC7A928A}" destId="{831E486C-7E69-44D3-813F-BEE2365235AE}" srcOrd="1" destOrd="0" parTransId="{5D2D85F4-635E-4467-A961-8B91E3DEA315}" sibTransId="{DFF388FE-421A-4419-909D-220F184357CE}"/>
    <dgm:cxn modelId="{5F3947A9-B061-594C-A35D-E45CF9738D46}" type="presOf" srcId="{4A047310-0CBC-486E-9227-250C34E72BFF}" destId="{CA087712-5FEF-448E-9E21-CDDD0B917217}" srcOrd="0" destOrd="0" presId="urn:microsoft.com/office/officeart/2005/8/layout/lProcess2"/>
    <dgm:cxn modelId="{4BCDFB62-E500-504E-805B-20641DB32ABA}" type="presOf" srcId="{3B83B950-029A-4A2D-B7D6-A50F60B30897}" destId="{DE30F405-E627-422B-876C-2458FB50342C}" srcOrd="0" destOrd="0" presId="urn:microsoft.com/office/officeart/2005/8/layout/lProcess2"/>
    <dgm:cxn modelId="{D9E65DF5-54D7-D548-A43F-D3510C050199}" type="presOf" srcId="{C45A3958-AAFA-4BE4-A910-C49A593E9EB6}" destId="{1E9B6677-72B3-404D-861B-7F6D73843753}" srcOrd="0" destOrd="0" presId="urn:microsoft.com/office/officeart/2005/8/layout/lProcess2"/>
    <dgm:cxn modelId="{2D4B9BFE-ECAB-4946-B335-5448A19EE5EA}" srcId="{4A047310-0CBC-486E-9227-250C34E72BFF}" destId="{93102790-5FE2-428B-AB34-F994DAAFD774}" srcOrd="0" destOrd="0" parTransId="{A43566D0-BC8F-4AB8-A2AD-DF7D7C0B2761}" sibTransId="{B79C893D-4A10-4A5A-BA2E-08E69CBA310C}"/>
    <dgm:cxn modelId="{D6375020-C210-4442-B5E8-4F21D8838FC4}" srcId="{E92C1B79-CB37-4E33-892D-5DAA26A9828F}" destId="{AFFD04E4-A4D6-4CD7-BCBA-AB1813A09FB0}" srcOrd="5" destOrd="0" parTransId="{65B1BF8A-8D71-44C4-B82B-199F25B8EC3A}" sibTransId="{F81756F8-1474-4D7F-AD51-3E298A2842B0}"/>
    <dgm:cxn modelId="{5E59A5BB-72F5-FD48-B4B4-9894D10AD03B}" type="presOf" srcId="{BDDF1C84-0B73-443D-9C34-A0E1803B7E6D}" destId="{0A17834A-1220-402D-A59A-B1E038E81482}" srcOrd="0" destOrd="0" presId="urn:microsoft.com/office/officeart/2005/8/layout/lProcess2"/>
    <dgm:cxn modelId="{B6914DDE-31F4-DF44-B4C5-76369775001B}" type="presOf" srcId="{E92C1B79-CB37-4E33-892D-5DAA26A9828F}" destId="{CF486B74-DE6C-4ED5-9ECF-AA6122924833}" srcOrd="1" destOrd="0" presId="urn:microsoft.com/office/officeart/2005/8/layout/lProcess2"/>
    <dgm:cxn modelId="{860E6492-B7AD-4250-9BA4-953313B8B6A1}" srcId="{831E486C-7E69-44D3-813F-BEE2365235AE}" destId="{E1C8664F-E23B-4A46-9717-809A299A362C}" srcOrd="5" destOrd="0" parTransId="{6E972B06-B4BF-4F5E-BD8B-6FC06F4CC017}" sibTransId="{AA447564-E620-405B-9160-C42C55E9D906}"/>
    <dgm:cxn modelId="{C9CB8900-D1DD-A142-95DD-D8DC1414C7A3}" type="presOf" srcId="{D5B9924D-81AD-4869-81A6-87B80D2C6DB9}" destId="{39496FC6-A05C-4939-9698-804A47736A30}" srcOrd="0" destOrd="0" presId="urn:microsoft.com/office/officeart/2005/8/layout/lProcess2"/>
    <dgm:cxn modelId="{D551B485-F8D1-42E2-BB4D-7584BF7EBF06}" srcId="{E92C1B79-CB37-4E33-892D-5DAA26A9828F}" destId="{3B83B950-029A-4A2D-B7D6-A50F60B30897}" srcOrd="2" destOrd="0" parTransId="{95CCCBEA-2C77-4E35-A1B8-430302CECA19}" sibTransId="{037D7C45-6C2B-40CE-AF55-C1F2E5D69CB6}"/>
    <dgm:cxn modelId="{14CF2BDC-2B1C-47A0-8536-60522E90DBD3}" srcId="{831E486C-7E69-44D3-813F-BEE2365235AE}" destId="{52C75558-51C2-4AC2-91CB-6C30D2C46F15}" srcOrd="2" destOrd="0" parTransId="{1138BB83-79EF-4AD8-A5A7-37FC7CA0D595}" sibTransId="{3B8238D4-FE0C-4A7A-BCC3-814089691485}"/>
    <dgm:cxn modelId="{B8EEE979-E632-4F11-85CF-C0C7C8870708}" srcId="{EA674E3F-0F60-4709-97BB-C2D3DC7A928A}" destId="{BC03493A-EF0E-4D77-A2A9-35F61F47878A}" srcOrd="3" destOrd="0" parTransId="{F1784AD0-8BD8-4542-80E8-85E8BBC7D09D}" sibTransId="{ADD09E7E-0377-4573-8B4E-E69CF47EA61A}"/>
    <dgm:cxn modelId="{0C2E8C22-13F9-C546-8521-979C1E3AA043}" type="presOf" srcId="{4A047310-0CBC-486E-9227-250C34E72BFF}" destId="{D84B3DBC-3D24-4F1D-AEF0-5E69538874CF}" srcOrd="1" destOrd="0" presId="urn:microsoft.com/office/officeart/2005/8/layout/lProcess2"/>
    <dgm:cxn modelId="{A02957BE-9531-7A47-80CF-0E255C958413}" type="presOf" srcId="{700FCAFE-D1A6-4030-801E-DA5C9A509ABF}" destId="{0335E469-4FF9-4E2E-A4FF-B877FDEA072B}" srcOrd="0" destOrd="0" presId="urn:microsoft.com/office/officeart/2005/8/layout/lProcess2"/>
    <dgm:cxn modelId="{2ABC65D6-3271-A74A-A422-48DA86499EA6}" type="presOf" srcId="{6BA7ABEE-B61D-4F7C-8732-5DDB5DF66E3C}" destId="{F50F7B64-AFDB-4308-A09B-F6888335757A}" srcOrd="0" destOrd="0" presId="urn:microsoft.com/office/officeart/2005/8/layout/lProcess2"/>
    <dgm:cxn modelId="{B1D98BFE-6AC4-3446-BA62-61D2AB2F3AE0}" type="presOf" srcId="{05084332-BB25-433F-A33A-21C303CB013B}" destId="{A68C6A48-84EB-415C-BA56-500AD9A93918}" srcOrd="0" destOrd="0" presId="urn:microsoft.com/office/officeart/2005/8/layout/lProcess2"/>
    <dgm:cxn modelId="{06B24882-77A0-433D-BD2A-9015D501E33E}" srcId="{4A047310-0CBC-486E-9227-250C34E72BFF}" destId="{E98397C3-7B71-4614-A347-AD1008ECA835}" srcOrd="1" destOrd="0" parTransId="{24C4DFFF-03C2-446F-9F24-C305FFB15749}" sibTransId="{3338D702-A8D7-4FCE-810F-7883ADC92E56}"/>
    <dgm:cxn modelId="{43ABEC2F-6868-FC4F-813A-C944C92E330A}" type="presOf" srcId="{DDE07F21-0643-4A4F-BAD3-2AB1793B8CFF}" destId="{72E9CFC9-811A-482C-B139-7DFA126FA0FE}" srcOrd="0" destOrd="0" presId="urn:microsoft.com/office/officeart/2005/8/layout/lProcess2"/>
    <dgm:cxn modelId="{D4DBA458-4BBB-6A4A-8485-87AF15795962}" type="presOf" srcId="{0E1B4544-B390-47A6-AB77-7F08C9187091}" destId="{74335FE3-AF19-49B4-9EED-1DA5A3B39671}" srcOrd="1" destOrd="0" presId="urn:microsoft.com/office/officeart/2005/8/layout/lProcess2"/>
    <dgm:cxn modelId="{D4D77B02-CF08-458D-9CC9-A0DFB3218644}" srcId="{0E1B4544-B390-47A6-AB77-7F08C9187091}" destId="{6BA7ABEE-B61D-4F7C-8732-5DDB5DF66E3C}" srcOrd="0" destOrd="0" parTransId="{811C3018-F2FD-4B0D-913A-19BEC22DF5AA}" sibTransId="{A1C01212-2127-4751-B835-54455990DE88}"/>
    <dgm:cxn modelId="{28D80E6B-CC32-8549-A32E-42C25601E072}" type="presOf" srcId="{E98397C3-7B71-4614-A347-AD1008ECA835}" destId="{608E40BB-5BCF-4764-BB25-4FECEEBDE344}" srcOrd="0" destOrd="0" presId="urn:microsoft.com/office/officeart/2005/8/layout/lProcess2"/>
    <dgm:cxn modelId="{918AFDE1-BD4D-674F-8BAA-58F5B974E946}" type="presOf" srcId="{EE4EE5AA-23E1-44AB-83F8-9E0E307626F8}" destId="{350B573E-DA47-4AFD-A426-7BC11660767B}" srcOrd="0" destOrd="0" presId="urn:microsoft.com/office/officeart/2005/8/layout/lProcess2"/>
    <dgm:cxn modelId="{F349491D-BCCB-C149-86F7-3EFCDE26B4A2}" type="presOf" srcId="{581F27C8-6893-4B5F-8E0D-05D525A4B132}" destId="{0FB4BDAD-ADD3-499B-89AC-5C321324E393}" srcOrd="0" destOrd="0" presId="urn:microsoft.com/office/officeart/2005/8/layout/lProcess2"/>
    <dgm:cxn modelId="{D73AD6B2-6DF1-4D8F-B990-0C9E90CEF789}" srcId="{831E486C-7E69-44D3-813F-BEE2365235AE}" destId="{EE4EE5AA-23E1-44AB-83F8-9E0E307626F8}" srcOrd="3" destOrd="0" parTransId="{CE0C8D70-669F-4E68-9133-C959D28A9A10}" sibTransId="{17276CA2-0E14-4025-A09A-98C03F2E8A1D}"/>
    <dgm:cxn modelId="{B2C0BA32-9FF8-4EA1-81F1-226B278A1C95}" srcId="{0E1B4544-B390-47A6-AB77-7F08C9187091}" destId="{DDE07F21-0643-4A4F-BAD3-2AB1793B8CFF}" srcOrd="3" destOrd="0" parTransId="{466FA394-6784-4596-955B-9247D6A47923}" sibTransId="{5FFA9356-1C68-4415-8546-E0872C094511}"/>
    <dgm:cxn modelId="{1C2BFF73-D4A0-4295-9403-1C3CED4AF5C1}" srcId="{0E1B4544-B390-47A6-AB77-7F08C9187091}" destId="{05084332-BB25-433F-A33A-21C303CB013B}" srcOrd="1" destOrd="0" parTransId="{1357B6FF-5ACA-429A-9BA0-4F313B10873C}" sibTransId="{886E15DD-FF7F-4AF4-8186-6E7F37E9DFCA}"/>
    <dgm:cxn modelId="{445069D5-3C91-4038-80E8-49F1B73BF820}" srcId="{E92C1B79-CB37-4E33-892D-5DAA26A9828F}" destId="{63813BE1-FF6F-42D6-9000-5D02DB422EF8}" srcOrd="1" destOrd="0" parTransId="{338149B6-2D31-49C8-A373-85A738E79901}" sibTransId="{AC92C313-E571-43CF-9277-9ECA5933F941}"/>
    <dgm:cxn modelId="{0A028043-50E5-A945-BBDC-992DF49BC3C8}" type="presOf" srcId="{BC03493A-EF0E-4D77-A2A9-35F61F47878A}" destId="{29497815-8527-4365-A35F-CA6F06B8578B}" srcOrd="1" destOrd="0" presId="urn:microsoft.com/office/officeart/2005/8/layout/lProcess2"/>
    <dgm:cxn modelId="{5969BC57-2DC2-4C12-8DA6-637B51758DE8}" srcId="{4A047310-0CBC-486E-9227-250C34E72BFF}" destId="{E4322262-7A30-45F1-B210-795CA36D3BF8}" srcOrd="2" destOrd="0" parTransId="{1063CDB5-203B-49FB-94F3-F18FD8791E05}" sibTransId="{8366F0D5-F5BD-432D-9E15-F982E7508409}"/>
    <dgm:cxn modelId="{4C4BE695-9F93-D14C-8E59-D3BB80FBDB24}" type="presOf" srcId="{63813BE1-FF6F-42D6-9000-5D02DB422EF8}" destId="{175ABB37-7E0F-4643-A910-ED33AA02AA41}" srcOrd="0" destOrd="0" presId="urn:microsoft.com/office/officeart/2005/8/layout/lProcess2"/>
    <dgm:cxn modelId="{1C1145EB-0625-4386-A651-AA3150405F92}" srcId="{E92C1B79-CB37-4E33-892D-5DAA26A9828F}" destId="{581F27C8-6893-4B5F-8E0D-05D525A4B132}" srcOrd="0" destOrd="0" parTransId="{F00D76D1-BE0D-4C4E-B82C-A320086D5752}" sibTransId="{7E3BE740-67AD-4C1D-B1B3-6CFF911F96F5}"/>
    <dgm:cxn modelId="{B0E64010-4AA9-D240-921B-9153247504D2}" type="presOf" srcId="{35961FC9-567A-4395-A0BF-30F9EFCBBF0A}" destId="{1A214D2A-3919-4FB8-955E-5D5B7FDBDFAA}" srcOrd="0" destOrd="0" presId="urn:microsoft.com/office/officeart/2005/8/layout/lProcess2"/>
    <dgm:cxn modelId="{0833E8D5-2606-2D4D-B1BC-AE2C926CB44A}" type="presOf" srcId="{52C75558-51C2-4AC2-91CB-6C30D2C46F15}" destId="{084B8378-DCF2-47A8-9A35-CCFD80C8AF16}" srcOrd="0" destOrd="0" presId="urn:microsoft.com/office/officeart/2005/8/layout/lProcess2"/>
    <dgm:cxn modelId="{87549D7F-D491-46D6-A47E-ABE52F50395B}" srcId="{831E486C-7E69-44D3-813F-BEE2365235AE}" destId="{19C33D73-7E38-42BA-BADA-39F64A3EF79B}" srcOrd="0" destOrd="0" parTransId="{7924DE21-9A8D-47D0-A72D-3103399F38AF}" sibTransId="{47CF72BC-F4CD-4677-9B8B-D4FFD8191C8D}"/>
    <dgm:cxn modelId="{CA1DAD83-63F3-EA43-9F66-E487896E9AFD}" type="presOf" srcId="{8F83A4D4-1682-4299-9DE9-C1F0A4D1ECF3}" destId="{6C0CCF15-A778-4876-A20D-35066B5132A1}" srcOrd="0" destOrd="0" presId="urn:microsoft.com/office/officeart/2005/8/layout/lProcess2"/>
    <dgm:cxn modelId="{2F8F3381-1687-F34D-9D82-141DCA3BAEE5}" type="presOf" srcId="{E5D07DEE-0413-4255-BBE2-8D3F31815687}" destId="{A49BCF63-1220-44BC-88C5-C2D31F3FC6E5}" srcOrd="0" destOrd="0" presId="urn:microsoft.com/office/officeart/2005/8/layout/lProcess2"/>
    <dgm:cxn modelId="{6C3DC27F-EA69-8B40-B55D-8C81773F081E}" type="presOf" srcId="{16555D6C-CD5C-4A5A-8042-1A6874B89F19}" destId="{83852138-9EC7-4594-8BD5-8760FB9DC0AA}" srcOrd="0" destOrd="0" presId="urn:microsoft.com/office/officeart/2005/8/layout/lProcess2"/>
    <dgm:cxn modelId="{4C559250-6B81-3849-B9AB-879B118A52FB}" type="presOf" srcId="{BC03493A-EF0E-4D77-A2A9-35F61F47878A}" destId="{2B78BE30-73F8-4D7D-A158-87161C92BFE5}" srcOrd="0" destOrd="0" presId="urn:microsoft.com/office/officeart/2005/8/layout/lProcess2"/>
    <dgm:cxn modelId="{766D8D6F-8E6E-4900-A920-7839B11238D0}" srcId="{BC03493A-EF0E-4D77-A2A9-35F61F47878A}" destId="{C45A3958-AAFA-4BE4-A910-C49A593E9EB6}" srcOrd="3" destOrd="0" parTransId="{1E7C8106-38AD-491D-80E4-98EBFEF0537F}" sibTransId="{3339444F-50F0-4973-B239-582DAF2771FE}"/>
    <dgm:cxn modelId="{FF684679-9D7E-4A4F-8F73-B4890B8F2574}" type="presOf" srcId="{831E486C-7E69-44D3-813F-BEE2365235AE}" destId="{0349B578-EC23-4C26-8EFF-C5506DCBD5A6}" srcOrd="0" destOrd="0" presId="urn:microsoft.com/office/officeart/2005/8/layout/lProcess2"/>
    <dgm:cxn modelId="{20C6A1EB-5438-434E-84A2-4DFCA22B3DD8}" type="presOf" srcId="{E92C1B79-CB37-4E33-892D-5DAA26A9828F}" destId="{FCA56546-8649-4E47-B1C8-59F34DA99411}" srcOrd="0" destOrd="0" presId="urn:microsoft.com/office/officeart/2005/8/layout/lProcess2"/>
    <dgm:cxn modelId="{E1E7AD9D-FAFA-784E-BBDE-B55756319077}" type="presOf" srcId="{9C66BA51-86F5-44FE-ADB8-7352F555D8AC}" destId="{EA926D30-409F-4EA6-9169-D754671AA3F7}" srcOrd="0" destOrd="0" presId="urn:microsoft.com/office/officeart/2005/8/layout/lProcess2"/>
    <dgm:cxn modelId="{81C10AEB-523C-47C8-AFB3-F4D8A0BAA596}" srcId="{831E486C-7E69-44D3-813F-BEE2365235AE}" destId="{9C66BA51-86F5-44FE-ADB8-7352F555D8AC}" srcOrd="4" destOrd="0" parTransId="{478BFA8A-AD27-44BA-90A4-8DD60C529A32}" sibTransId="{A3F94767-27E6-4323-B37B-EF00DC87FD76}"/>
    <dgm:cxn modelId="{68C392DB-D13C-473F-998F-D0E2008415F5}" srcId="{BC03493A-EF0E-4D77-A2A9-35F61F47878A}" destId="{4CE61758-748B-478C-90AD-67F37B856BF1}" srcOrd="2" destOrd="0" parTransId="{C82B3DA6-B34B-4386-A357-7022A8D672C7}" sibTransId="{32C4F8AA-627F-47DD-81BA-4027BB275ABE}"/>
    <dgm:cxn modelId="{E97587BE-C7FE-7340-9E9D-55A7CD0A3F62}" type="presOf" srcId="{0E1B4544-B390-47A6-AB77-7F08C9187091}" destId="{D9E8136A-39FB-4F00-A997-057D8BD5AF8A}" srcOrd="0" destOrd="0" presId="urn:microsoft.com/office/officeart/2005/8/layout/lProcess2"/>
    <dgm:cxn modelId="{BE044CD9-6223-4908-A611-7DCA0573480B}" srcId="{831E486C-7E69-44D3-813F-BEE2365235AE}" destId="{31E1E92F-8685-4327-A84B-1C7A7AD95BDF}" srcOrd="1" destOrd="0" parTransId="{DCB779B5-AB2F-4A34-B9B7-5AF0DD256E5D}" sibTransId="{10E0E347-04B4-43A7-99A0-0F8244F980D3}"/>
    <dgm:cxn modelId="{A8685AD5-D428-4D26-84B8-CA5243EA75E0}" srcId="{0E1B4544-B390-47A6-AB77-7F08C9187091}" destId="{35961FC9-567A-4395-A0BF-30F9EFCBBF0A}" srcOrd="2" destOrd="0" parTransId="{81DE3DE9-1CCC-4F72-8D9B-340CCD499C83}" sibTransId="{1E3FC341-AD6C-4379-9877-52A2B6070B7A}"/>
    <dgm:cxn modelId="{252F4561-5DE6-4123-8244-3D2DFD8D2391}" srcId="{0E1B4544-B390-47A6-AB77-7F08C9187091}" destId="{434937AD-6B95-4023-ACA0-1BE96F06DF31}" srcOrd="4" destOrd="0" parTransId="{138F73C6-917D-4585-8C65-FD7CC5EC2714}" sibTransId="{18D542F3-6B46-44FD-8C26-C6CFB20C23E0}"/>
    <dgm:cxn modelId="{7B0C33D2-2E46-C940-B5A3-C1D246C44C39}" type="presOf" srcId="{E3E7DFA0-1482-48D9-BEC9-D8BB6706531F}" destId="{26740FED-86CE-4219-81FC-AEBEDB561297}" srcOrd="0" destOrd="0" presId="urn:microsoft.com/office/officeart/2005/8/layout/lProcess2"/>
    <dgm:cxn modelId="{7EB9F4F4-9DCA-F940-8784-7C01A1116055}" type="presOf" srcId="{93102790-5FE2-428B-AB34-F994DAAFD774}" destId="{936D14D3-D909-4E2B-9A97-191C565D9AE2}" srcOrd="0" destOrd="0" presId="urn:microsoft.com/office/officeart/2005/8/layout/lProcess2"/>
    <dgm:cxn modelId="{7F3A8F17-B1EB-9B46-B690-17CC746B81B7}" type="presOf" srcId="{AFFD04E4-A4D6-4CD7-BCBA-AB1813A09FB0}" destId="{BD7441E7-22C8-4E0E-BF14-CB87E7D41A7D}" srcOrd="0" destOrd="0" presId="urn:microsoft.com/office/officeart/2005/8/layout/lProcess2"/>
    <dgm:cxn modelId="{A8592CFD-B2CB-9646-8EA5-8EEA4F991BE4}" type="presOf" srcId="{E4322262-7A30-45F1-B210-795CA36D3BF8}" destId="{D28778C3-F144-43E9-B49E-556D8B76D033}" srcOrd="0" destOrd="0" presId="urn:microsoft.com/office/officeart/2005/8/layout/lProcess2"/>
    <dgm:cxn modelId="{BD8678D3-1844-1942-B284-BA005E0B5176}" type="presOf" srcId="{434937AD-6B95-4023-ACA0-1BE96F06DF31}" destId="{CFFB9392-FDDB-452B-9529-9874ABF4C77F}" srcOrd="0" destOrd="0" presId="urn:microsoft.com/office/officeart/2005/8/layout/lProcess2"/>
    <dgm:cxn modelId="{61B948E6-9B6D-4774-8085-3A53A898DB9A}" srcId="{4A047310-0CBC-486E-9227-250C34E72BFF}" destId="{BDDF1C84-0B73-443D-9C34-A0E1803B7E6D}" srcOrd="3" destOrd="0" parTransId="{403F98FB-F932-43E4-A538-7000BA094A29}" sibTransId="{7CD68A50-5BBA-4F11-B30E-934F33A3F9A5}"/>
    <dgm:cxn modelId="{D596491E-4B01-4C34-AA1F-47E1DE156187}" srcId="{BC03493A-EF0E-4D77-A2A9-35F61F47878A}" destId="{E5D07DEE-0413-4255-BBE2-8D3F31815687}" srcOrd="1" destOrd="0" parTransId="{27D1D099-8505-420F-95FF-D9FE59512F65}" sibTransId="{1C1A8095-91F0-4BAD-B092-240DB59C8D98}"/>
    <dgm:cxn modelId="{C38F78FE-E755-9647-A6C5-531325CF223B}" type="presOf" srcId="{E1C8664F-E23B-4A46-9717-809A299A362C}" destId="{B31962C8-F2B5-4ECE-AE29-2EB5F661BB16}" srcOrd="0" destOrd="0" presId="urn:microsoft.com/office/officeart/2005/8/layout/lProcess2"/>
    <dgm:cxn modelId="{6EDD908F-554A-264E-88D9-811C6122DE5A}" type="presOf" srcId="{831E486C-7E69-44D3-813F-BEE2365235AE}" destId="{15815DCF-E3B9-48CE-8E2F-54DD46A62340}" srcOrd="1" destOrd="0" presId="urn:microsoft.com/office/officeart/2005/8/layout/lProcess2"/>
    <dgm:cxn modelId="{EA0487AD-69C3-40B9-8B76-0D741563F520}" srcId="{4A047310-0CBC-486E-9227-250C34E72BFF}" destId="{D5B9924D-81AD-4869-81A6-87B80D2C6DB9}" srcOrd="5" destOrd="0" parTransId="{0EA99D5D-8537-4C7B-8549-04BA88447140}" sibTransId="{7E01C9E8-15C9-4442-A9A9-CEF50C059A1C}"/>
    <dgm:cxn modelId="{66FFBEE7-7A95-48C1-A12E-F50DB0319277}" srcId="{E92C1B79-CB37-4E33-892D-5DAA26A9828F}" destId="{16555D6C-CD5C-4A5A-8042-1A6874B89F19}" srcOrd="3" destOrd="0" parTransId="{0B147875-56FF-4F16-AF76-F046899FB1A3}" sibTransId="{A106E8FF-C366-42AA-B9C8-16A3AF49DE76}"/>
    <dgm:cxn modelId="{D6E84D04-3A34-E64A-8441-7E276A92572F}" type="presOf" srcId="{EA674E3F-0F60-4709-97BB-C2D3DC7A928A}" destId="{68E706AD-1F58-48C4-ADCA-BC076DCA87E8}" srcOrd="0" destOrd="0" presId="urn:microsoft.com/office/officeart/2005/8/layout/lProcess2"/>
    <dgm:cxn modelId="{93AF4151-AA4A-4AB1-97FE-2C4D295D14FF}" srcId="{4A047310-0CBC-486E-9227-250C34E72BFF}" destId="{E3E7DFA0-1482-48D9-BEC9-D8BB6706531F}" srcOrd="6" destOrd="0" parTransId="{17085E6C-B246-45FB-AD79-F2241F59DD9D}" sibTransId="{6C23D385-9305-41A8-B1D9-F71AC227C22D}"/>
    <dgm:cxn modelId="{2226A7A5-D8A0-BD41-A83E-897FEB534624}" type="presParOf" srcId="{68E706AD-1F58-48C4-ADCA-BC076DCA87E8}" destId="{47D49E8F-57B7-4BD8-BE42-E699DB7525DE}" srcOrd="0" destOrd="0" presId="urn:microsoft.com/office/officeart/2005/8/layout/lProcess2"/>
    <dgm:cxn modelId="{5B5A076F-2A4B-7047-8A09-54246D09978A}" type="presParOf" srcId="{47D49E8F-57B7-4BD8-BE42-E699DB7525DE}" destId="{CA087712-5FEF-448E-9E21-CDDD0B917217}" srcOrd="0" destOrd="0" presId="urn:microsoft.com/office/officeart/2005/8/layout/lProcess2"/>
    <dgm:cxn modelId="{461B1311-1867-CF47-B685-B2B290DA38EB}" type="presParOf" srcId="{47D49E8F-57B7-4BD8-BE42-E699DB7525DE}" destId="{D84B3DBC-3D24-4F1D-AEF0-5E69538874CF}" srcOrd="1" destOrd="0" presId="urn:microsoft.com/office/officeart/2005/8/layout/lProcess2"/>
    <dgm:cxn modelId="{B0295F15-7D52-CA44-9663-CFE74BB0C245}" type="presParOf" srcId="{47D49E8F-57B7-4BD8-BE42-E699DB7525DE}" destId="{28893B21-66E8-4DBB-BEA4-A76EA33C7D39}" srcOrd="2" destOrd="0" presId="urn:microsoft.com/office/officeart/2005/8/layout/lProcess2"/>
    <dgm:cxn modelId="{0D6F2A74-887A-174A-95E1-83DD2011F005}" type="presParOf" srcId="{28893B21-66E8-4DBB-BEA4-A76EA33C7D39}" destId="{77FE6FBA-4C71-4B51-AD75-5BCDDFA61888}" srcOrd="0" destOrd="0" presId="urn:microsoft.com/office/officeart/2005/8/layout/lProcess2"/>
    <dgm:cxn modelId="{1DE8E464-C91C-9E4D-B915-40DF3DC6CD91}" type="presParOf" srcId="{77FE6FBA-4C71-4B51-AD75-5BCDDFA61888}" destId="{936D14D3-D909-4E2B-9A97-191C565D9AE2}" srcOrd="0" destOrd="0" presId="urn:microsoft.com/office/officeart/2005/8/layout/lProcess2"/>
    <dgm:cxn modelId="{FAC3EFF9-2586-8B41-A6B0-61B3FD75BA30}" type="presParOf" srcId="{77FE6FBA-4C71-4B51-AD75-5BCDDFA61888}" destId="{FCE70EB4-210E-4675-BCEA-6C4E4F33ECF8}" srcOrd="1" destOrd="0" presId="urn:microsoft.com/office/officeart/2005/8/layout/lProcess2"/>
    <dgm:cxn modelId="{F09FEA9A-1E38-7C42-BF25-1DEC98FAE9B8}" type="presParOf" srcId="{77FE6FBA-4C71-4B51-AD75-5BCDDFA61888}" destId="{608E40BB-5BCF-4764-BB25-4FECEEBDE344}" srcOrd="2" destOrd="0" presId="urn:microsoft.com/office/officeart/2005/8/layout/lProcess2"/>
    <dgm:cxn modelId="{B759B2B2-2FBF-BF41-9463-51FAFCFE148C}" type="presParOf" srcId="{77FE6FBA-4C71-4B51-AD75-5BCDDFA61888}" destId="{B5822716-C638-4EB7-B48F-CE56E5A15086}" srcOrd="3" destOrd="0" presId="urn:microsoft.com/office/officeart/2005/8/layout/lProcess2"/>
    <dgm:cxn modelId="{E3660918-1537-AB48-9C11-59386C3E731D}" type="presParOf" srcId="{77FE6FBA-4C71-4B51-AD75-5BCDDFA61888}" destId="{D28778C3-F144-43E9-B49E-556D8B76D033}" srcOrd="4" destOrd="0" presId="urn:microsoft.com/office/officeart/2005/8/layout/lProcess2"/>
    <dgm:cxn modelId="{F10428E0-C282-D443-B783-6A946D5F65E3}" type="presParOf" srcId="{77FE6FBA-4C71-4B51-AD75-5BCDDFA61888}" destId="{78284739-3F04-4D0F-B043-A9C7A3053E50}" srcOrd="5" destOrd="0" presId="urn:microsoft.com/office/officeart/2005/8/layout/lProcess2"/>
    <dgm:cxn modelId="{071608BF-51D6-2A4E-8757-EBA9F579DE56}" type="presParOf" srcId="{77FE6FBA-4C71-4B51-AD75-5BCDDFA61888}" destId="{0A17834A-1220-402D-A59A-B1E038E81482}" srcOrd="6" destOrd="0" presId="urn:microsoft.com/office/officeart/2005/8/layout/lProcess2"/>
    <dgm:cxn modelId="{6BBCD9B4-7683-2D4B-9098-A06C500123FA}" type="presParOf" srcId="{77FE6FBA-4C71-4B51-AD75-5BCDDFA61888}" destId="{901066D1-2395-49A7-A347-E2BA66132F36}" srcOrd="7" destOrd="0" presId="urn:microsoft.com/office/officeart/2005/8/layout/lProcess2"/>
    <dgm:cxn modelId="{60D15A71-0E17-F047-B67E-0D728746F6E0}" type="presParOf" srcId="{77FE6FBA-4C71-4B51-AD75-5BCDDFA61888}" destId="{0335E469-4FF9-4E2E-A4FF-B877FDEA072B}" srcOrd="8" destOrd="0" presId="urn:microsoft.com/office/officeart/2005/8/layout/lProcess2"/>
    <dgm:cxn modelId="{4D504F10-A857-5C4E-ADAF-D167C4C9F633}" type="presParOf" srcId="{77FE6FBA-4C71-4B51-AD75-5BCDDFA61888}" destId="{DC314092-146C-43ED-8540-AB138085CC8D}" srcOrd="9" destOrd="0" presId="urn:microsoft.com/office/officeart/2005/8/layout/lProcess2"/>
    <dgm:cxn modelId="{A708B435-D51F-E047-BF75-34EF77E51649}" type="presParOf" srcId="{77FE6FBA-4C71-4B51-AD75-5BCDDFA61888}" destId="{39496FC6-A05C-4939-9698-804A47736A30}" srcOrd="10" destOrd="0" presId="urn:microsoft.com/office/officeart/2005/8/layout/lProcess2"/>
    <dgm:cxn modelId="{B5974CE8-C932-3243-84C2-A48BAF72755C}" type="presParOf" srcId="{77FE6FBA-4C71-4B51-AD75-5BCDDFA61888}" destId="{9168242E-DFA9-47E7-BFF1-9B7A1426CA45}" srcOrd="11" destOrd="0" presId="urn:microsoft.com/office/officeart/2005/8/layout/lProcess2"/>
    <dgm:cxn modelId="{1440F584-4215-1941-AF2A-B0831582AA48}" type="presParOf" srcId="{77FE6FBA-4C71-4B51-AD75-5BCDDFA61888}" destId="{26740FED-86CE-4219-81FC-AEBEDB561297}" srcOrd="12" destOrd="0" presId="urn:microsoft.com/office/officeart/2005/8/layout/lProcess2"/>
    <dgm:cxn modelId="{694AC92E-EE04-3645-A208-CD5C3FE24652}" type="presParOf" srcId="{68E706AD-1F58-48C4-ADCA-BC076DCA87E8}" destId="{4313D079-66C7-435B-A673-8A1863354C16}" srcOrd="1" destOrd="0" presId="urn:microsoft.com/office/officeart/2005/8/layout/lProcess2"/>
    <dgm:cxn modelId="{97821006-D00B-C248-BD0B-CCDB33886FD7}" type="presParOf" srcId="{68E706AD-1F58-48C4-ADCA-BC076DCA87E8}" destId="{58951A8A-A299-4DFD-8D49-23F54115728A}" srcOrd="2" destOrd="0" presId="urn:microsoft.com/office/officeart/2005/8/layout/lProcess2"/>
    <dgm:cxn modelId="{8537DC97-09D5-F24C-92FA-DB9704E5E4D7}" type="presParOf" srcId="{58951A8A-A299-4DFD-8D49-23F54115728A}" destId="{0349B578-EC23-4C26-8EFF-C5506DCBD5A6}" srcOrd="0" destOrd="0" presId="urn:microsoft.com/office/officeart/2005/8/layout/lProcess2"/>
    <dgm:cxn modelId="{F88ABE29-837B-D449-ABC4-6D03973B3A41}" type="presParOf" srcId="{58951A8A-A299-4DFD-8D49-23F54115728A}" destId="{15815DCF-E3B9-48CE-8E2F-54DD46A62340}" srcOrd="1" destOrd="0" presId="urn:microsoft.com/office/officeart/2005/8/layout/lProcess2"/>
    <dgm:cxn modelId="{B815B2B4-FE5D-0E43-B4C5-D2CAC80DC4D9}" type="presParOf" srcId="{58951A8A-A299-4DFD-8D49-23F54115728A}" destId="{8C00150A-97E6-419E-A4CE-B83BC94092DE}" srcOrd="2" destOrd="0" presId="urn:microsoft.com/office/officeart/2005/8/layout/lProcess2"/>
    <dgm:cxn modelId="{2DE8C6D1-76A7-944F-A74F-318EAF51EE79}" type="presParOf" srcId="{8C00150A-97E6-419E-A4CE-B83BC94092DE}" destId="{8FC8C579-E551-4012-BD82-E53D87216E37}" srcOrd="0" destOrd="0" presId="urn:microsoft.com/office/officeart/2005/8/layout/lProcess2"/>
    <dgm:cxn modelId="{0145CFBB-C73D-9B4B-8877-E598A051BF58}" type="presParOf" srcId="{8FC8C579-E551-4012-BD82-E53D87216E37}" destId="{51D57DB4-B63A-45B0-8CC5-1F8A115A4A49}" srcOrd="0" destOrd="0" presId="urn:microsoft.com/office/officeart/2005/8/layout/lProcess2"/>
    <dgm:cxn modelId="{1F2F7269-9C99-5944-8539-68992B6D8D28}" type="presParOf" srcId="{8FC8C579-E551-4012-BD82-E53D87216E37}" destId="{20D984CC-E0D9-4C42-8C88-81A334654AB3}" srcOrd="1" destOrd="0" presId="urn:microsoft.com/office/officeart/2005/8/layout/lProcess2"/>
    <dgm:cxn modelId="{848E02D2-6493-0940-AE06-F2EF385673DC}" type="presParOf" srcId="{8FC8C579-E551-4012-BD82-E53D87216E37}" destId="{6AE11F95-B83A-4BB3-8FF1-26ABE45EC689}" srcOrd="2" destOrd="0" presId="urn:microsoft.com/office/officeart/2005/8/layout/lProcess2"/>
    <dgm:cxn modelId="{3C9A15E5-28A5-344C-A952-5C90DBDCD5BF}" type="presParOf" srcId="{8FC8C579-E551-4012-BD82-E53D87216E37}" destId="{E5540CC8-4D0B-439B-931C-31B9D886A13C}" srcOrd="3" destOrd="0" presId="urn:microsoft.com/office/officeart/2005/8/layout/lProcess2"/>
    <dgm:cxn modelId="{13637EC2-AAB5-E645-B811-5D17A12E4B6A}" type="presParOf" srcId="{8FC8C579-E551-4012-BD82-E53D87216E37}" destId="{084B8378-DCF2-47A8-9A35-CCFD80C8AF16}" srcOrd="4" destOrd="0" presId="urn:microsoft.com/office/officeart/2005/8/layout/lProcess2"/>
    <dgm:cxn modelId="{7BF3843B-9AF0-BD4A-9A9F-5801C0ED9771}" type="presParOf" srcId="{8FC8C579-E551-4012-BD82-E53D87216E37}" destId="{259EC016-E138-4D3B-AD28-5628A2C9FE89}" srcOrd="5" destOrd="0" presId="urn:microsoft.com/office/officeart/2005/8/layout/lProcess2"/>
    <dgm:cxn modelId="{3368573C-C0C2-D24E-BC29-F177767AB04E}" type="presParOf" srcId="{8FC8C579-E551-4012-BD82-E53D87216E37}" destId="{350B573E-DA47-4AFD-A426-7BC11660767B}" srcOrd="6" destOrd="0" presId="urn:microsoft.com/office/officeart/2005/8/layout/lProcess2"/>
    <dgm:cxn modelId="{D8CCA14A-F5CD-974E-8761-3A5B9BE9010B}" type="presParOf" srcId="{8FC8C579-E551-4012-BD82-E53D87216E37}" destId="{323B1C82-D909-4C5F-AFE2-D3A79C4B3CEF}" srcOrd="7" destOrd="0" presId="urn:microsoft.com/office/officeart/2005/8/layout/lProcess2"/>
    <dgm:cxn modelId="{2B4DC7F3-AC49-4E4F-9C5B-8E1539DAACB1}" type="presParOf" srcId="{8FC8C579-E551-4012-BD82-E53D87216E37}" destId="{EA926D30-409F-4EA6-9169-D754671AA3F7}" srcOrd="8" destOrd="0" presId="urn:microsoft.com/office/officeart/2005/8/layout/lProcess2"/>
    <dgm:cxn modelId="{1C8A2128-DFCA-1E40-ABA5-6E8ED00391B1}" type="presParOf" srcId="{8FC8C579-E551-4012-BD82-E53D87216E37}" destId="{D877073D-870D-403A-A2A5-1587DB456FC5}" srcOrd="9" destOrd="0" presId="urn:microsoft.com/office/officeart/2005/8/layout/lProcess2"/>
    <dgm:cxn modelId="{425FA20D-7347-A848-B356-3A2BD50280C9}" type="presParOf" srcId="{8FC8C579-E551-4012-BD82-E53D87216E37}" destId="{B31962C8-F2B5-4ECE-AE29-2EB5F661BB16}" srcOrd="10" destOrd="0" presId="urn:microsoft.com/office/officeart/2005/8/layout/lProcess2"/>
    <dgm:cxn modelId="{35ACF852-F636-A042-A778-A7CAE73C7676}" type="presParOf" srcId="{68E706AD-1F58-48C4-ADCA-BC076DCA87E8}" destId="{AB82FA02-F9DF-4797-8DE8-1F664DF5066A}" srcOrd="3" destOrd="0" presId="urn:microsoft.com/office/officeart/2005/8/layout/lProcess2"/>
    <dgm:cxn modelId="{2A2A1EF7-BFA9-C444-A6B0-D37B84211460}" type="presParOf" srcId="{68E706AD-1F58-48C4-ADCA-BC076DCA87E8}" destId="{2FFF51E5-DA26-48AB-B02D-AD54D7E95719}" srcOrd="4" destOrd="0" presId="urn:microsoft.com/office/officeart/2005/8/layout/lProcess2"/>
    <dgm:cxn modelId="{34A8FCBC-0406-3D48-A3A5-9076987CF46E}" type="presParOf" srcId="{2FFF51E5-DA26-48AB-B02D-AD54D7E95719}" destId="{FCA56546-8649-4E47-B1C8-59F34DA99411}" srcOrd="0" destOrd="0" presId="urn:microsoft.com/office/officeart/2005/8/layout/lProcess2"/>
    <dgm:cxn modelId="{9F7AF2F1-66AA-3946-83F3-FC5FC7B9F736}" type="presParOf" srcId="{2FFF51E5-DA26-48AB-B02D-AD54D7E95719}" destId="{CF486B74-DE6C-4ED5-9ECF-AA6122924833}" srcOrd="1" destOrd="0" presId="urn:microsoft.com/office/officeart/2005/8/layout/lProcess2"/>
    <dgm:cxn modelId="{B37AA818-7C74-6F48-BF71-A9F1F34ECD67}" type="presParOf" srcId="{2FFF51E5-DA26-48AB-B02D-AD54D7E95719}" destId="{5B24838E-6F3C-47BE-98E6-05C934F17D6F}" srcOrd="2" destOrd="0" presId="urn:microsoft.com/office/officeart/2005/8/layout/lProcess2"/>
    <dgm:cxn modelId="{164B61EC-164D-2D47-B421-0198CE65229C}" type="presParOf" srcId="{5B24838E-6F3C-47BE-98E6-05C934F17D6F}" destId="{E705ABA8-AF9D-430A-8F63-354867F65139}" srcOrd="0" destOrd="0" presId="urn:microsoft.com/office/officeart/2005/8/layout/lProcess2"/>
    <dgm:cxn modelId="{CFD64A4C-7200-DC4C-A2F9-1CEA9B9B14F0}" type="presParOf" srcId="{E705ABA8-AF9D-430A-8F63-354867F65139}" destId="{0FB4BDAD-ADD3-499B-89AC-5C321324E393}" srcOrd="0" destOrd="0" presId="urn:microsoft.com/office/officeart/2005/8/layout/lProcess2"/>
    <dgm:cxn modelId="{E2587AE4-CB35-C24F-AA80-340960FB5BB5}" type="presParOf" srcId="{E705ABA8-AF9D-430A-8F63-354867F65139}" destId="{25642BEB-9722-4CAF-B8F5-59328246CF4C}" srcOrd="1" destOrd="0" presId="urn:microsoft.com/office/officeart/2005/8/layout/lProcess2"/>
    <dgm:cxn modelId="{5CBF086F-71B9-BB47-90F5-5C1F60B7DD46}" type="presParOf" srcId="{E705ABA8-AF9D-430A-8F63-354867F65139}" destId="{175ABB37-7E0F-4643-A910-ED33AA02AA41}" srcOrd="2" destOrd="0" presId="urn:microsoft.com/office/officeart/2005/8/layout/lProcess2"/>
    <dgm:cxn modelId="{147D9773-90C6-8849-BB72-750AD62EEE16}" type="presParOf" srcId="{E705ABA8-AF9D-430A-8F63-354867F65139}" destId="{135CEAF6-57DB-4166-9326-D2CC0089861A}" srcOrd="3" destOrd="0" presId="urn:microsoft.com/office/officeart/2005/8/layout/lProcess2"/>
    <dgm:cxn modelId="{BB601395-C3DB-4847-8F1F-382932BF7F21}" type="presParOf" srcId="{E705ABA8-AF9D-430A-8F63-354867F65139}" destId="{DE30F405-E627-422B-876C-2458FB50342C}" srcOrd="4" destOrd="0" presId="urn:microsoft.com/office/officeart/2005/8/layout/lProcess2"/>
    <dgm:cxn modelId="{D504D7C3-F232-124F-9566-EC472A763C36}" type="presParOf" srcId="{E705ABA8-AF9D-430A-8F63-354867F65139}" destId="{03DCB20B-9BF3-45AE-A4E8-8487A8D45E28}" srcOrd="5" destOrd="0" presId="urn:microsoft.com/office/officeart/2005/8/layout/lProcess2"/>
    <dgm:cxn modelId="{2BD22F30-20CB-144A-B2CB-BB1C1DB23379}" type="presParOf" srcId="{E705ABA8-AF9D-430A-8F63-354867F65139}" destId="{83852138-9EC7-4594-8BD5-8760FB9DC0AA}" srcOrd="6" destOrd="0" presId="urn:microsoft.com/office/officeart/2005/8/layout/lProcess2"/>
    <dgm:cxn modelId="{A3E08EF8-6ADA-C542-85DD-01CB6E1FCC22}" type="presParOf" srcId="{E705ABA8-AF9D-430A-8F63-354867F65139}" destId="{3E3F867D-8FA7-4F59-9F0A-AD746FD23FE4}" srcOrd="7" destOrd="0" presId="urn:microsoft.com/office/officeart/2005/8/layout/lProcess2"/>
    <dgm:cxn modelId="{18E7A0D3-A089-9B49-B993-BC41B793EBB6}" type="presParOf" srcId="{E705ABA8-AF9D-430A-8F63-354867F65139}" destId="{6C0CCF15-A778-4876-A20D-35066B5132A1}" srcOrd="8" destOrd="0" presId="urn:microsoft.com/office/officeart/2005/8/layout/lProcess2"/>
    <dgm:cxn modelId="{724CC260-C5BB-6746-B11C-333E13834961}" type="presParOf" srcId="{E705ABA8-AF9D-430A-8F63-354867F65139}" destId="{06545806-6759-4B07-B5B0-B7DA4AADEE29}" srcOrd="9" destOrd="0" presId="urn:microsoft.com/office/officeart/2005/8/layout/lProcess2"/>
    <dgm:cxn modelId="{4EB2316D-7B82-4644-8661-D5A137F2DA97}" type="presParOf" srcId="{E705ABA8-AF9D-430A-8F63-354867F65139}" destId="{BD7441E7-22C8-4E0E-BF14-CB87E7D41A7D}" srcOrd="10" destOrd="0" presId="urn:microsoft.com/office/officeart/2005/8/layout/lProcess2"/>
    <dgm:cxn modelId="{BA4A63D9-A8F3-744E-8D9F-4CA771267BEC}" type="presParOf" srcId="{68E706AD-1F58-48C4-ADCA-BC076DCA87E8}" destId="{F468BB9D-395E-4FDC-B5C0-E58097812406}" srcOrd="5" destOrd="0" presId="urn:microsoft.com/office/officeart/2005/8/layout/lProcess2"/>
    <dgm:cxn modelId="{A1B7AC32-D733-1F45-9F08-5FB78137F3DC}" type="presParOf" srcId="{68E706AD-1F58-48C4-ADCA-BC076DCA87E8}" destId="{E45A47B4-2809-4AFE-8967-FE11A551ADDB}" srcOrd="6" destOrd="0" presId="urn:microsoft.com/office/officeart/2005/8/layout/lProcess2"/>
    <dgm:cxn modelId="{ECFFAC82-DB29-2C4A-8902-BE8C4EA6DDFD}" type="presParOf" srcId="{E45A47B4-2809-4AFE-8967-FE11A551ADDB}" destId="{2B78BE30-73F8-4D7D-A158-87161C92BFE5}" srcOrd="0" destOrd="0" presId="urn:microsoft.com/office/officeart/2005/8/layout/lProcess2"/>
    <dgm:cxn modelId="{7076D5C0-BBE0-9444-84DE-179100746305}" type="presParOf" srcId="{E45A47B4-2809-4AFE-8967-FE11A551ADDB}" destId="{29497815-8527-4365-A35F-CA6F06B8578B}" srcOrd="1" destOrd="0" presId="urn:microsoft.com/office/officeart/2005/8/layout/lProcess2"/>
    <dgm:cxn modelId="{3DA38DC2-A90E-7F45-A531-75622471525D}" type="presParOf" srcId="{E45A47B4-2809-4AFE-8967-FE11A551ADDB}" destId="{B6FF8E9D-AEEB-42D9-984B-B15B636E429E}" srcOrd="2" destOrd="0" presId="urn:microsoft.com/office/officeart/2005/8/layout/lProcess2"/>
    <dgm:cxn modelId="{45994E6D-01D5-4D47-BD73-E76D64D0D0B6}" type="presParOf" srcId="{B6FF8E9D-AEEB-42D9-984B-B15B636E429E}" destId="{A5D6F4FB-DA90-4363-B1CA-F332A52715E9}" srcOrd="0" destOrd="0" presId="urn:microsoft.com/office/officeart/2005/8/layout/lProcess2"/>
    <dgm:cxn modelId="{B4090A8F-4A82-D047-AAD5-0FA6BD143728}" type="presParOf" srcId="{A5D6F4FB-DA90-4363-B1CA-F332A52715E9}" destId="{F9263B81-6D87-42BC-84E9-3E14EAA3074B}" srcOrd="0" destOrd="0" presId="urn:microsoft.com/office/officeart/2005/8/layout/lProcess2"/>
    <dgm:cxn modelId="{061EC105-B664-0B4B-9215-CC082734EE94}" type="presParOf" srcId="{A5D6F4FB-DA90-4363-B1CA-F332A52715E9}" destId="{4C9069A8-33AE-4FBD-9E73-D84EF9D18D70}" srcOrd="1" destOrd="0" presId="urn:microsoft.com/office/officeart/2005/8/layout/lProcess2"/>
    <dgm:cxn modelId="{F1834C87-553F-DB4F-A78D-8B36EDD260E3}" type="presParOf" srcId="{A5D6F4FB-DA90-4363-B1CA-F332A52715E9}" destId="{A49BCF63-1220-44BC-88C5-C2D31F3FC6E5}" srcOrd="2" destOrd="0" presId="urn:microsoft.com/office/officeart/2005/8/layout/lProcess2"/>
    <dgm:cxn modelId="{29BB0B0B-E934-0E4D-9826-81032C497AA8}" type="presParOf" srcId="{A5D6F4FB-DA90-4363-B1CA-F332A52715E9}" destId="{996703F9-7581-496C-A636-62AAAC07537D}" srcOrd="3" destOrd="0" presId="urn:microsoft.com/office/officeart/2005/8/layout/lProcess2"/>
    <dgm:cxn modelId="{89FA3581-7B42-3F45-BD63-15079DEA5A56}" type="presParOf" srcId="{A5D6F4FB-DA90-4363-B1CA-F332A52715E9}" destId="{5AA242C1-CAAC-4C23-AB8E-BD33ADED26E5}" srcOrd="4" destOrd="0" presId="urn:microsoft.com/office/officeart/2005/8/layout/lProcess2"/>
    <dgm:cxn modelId="{CF476035-8AB1-C745-BDC9-DAB1DC34C5E5}" type="presParOf" srcId="{A5D6F4FB-DA90-4363-B1CA-F332A52715E9}" destId="{57552951-0A64-492A-94DF-FCFA847136E3}" srcOrd="5" destOrd="0" presId="urn:microsoft.com/office/officeart/2005/8/layout/lProcess2"/>
    <dgm:cxn modelId="{9561D5BB-C052-B840-941B-5B00FCB562E2}" type="presParOf" srcId="{A5D6F4FB-DA90-4363-B1CA-F332A52715E9}" destId="{1E9B6677-72B3-404D-861B-7F6D73843753}" srcOrd="6" destOrd="0" presId="urn:microsoft.com/office/officeart/2005/8/layout/lProcess2"/>
    <dgm:cxn modelId="{D78081DD-C960-C046-9A99-E28DCB8CAFBC}" type="presParOf" srcId="{68E706AD-1F58-48C4-ADCA-BC076DCA87E8}" destId="{CC3BC331-C7E2-468F-8BB2-9C1E30F38133}" srcOrd="7" destOrd="0" presId="urn:microsoft.com/office/officeart/2005/8/layout/lProcess2"/>
    <dgm:cxn modelId="{0101927C-9455-144F-A6A3-D3EA55F51444}" type="presParOf" srcId="{68E706AD-1F58-48C4-ADCA-BC076DCA87E8}" destId="{5DEA7E42-F2C5-4DC2-BE02-4614FB162172}" srcOrd="8" destOrd="0" presId="urn:microsoft.com/office/officeart/2005/8/layout/lProcess2"/>
    <dgm:cxn modelId="{56795F77-83DB-C242-8AEA-152CF81D4E3C}" type="presParOf" srcId="{5DEA7E42-F2C5-4DC2-BE02-4614FB162172}" destId="{D9E8136A-39FB-4F00-A997-057D8BD5AF8A}" srcOrd="0" destOrd="0" presId="urn:microsoft.com/office/officeart/2005/8/layout/lProcess2"/>
    <dgm:cxn modelId="{6AA7F2F4-6BC4-7E48-9CEE-671E567E45DB}" type="presParOf" srcId="{5DEA7E42-F2C5-4DC2-BE02-4614FB162172}" destId="{74335FE3-AF19-49B4-9EED-1DA5A3B39671}" srcOrd="1" destOrd="0" presId="urn:microsoft.com/office/officeart/2005/8/layout/lProcess2"/>
    <dgm:cxn modelId="{F5BBCB5D-B56D-044D-B12A-E31140CDD4BE}" type="presParOf" srcId="{5DEA7E42-F2C5-4DC2-BE02-4614FB162172}" destId="{4312A66F-43ED-472F-8FDE-011CB50920ED}" srcOrd="2" destOrd="0" presId="urn:microsoft.com/office/officeart/2005/8/layout/lProcess2"/>
    <dgm:cxn modelId="{D6502AB1-209D-7746-84E3-4D936B416F57}" type="presParOf" srcId="{4312A66F-43ED-472F-8FDE-011CB50920ED}" destId="{46C15090-64A0-4ACF-9868-33CC13E7225C}" srcOrd="0" destOrd="0" presId="urn:microsoft.com/office/officeart/2005/8/layout/lProcess2"/>
    <dgm:cxn modelId="{8E6CA186-C70F-6140-ADB6-0809975BB0E3}" type="presParOf" srcId="{46C15090-64A0-4ACF-9868-33CC13E7225C}" destId="{F50F7B64-AFDB-4308-A09B-F6888335757A}" srcOrd="0" destOrd="0" presId="urn:microsoft.com/office/officeart/2005/8/layout/lProcess2"/>
    <dgm:cxn modelId="{46AD85EC-88FA-7141-A484-9ECF576C07FA}" type="presParOf" srcId="{46C15090-64A0-4ACF-9868-33CC13E7225C}" destId="{44ABFA18-7103-4068-B7D7-A443B9719725}" srcOrd="1" destOrd="0" presId="urn:microsoft.com/office/officeart/2005/8/layout/lProcess2"/>
    <dgm:cxn modelId="{D9B06C87-E441-4148-8B93-443D9767C54D}" type="presParOf" srcId="{46C15090-64A0-4ACF-9868-33CC13E7225C}" destId="{A68C6A48-84EB-415C-BA56-500AD9A93918}" srcOrd="2" destOrd="0" presId="urn:microsoft.com/office/officeart/2005/8/layout/lProcess2"/>
    <dgm:cxn modelId="{0C4F48A3-5494-724B-AD98-DBE6756C755A}" type="presParOf" srcId="{46C15090-64A0-4ACF-9868-33CC13E7225C}" destId="{804A3A9B-6DF3-4CB0-99D8-3C6C4B766AE9}" srcOrd="3" destOrd="0" presId="urn:microsoft.com/office/officeart/2005/8/layout/lProcess2"/>
    <dgm:cxn modelId="{C167FEC5-B31B-684A-89E1-EFDCD4C816D8}" type="presParOf" srcId="{46C15090-64A0-4ACF-9868-33CC13E7225C}" destId="{1A214D2A-3919-4FB8-955E-5D5B7FDBDFAA}" srcOrd="4" destOrd="0" presId="urn:microsoft.com/office/officeart/2005/8/layout/lProcess2"/>
    <dgm:cxn modelId="{E5320C33-259A-2E41-AF85-DC5AA2885640}" type="presParOf" srcId="{46C15090-64A0-4ACF-9868-33CC13E7225C}" destId="{6215D258-4123-4A70-88CA-66BBC87B3159}" srcOrd="5" destOrd="0" presId="urn:microsoft.com/office/officeart/2005/8/layout/lProcess2"/>
    <dgm:cxn modelId="{B5BB46C6-79A7-AE40-B204-B660D4416614}" type="presParOf" srcId="{46C15090-64A0-4ACF-9868-33CC13E7225C}" destId="{72E9CFC9-811A-482C-B139-7DFA126FA0FE}" srcOrd="6" destOrd="0" presId="urn:microsoft.com/office/officeart/2005/8/layout/lProcess2"/>
    <dgm:cxn modelId="{DAC402DA-CB86-1949-B39D-E6F5FF33B947}" type="presParOf" srcId="{46C15090-64A0-4ACF-9868-33CC13E7225C}" destId="{09464C05-99DF-4203-86FA-6901CB1F0AA0}" srcOrd="7" destOrd="0" presId="urn:microsoft.com/office/officeart/2005/8/layout/lProcess2"/>
    <dgm:cxn modelId="{BE5625E5-5EA5-F240-9E4D-F2128C4913DB}" type="presParOf" srcId="{46C15090-64A0-4ACF-9868-33CC13E7225C}" destId="{CFFB9392-FDDB-452B-9529-9874ABF4C77F}" srcOrd="8"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87712-5FEF-448E-9E21-CDDD0B917217}">
      <dsp:nvSpPr>
        <dsp:cNvPr id="0" name=""/>
        <dsp:cNvSpPr/>
      </dsp:nvSpPr>
      <dsp:spPr>
        <a:xfrm>
          <a:off x="4502" y="0"/>
          <a:ext cx="1579810" cy="48514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u="none" kern="1200" baseline="0" dirty="0" smtClean="0">
              <a:solidFill>
                <a:srgbClr val="595959"/>
              </a:solidFill>
              <a:latin typeface="Myriad Pro"/>
              <a:cs typeface="Myriad Pro"/>
            </a:rPr>
            <a:t>Consulting Services </a:t>
          </a:r>
          <a:r>
            <a:rPr lang="en-US" sz="1600" b="0" u="none" kern="1200" baseline="0" dirty="0" smtClean="0">
              <a:solidFill>
                <a:srgbClr val="595959"/>
              </a:solidFill>
              <a:latin typeface="Myriad Pro"/>
              <a:cs typeface="Myriad Pro"/>
            </a:rPr>
            <a:t>(CSO)</a:t>
          </a:r>
          <a:endParaRPr lang="en-US" sz="1700" b="0" u="none" kern="1200" baseline="0" dirty="0">
            <a:solidFill>
              <a:srgbClr val="595959"/>
            </a:solidFill>
            <a:latin typeface="Myriad Pro"/>
            <a:cs typeface="Myriad Pro"/>
          </a:endParaRPr>
        </a:p>
      </dsp:txBody>
      <dsp:txXfrm>
        <a:off x="4502" y="0"/>
        <a:ext cx="1579810" cy="1455420"/>
      </dsp:txXfrm>
    </dsp:sp>
    <dsp:sp modelId="{936D14D3-D909-4E2B-9A97-191C565D9AE2}">
      <dsp:nvSpPr>
        <dsp:cNvPr id="0" name=""/>
        <dsp:cNvSpPr/>
      </dsp:nvSpPr>
      <dsp:spPr>
        <a:xfrm>
          <a:off x="128182" y="1458381"/>
          <a:ext cx="1332450" cy="39725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Assessments </a:t>
          </a:r>
        </a:p>
      </dsp:txBody>
      <dsp:txXfrm>
        <a:off x="139817" y="1470016"/>
        <a:ext cx="1309180" cy="373985"/>
      </dsp:txXfrm>
    </dsp:sp>
    <dsp:sp modelId="{608E40BB-5BCF-4764-BB25-4FECEEBDE344}">
      <dsp:nvSpPr>
        <dsp:cNvPr id="0" name=""/>
        <dsp:cNvSpPr/>
      </dsp:nvSpPr>
      <dsp:spPr>
        <a:xfrm>
          <a:off x="128182" y="1916753"/>
          <a:ext cx="1332450" cy="397255"/>
        </a:xfrm>
        <a:prstGeom prst="roundRect">
          <a:avLst>
            <a:gd name="adj" fmla="val 10000"/>
          </a:avLst>
        </a:prstGeom>
        <a:solidFill>
          <a:schemeClr val="accent3">
            <a:hueOff val="416676"/>
            <a:satOff val="-625"/>
            <a:lumOff val="-1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Analysis</a:t>
          </a:r>
        </a:p>
      </dsp:txBody>
      <dsp:txXfrm>
        <a:off x="139817" y="1928388"/>
        <a:ext cx="1309180" cy="373985"/>
      </dsp:txXfrm>
    </dsp:sp>
    <dsp:sp modelId="{D28778C3-F144-43E9-B49E-556D8B76D033}">
      <dsp:nvSpPr>
        <dsp:cNvPr id="0" name=""/>
        <dsp:cNvSpPr/>
      </dsp:nvSpPr>
      <dsp:spPr>
        <a:xfrm>
          <a:off x="128182" y="2375125"/>
          <a:ext cx="1332450" cy="397255"/>
        </a:xfrm>
        <a:prstGeom prst="roundRect">
          <a:avLst>
            <a:gd name="adj" fmla="val 10000"/>
          </a:avLst>
        </a:prstGeom>
        <a:solidFill>
          <a:schemeClr val="accent3">
            <a:hueOff val="833353"/>
            <a:satOff val="-1250"/>
            <a:lumOff val="-20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Design</a:t>
          </a:r>
        </a:p>
      </dsp:txBody>
      <dsp:txXfrm>
        <a:off x="139817" y="2386760"/>
        <a:ext cx="1309180" cy="373985"/>
      </dsp:txXfrm>
    </dsp:sp>
    <dsp:sp modelId="{0A17834A-1220-402D-A59A-B1E038E81482}">
      <dsp:nvSpPr>
        <dsp:cNvPr id="0" name=""/>
        <dsp:cNvSpPr/>
      </dsp:nvSpPr>
      <dsp:spPr>
        <a:xfrm>
          <a:off x="128182" y="2833497"/>
          <a:ext cx="1332450" cy="397255"/>
        </a:xfrm>
        <a:prstGeom prst="roundRect">
          <a:avLst>
            <a:gd name="adj" fmla="val 10000"/>
          </a:avLst>
        </a:prstGeom>
        <a:solidFill>
          <a:schemeClr val="accent3">
            <a:hueOff val="1250029"/>
            <a:satOff val="-1876"/>
            <a:lumOff val="-3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Business Solutions</a:t>
          </a:r>
          <a:endParaRPr lang="en-US" sz="1100" kern="1200" dirty="0" smtClean="0">
            <a:latin typeface="+mn-lt"/>
          </a:endParaRPr>
        </a:p>
      </dsp:txBody>
      <dsp:txXfrm>
        <a:off x="139817" y="2845132"/>
        <a:ext cx="1309180" cy="373985"/>
      </dsp:txXfrm>
    </dsp:sp>
    <dsp:sp modelId="{0335E469-4FF9-4E2E-A4FF-B877FDEA072B}">
      <dsp:nvSpPr>
        <dsp:cNvPr id="0" name=""/>
        <dsp:cNvSpPr/>
      </dsp:nvSpPr>
      <dsp:spPr>
        <a:xfrm>
          <a:off x="128182" y="3291869"/>
          <a:ext cx="1332450" cy="397255"/>
        </a:xfrm>
        <a:prstGeom prst="roundRect">
          <a:avLst>
            <a:gd name="adj" fmla="val 10000"/>
          </a:avLst>
        </a:prstGeom>
        <a:solidFill>
          <a:schemeClr val="accent3">
            <a:hueOff val="1666706"/>
            <a:satOff val="-2501"/>
            <a:lumOff val="-4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Planning</a:t>
          </a:r>
          <a:endParaRPr lang="en-US" sz="1100" kern="1200" dirty="0" smtClean="0">
            <a:latin typeface="+mn-lt"/>
          </a:endParaRPr>
        </a:p>
      </dsp:txBody>
      <dsp:txXfrm>
        <a:off x="139817" y="3303504"/>
        <a:ext cx="1309180" cy="373985"/>
      </dsp:txXfrm>
    </dsp:sp>
    <dsp:sp modelId="{39496FC6-A05C-4939-9698-804A47736A30}">
      <dsp:nvSpPr>
        <dsp:cNvPr id="0" name=""/>
        <dsp:cNvSpPr/>
      </dsp:nvSpPr>
      <dsp:spPr>
        <a:xfrm>
          <a:off x="128182" y="3750241"/>
          <a:ext cx="1332450" cy="397255"/>
        </a:xfrm>
        <a:prstGeom prst="roundRect">
          <a:avLst>
            <a:gd name="adj" fmla="val 10000"/>
          </a:avLst>
        </a:prstGeom>
        <a:solidFill>
          <a:schemeClr val="accent3">
            <a:hueOff val="2083382"/>
            <a:satOff val="-3126"/>
            <a:lumOff val="-5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Strategy</a:t>
          </a:r>
          <a:endParaRPr lang="en-US" sz="1100" kern="1200" dirty="0" smtClean="0">
            <a:latin typeface="+mn-lt"/>
          </a:endParaRPr>
        </a:p>
      </dsp:txBody>
      <dsp:txXfrm>
        <a:off x="139817" y="3761876"/>
        <a:ext cx="1309180" cy="373985"/>
      </dsp:txXfrm>
    </dsp:sp>
    <dsp:sp modelId="{26740FED-86CE-4219-81FC-AEBEDB561297}">
      <dsp:nvSpPr>
        <dsp:cNvPr id="0" name=""/>
        <dsp:cNvSpPr/>
      </dsp:nvSpPr>
      <dsp:spPr>
        <a:xfrm>
          <a:off x="128182" y="4208613"/>
          <a:ext cx="1332450" cy="397255"/>
        </a:xfrm>
        <a:prstGeom prst="roundRect">
          <a:avLst>
            <a:gd name="adj" fmla="val 10000"/>
          </a:avLst>
        </a:prstGeom>
        <a:solidFill>
          <a:schemeClr val="accent3">
            <a:hueOff val="2500059"/>
            <a:satOff val="-3751"/>
            <a:lumOff val="-6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Change Management (Abreon)</a:t>
          </a:r>
          <a:endParaRPr lang="en-US" sz="1100" kern="1200" dirty="0" smtClean="0">
            <a:latin typeface="+mn-lt"/>
          </a:endParaRPr>
        </a:p>
      </dsp:txBody>
      <dsp:txXfrm>
        <a:off x="139817" y="4220248"/>
        <a:ext cx="1309180" cy="373985"/>
      </dsp:txXfrm>
    </dsp:sp>
    <dsp:sp modelId="{0349B578-EC23-4C26-8EFF-C5506DCBD5A6}">
      <dsp:nvSpPr>
        <dsp:cNvPr id="0" name=""/>
        <dsp:cNvSpPr/>
      </dsp:nvSpPr>
      <dsp:spPr>
        <a:xfrm>
          <a:off x="1702798" y="0"/>
          <a:ext cx="1579810" cy="48514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b="0" kern="1200" baseline="0" dirty="0" smtClean="0">
            <a:solidFill>
              <a:srgbClr val="595959"/>
            </a:solidFill>
            <a:latin typeface="Myriad Pro"/>
            <a:cs typeface="Myriad Pro"/>
          </a:endParaRPr>
        </a:p>
        <a:p>
          <a:pPr lvl="0" algn="ctr" defTabSz="755650">
            <a:lnSpc>
              <a:spcPct val="90000"/>
            </a:lnSpc>
            <a:spcBef>
              <a:spcPct val="0"/>
            </a:spcBef>
            <a:spcAft>
              <a:spcPct val="35000"/>
            </a:spcAft>
          </a:pPr>
          <a:r>
            <a:rPr lang="en-US" sz="1600" b="0" kern="1200" baseline="0" dirty="0" smtClean="0">
              <a:solidFill>
                <a:srgbClr val="595959"/>
              </a:solidFill>
              <a:latin typeface="Myriad Pro"/>
              <a:cs typeface="Myriad Pro"/>
            </a:rPr>
            <a:t>Professional Services (PSO)</a:t>
          </a:r>
        </a:p>
        <a:p>
          <a:pPr lvl="0" algn="ctr" defTabSz="755650">
            <a:lnSpc>
              <a:spcPct val="90000"/>
            </a:lnSpc>
            <a:spcBef>
              <a:spcPct val="0"/>
            </a:spcBef>
            <a:spcAft>
              <a:spcPct val="35000"/>
            </a:spcAft>
          </a:pPr>
          <a:endParaRPr lang="en-US" sz="1700" b="0" kern="1200" baseline="0" dirty="0">
            <a:solidFill>
              <a:srgbClr val="595959"/>
            </a:solidFill>
            <a:latin typeface="Myriad Pro"/>
            <a:cs typeface="Myriad Pro"/>
          </a:endParaRPr>
        </a:p>
      </dsp:txBody>
      <dsp:txXfrm>
        <a:off x="1702798" y="0"/>
        <a:ext cx="1579810" cy="1455420"/>
      </dsp:txXfrm>
    </dsp:sp>
    <dsp:sp modelId="{51D57DB4-B63A-45B0-8CC5-1F8A115A4A49}">
      <dsp:nvSpPr>
        <dsp:cNvPr id="0" name=""/>
        <dsp:cNvSpPr/>
      </dsp:nvSpPr>
      <dsp:spPr>
        <a:xfrm>
          <a:off x="1860779" y="1455656"/>
          <a:ext cx="1263848" cy="465774"/>
        </a:xfrm>
        <a:prstGeom prst="roundRect">
          <a:avLst>
            <a:gd name="adj" fmla="val 10000"/>
          </a:avLst>
        </a:prstGeom>
        <a:solidFill>
          <a:schemeClr val="accent3">
            <a:hueOff val="2916735"/>
            <a:satOff val="-4376"/>
            <a:lumOff val="-7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Configuration</a:t>
          </a:r>
          <a:endParaRPr lang="en-US" sz="1100" kern="1200" dirty="0" smtClean="0">
            <a:latin typeface="+mn-lt"/>
          </a:endParaRPr>
        </a:p>
      </dsp:txBody>
      <dsp:txXfrm>
        <a:off x="1874421" y="1469298"/>
        <a:ext cx="1236564" cy="438490"/>
      </dsp:txXfrm>
    </dsp:sp>
    <dsp:sp modelId="{6AE11F95-B83A-4BB3-8FF1-26ABE45EC689}">
      <dsp:nvSpPr>
        <dsp:cNvPr id="0" name=""/>
        <dsp:cNvSpPr/>
      </dsp:nvSpPr>
      <dsp:spPr>
        <a:xfrm>
          <a:off x="1860779" y="1993089"/>
          <a:ext cx="1263848" cy="465774"/>
        </a:xfrm>
        <a:prstGeom prst="roundRect">
          <a:avLst>
            <a:gd name="adj" fmla="val 10000"/>
          </a:avLst>
        </a:prstGeom>
        <a:solidFill>
          <a:schemeClr val="accent3">
            <a:hueOff val="3333411"/>
            <a:satOff val="-5001"/>
            <a:lumOff val="-8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Installation</a:t>
          </a:r>
          <a:endParaRPr lang="en-US" sz="1100" kern="1200" dirty="0" smtClean="0">
            <a:latin typeface="+mn-lt"/>
          </a:endParaRPr>
        </a:p>
      </dsp:txBody>
      <dsp:txXfrm>
        <a:off x="1874421" y="2006731"/>
        <a:ext cx="1236564" cy="438490"/>
      </dsp:txXfrm>
    </dsp:sp>
    <dsp:sp modelId="{084B8378-DCF2-47A8-9A35-CCFD80C8AF16}">
      <dsp:nvSpPr>
        <dsp:cNvPr id="0" name=""/>
        <dsp:cNvSpPr/>
      </dsp:nvSpPr>
      <dsp:spPr>
        <a:xfrm>
          <a:off x="1860779" y="2530521"/>
          <a:ext cx="1263848" cy="465774"/>
        </a:xfrm>
        <a:prstGeom prst="roundRect">
          <a:avLst>
            <a:gd name="adj" fmla="val 10000"/>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Remediation</a:t>
          </a:r>
          <a:endParaRPr lang="en-US" sz="1100" kern="1200" dirty="0" smtClean="0">
            <a:latin typeface="+mn-lt"/>
          </a:endParaRPr>
        </a:p>
      </dsp:txBody>
      <dsp:txXfrm>
        <a:off x="1874421" y="2544163"/>
        <a:ext cx="1236564" cy="438490"/>
      </dsp:txXfrm>
    </dsp:sp>
    <dsp:sp modelId="{350B573E-DA47-4AFD-A426-7BC11660767B}">
      <dsp:nvSpPr>
        <dsp:cNvPr id="0" name=""/>
        <dsp:cNvSpPr/>
      </dsp:nvSpPr>
      <dsp:spPr>
        <a:xfrm>
          <a:off x="1860779" y="3067953"/>
          <a:ext cx="1263848" cy="465774"/>
        </a:xfrm>
        <a:prstGeom prst="roundRect">
          <a:avLst>
            <a:gd name="adj" fmla="val 10000"/>
          </a:avLst>
        </a:prstGeom>
        <a:solidFill>
          <a:schemeClr val="accent3">
            <a:hueOff val="4166764"/>
            <a:satOff val="-6252"/>
            <a:lumOff val="-10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Upgrades</a:t>
          </a:r>
          <a:endParaRPr lang="en-US" sz="1100" kern="1200" dirty="0" smtClean="0">
            <a:latin typeface="+mn-lt"/>
          </a:endParaRPr>
        </a:p>
      </dsp:txBody>
      <dsp:txXfrm>
        <a:off x="1874421" y="3081595"/>
        <a:ext cx="1236564" cy="438490"/>
      </dsp:txXfrm>
    </dsp:sp>
    <dsp:sp modelId="{EA926D30-409F-4EA6-9169-D754671AA3F7}">
      <dsp:nvSpPr>
        <dsp:cNvPr id="0" name=""/>
        <dsp:cNvSpPr/>
      </dsp:nvSpPr>
      <dsp:spPr>
        <a:xfrm>
          <a:off x="1860779" y="3605386"/>
          <a:ext cx="1263848" cy="465774"/>
        </a:xfrm>
        <a:prstGeom prst="roundRect">
          <a:avLst>
            <a:gd name="adj" fmla="val 10000"/>
          </a:avLst>
        </a:prstGeom>
        <a:solidFill>
          <a:schemeClr val="accent3">
            <a:hueOff val="4583441"/>
            <a:satOff val="-6877"/>
            <a:lumOff val="-1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Migrations</a:t>
          </a:r>
          <a:endParaRPr lang="en-US" sz="1100" kern="1200" dirty="0" smtClean="0">
            <a:latin typeface="+mn-lt"/>
          </a:endParaRPr>
        </a:p>
      </dsp:txBody>
      <dsp:txXfrm>
        <a:off x="1874421" y="3619028"/>
        <a:ext cx="1236564" cy="438490"/>
      </dsp:txXfrm>
    </dsp:sp>
    <dsp:sp modelId="{B31962C8-F2B5-4ECE-AE29-2EB5F661BB16}">
      <dsp:nvSpPr>
        <dsp:cNvPr id="0" name=""/>
        <dsp:cNvSpPr/>
      </dsp:nvSpPr>
      <dsp:spPr>
        <a:xfrm>
          <a:off x="1860779" y="4142818"/>
          <a:ext cx="1263848" cy="465774"/>
        </a:xfrm>
        <a:prstGeom prst="roundRect">
          <a:avLst>
            <a:gd name="adj" fmla="val 10000"/>
          </a:avLst>
        </a:prstGeom>
        <a:solidFill>
          <a:schemeClr val="accent3">
            <a:hueOff val="5000117"/>
            <a:satOff val="-7502"/>
            <a:lumOff val="-12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Troubleshooting</a:t>
          </a:r>
          <a:endParaRPr lang="en-US" sz="1100" kern="1200" dirty="0" smtClean="0">
            <a:latin typeface="+mn-lt"/>
          </a:endParaRPr>
        </a:p>
      </dsp:txBody>
      <dsp:txXfrm>
        <a:off x="1874421" y="4156460"/>
        <a:ext cx="1236564" cy="438490"/>
      </dsp:txXfrm>
    </dsp:sp>
    <dsp:sp modelId="{FCA56546-8649-4E47-B1C8-59F34DA99411}">
      <dsp:nvSpPr>
        <dsp:cNvPr id="0" name=""/>
        <dsp:cNvSpPr/>
      </dsp:nvSpPr>
      <dsp:spPr>
        <a:xfrm>
          <a:off x="3401094" y="0"/>
          <a:ext cx="1579810" cy="48514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pl-PL" sz="1700" b="0" kern="1200" baseline="0" dirty="0" smtClean="0">
            <a:solidFill>
              <a:srgbClr val="595959"/>
            </a:solidFill>
            <a:latin typeface="Myriad Pro"/>
            <a:cs typeface="Myriad Pro"/>
          </a:endParaRPr>
        </a:p>
        <a:p>
          <a:pPr lvl="0" algn="ctr" defTabSz="755650">
            <a:lnSpc>
              <a:spcPct val="90000"/>
            </a:lnSpc>
            <a:spcBef>
              <a:spcPct val="0"/>
            </a:spcBef>
            <a:spcAft>
              <a:spcPct val="35000"/>
            </a:spcAft>
          </a:pPr>
          <a:r>
            <a:rPr lang="pl-PL" sz="1600" b="0" kern="1200" baseline="0" dirty="0" err="1" smtClean="0">
              <a:solidFill>
                <a:srgbClr val="595959"/>
              </a:solidFill>
              <a:latin typeface="Myriad Pro"/>
              <a:cs typeface="Myriad Pro"/>
            </a:rPr>
            <a:t>Lifecycle</a:t>
          </a:r>
          <a:r>
            <a:rPr lang="pl-PL" sz="1600" b="0" kern="1200" baseline="0" dirty="0" smtClean="0">
              <a:solidFill>
                <a:srgbClr val="595959"/>
              </a:solidFill>
              <a:latin typeface="Myriad Pro"/>
              <a:cs typeface="Myriad Pro"/>
            </a:rPr>
            <a:t> Services (LSO)</a:t>
          </a:r>
        </a:p>
        <a:p>
          <a:pPr lvl="0" algn="ctr" defTabSz="755650">
            <a:lnSpc>
              <a:spcPct val="90000"/>
            </a:lnSpc>
            <a:spcBef>
              <a:spcPct val="0"/>
            </a:spcBef>
            <a:spcAft>
              <a:spcPct val="35000"/>
            </a:spcAft>
          </a:pPr>
          <a:endParaRPr lang="en-US" sz="1700" b="0" kern="1200" baseline="0" dirty="0">
            <a:solidFill>
              <a:srgbClr val="595959"/>
            </a:solidFill>
            <a:latin typeface="Myriad Pro"/>
            <a:cs typeface="Myriad Pro"/>
          </a:endParaRPr>
        </a:p>
      </dsp:txBody>
      <dsp:txXfrm>
        <a:off x="3401094" y="0"/>
        <a:ext cx="1579810" cy="1455420"/>
      </dsp:txXfrm>
    </dsp:sp>
    <dsp:sp modelId="{0FB4BDAD-ADD3-499B-89AC-5C321324E393}">
      <dsp:nvSpPr>
        <dsp:cNvPr id="0" name=""/>
        <dsp:cNvSpPr/>
      </dsp:nvSpPr>
      <dsp:spPr>
        <a:xfrm>
          <a:off x="3559075" y="1455656"/>
          <a:ext cx="1263848" cy="465774"/>
        </a:xfrm>
        <a:prstGeom prst="roundRect">
          <a:avLst>
            <a:gd name="adj" fmla="val 10000"/>
          </a:avLst>
        </a:prstGeom>
        <a:solidFill>
          <a:schemeClr val="accent3">
            <a:hueOff val="5416794"/>
            <a:satOff val="-8127"/>
            <a:lumOff val="-13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Help Desk</a:t>
          </a:r>
          <a:endParaRPr lang="en-US" sz="1100" kern="1200" dirty="0" smtClean="0">
            <a:latin typeface="+mn-lt"/>
          </a:endParaRPr>
        </a:p>
      </dsp:txBody>
      <dsp:txXfrm>
        <a:off x="3572717" y="1469298"/>
        <a:ext cx="1236564" cy="438490"/>
      </dsp:txXfrm>
    </dsp:sp>
    <dsp:sp modelId="{175ABB37-7E0F-4643-A910-ED33AA02AA41}">
      <dsp:nvSpPr>
        <dsp:cNvPr id="0" name=""/>
        <dsp:cNvSpPr/>
      </dsp:nvSpPr>
      <dsp:spPr>
        <a:xfrm>
          <a:off x="3559075" y="1993089"/>
          <a:ext cx="1263848" cy="465774"/>
        </a:xfrm>
        <a:prstGeom prst="roundRect">
          <a:avLst>
            <a:gd name="adj" fmla="val 10000"/>
          </a:avLst>
        </a:prstGeom>
        <a:solidFill>
          <a:schemeClr val="accent3">
            <a:hueOff val="5833470"/>
            <a:satOff val="-8753"/>
            <a:lumOff val="-14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Desk Side Support</a:t>
          </a:r>
          <a:endParaRPr lang="en-US" sz="1100" kern="1200" dirty="0" smtClean="0">
            <a:latin typeface="+mn-lt"/>
          </a:endParaRPr>
        </a:p>
      </dsp:txBody>
      <dsp:txXfrm>
        <a:off x="3572717" y="2006731"/>
        <a:ext cx="1236564" cy="438490"/>
      </dsp:txXfrm>
    </dsp:sp>
    <dsp:sp modelId="{DE30F405-E627-422B-876C-2458FB50342C}">
      <dsp:nvSpPr>
        <dsp:cNvPr id="0" name=""/>
        <dsp:cNvSpPr/>
      </dsp:nvSpPr>
      <dsp:spPr>
        <a:xfrm>
          <a:off x="3559075" y="2530521"/>
          <a:ext cx="1263848" cy="465774"/>
        </a:xfrm>
        <a:prstGeom prst="roundRect">
          <a:avLst>
            <a:gd name="adj" fmla="val 10000"/>
          </a:avLst>
        </a:prstGeom>
        <a:solidFill>
          <a:schemeClr val="accent3">
            <a:hueOff val="6250147"/>
            <a:satOff val="-9378"/>
            <a:lumOff val="-15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Field Installation</a:t>
          </a:r>
          <a:endParaRPr lang="en-US" sz="1100" kern="1200" dirty="0" smtClean="0">
            <a:latin typeface="+mn-lt"/>
          </a:endParaRPr>
        </a:p>
      </dsp:txBody>
      <dsp:txXfrm>
        <a:off x="3572717" y="2544163"/>
        <a:ext cx="1236564" cy="438490"/>
      </dsp:txXfrm>
    </dsp:sp>
    <dsp:sp modelId="{83852138-9EC7-4594-8BD5-8760FB9DC0AA}">
      <dsp:nvSpPr>
        <dsp:cNvPr id="0" name=""/>
        <dsp:cNvSpPr/>
      </dsp:nvSpPr>
      <dsp:spPr>
        <a:xfrm>
          <a:off x="3559075" y="3067953"/>
          <a:ext cx="1263848" cy="465774"/>
        </a:xfrm>
        <a:prstGeom prst="roundRect">
          <a:avLst>
            <a:gd name="adj" fmla="val 10000"/>
          </a:avLst>
        </a:prstGeom>
        <a:solidFill>
          <a:schemeClr val="accent3">
            <a:hueOff val="6666823"/>
            <a:satOff val="-10003"/>
            <a:lumOff val="-1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Cabling</a:t>
          </a:r>
          <a:endParaRPr lang="en-US" sz="1100" kern="1200" dirty="0" smtClean="0">
            <a:latin typeface="+mn-lt"/>
          </a:endParaRPr>
        </a:p>
      </dsp:txBody>
      <dsp:txXfrm>
        <a:off x="3572717" y="3081595"/>
        <a:ext cx="1236564" cy="438490"/>
      </dsp:txXfrm>
    </dsp:sp>
    <dsp:sp modelId="{6C0CCF15-A778-4876-A20D-35066B5132A1}">
      <dsp:nvSpPr>
        <dsp:cNvPr id="0" name=""/>
        <dsp:cNvSpPr/>
      </dsp:nvSpPr>
      <dsp:spPr>
        <a:xfrm>
          <a:off x="3559075" y="3605386"/>
          <a:ext cx="1263848" cy="465774"/>
        </a:xfrm>
        <a:prstGeom prst="roundRect">
          <a:avLst>
            <a:gd name="adj" fmla="val 10000"/>
          </a:avLst>
        </a:prstGeom>
        <a:solidFill>
          <a:schemeClr val="accent3">
            <a:hueOff val="7083499"/>
            <a:satOff val="-10628"/>
            <a:lumOff val="-17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Imaging &amp; Deployment</a:t>
          </a:r>
          <a:endParaRPr lang="en-US" sz="1100" kern="1200" dirty="0" smtClean="0">
            <a:latin typeface="+mn-lt"/>
          </a:endParaRPr>
        </a:p>
      </dsp:txBody>
      <dsp:txXfrm>
        <a:off x="3572717" y="3619028"/>
        <a:ext cx="1236564" cy="438490"/>
      </dsp:txXfrm>
    </dsp:sp>
    <dsp:sp modelId="{BD7441E7-22C8-4E0E-BF14-CB87E7D41A7D}">
      <dsp:nvSpPr>
        <dsp:cNvPr id="0" name=""/>
        <dsp:cNvSpPr/>
      </dsp:nvSpPr>
      <dsp:spPr>
        <a:xfrm>
          <a:off x="3559075" y="4142818"/>
          <a:ext cx="1263848" cy="465774"/>
        </a:xfrm>
        <a:prstGeom prst="roundRect">
          <a:avLst>
            <a:gd name="adj" fmla="val 10000"/>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Training</a:t>
          </a:r>
          <a:endParaRPr lang="en-US" sz="1100" kern="1200" dirty="0" smtClean="0">
            <a:latin typeface="+mn-lt"/>
          </a:endParaRPr>
        </a:p>
      </dsp:txBody>
      <dsp:txXfrm>
        <a:off x="3572717" y="4156460"/>
        <a:ext cx="1236564" cy="438490"/>
      </dsp:txXfrm>
    </dsp:sp>
    <dsp:sp modelId="{2B78BE30-73F8-4D7D-A158-87161C92BFE5}">
      <dsp:nvSpPr>
        <dsp:cNvPr id="0" name=""/>
        <dsp:cNvSpPr/>
      </dsp:nvSpPr>
      <dsp:spPr>
        <a:xfrm>
          <a:off x="5099391" y="0"/>
          <a:ext cx="1579810" cy="48514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b="0" kern="1200" baseline="0" dirty="0" smtClean="0">
            <a:solidFill>
              <a:srgbClr val="595959"/>
            </a:solidFill>
            <a:latin typeface="Myriad Pro"/>
            <a:cs typeface="Myriad Pro"/>
          </a:endParaRPr>
        </a:p>
        <a:p>
          <a:pPr lvl="0" algn="ctr" defTabSz="755650">
            <a:lnSpc>
              <a:spcPct val="90000"/>
            </a:lnSpc>
            <a:spcBef>
              <a:spcPct val="0"/>
            </a:spcBef>
            <a:spcAft>
              <a:spcPct val="35000"/>
            </a:spcAft>
          </a:pPr>
          <a:r>
            <a:rPr lang="en-US" sz="1600" b="0" kern="1200" baseline="0" dirty="0" smtClean="0">
              <a:solidFill>
                <a:srgbClr val="595959"/>
              </a:solidFill>
              <a:latin typeface="Myriad Pro"/>
              <a:cs typeface="Myriad Pro"/>
            </a:rPr>
            <a:t>Managed Services (MSO)</a:t>
          </a:r>
        </a:p>
        <a:p>
          <a:pPr lvl="0" algn="ctr" defTabSz="755650">
            <a:lnSpc>
              <a:spcPct val="90000"/>
            </a:lnSpc>
            <a:spcBef>
              <a:spcPct val="0"/>
            </a:spcBef>
            <a:spcAft>
              <a:spcPct val="35000"/>
            </a:spcAft>
          </a:pPr>
          <a:endParaRPr lang="en-US" sz="1700" b="0" kern="1200" baseline="0" dirty="0">
            <a:solidFill>
              <a:srgbClr val="595959"/>
            </a:solidFill>
            <a:latin typeface="Myriad Pro"/>
            <a:cs typeface="Myriad Pro"/>
          </a:endParaRPr>
        </a:p>
      </dsp:txBody>
      <dsp:txXfrm>
        <a:off x="5099391" y="0"/>
        <a:ext cx="1579810" cy="1455420"/>
      </dsp:txXfrm>
    </dsp:sp>
    <dsp:sp modelId="{F9263B81-6D87-42BC-84E9-3E14EAA3074B}">
      <dsp:nvSpPr>
        <dsp:cNvPr id="0" name=""/>
        <dsp:cNvSpPr/>
      </dsp:nvSpPr>
      <dsp:spPr>
        <a:xfrm>
          <a:off x="5257372" y="1455538"/>
          <a:ext cx="1263848" cy="706745"/>
        </a:xfrm>
        <a:prstGeom prst="roundRect">
          <a:avLst>
            <a:gd name="adj" fmla="val 10000"/>
          </a:avLst>
        </a:prstGeom>
        <a:solidFill>
          <a:schemeClr val="accent3">
            <a:hueOff val="7916852"/>
            <a:satOff val="-11879"/>
            <a:lumOff val="-19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Cloud Services</a:t>
          </a:r>
          <a:endParaRPr lang="en-US" sz="1100" kern="1200" dirty="0" smtClean="0">
            <a:latin typeface="+mn-lt"/>
          </a:endParaRPr>
        </a:p>
      </dsp:txBody>
      <dsp:txXfrm>
        <a:off x="5278072" y="1476238"/>
        <a:ext cx="1222448" cy="665345"/>
      </dsp:txXfrm>
    </dsp:sp>
    <dsp:sp modelId="{A49BCF63-1220-44BC-88C5-C2D31F3FC6E5}">
      <dsp:nvSpPr>
        <dsp:cNvPr id="0" name=""/>
        <dsp:cNvSpPr/>
      </dsp:nvSpPr>
      <dsp:spPr>
        <a:xfrm>
          <a:off x="5257372" y="2271014"/>
          <a:ext cx="1263848" cy="706745"/>
        </a:xfrm>
        <a:prstGeom prst="roundRect">
          <a:avLst>
            <a:gd name="adj" fmla="val 10000"/>
          </a:avLst>
        </a:prstGeom>
        <a:solidFill>
          <a:schemeClr val="accent3">
            <a:hueOff val="8333528"/>
            <a:satOff val="-12504"/>
            <a:lumOff val="-2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Data Center Hosting &amp; Management</a:t>
          </a:r>
          <a:endParaRPr lang="en-US" sz="1100" kern="1200" dirty="0" smtClean="0">
            <a:latin typeface="+mn-lt"/>
          </a:endParaRPr>
        </a:p>
      </dsp:txBody>
      <dsp:txXfrm>
        <a:off x="5278072" y="2291714"/>
        <a:ext cx="1222448" cy="665345"/>
      </dsp:txXfrm>
    </dsp:sp>
    <dsp:sp modelId="{5AA242C1-CAAC-4C23-AB8E-BD33ADED26E5}">
      <dsp:nvSpPr>
        <dsp:cNvPr id="0" name=""/>
        <dsp:cNvSpPr/>
      </dsp:nvSpPr>
      <dsp:spPr>
        <a:xfrm>
          <a:off x="5257372" y="3086490"/>
          <a:ext cx="1263848" cy="706745"/>
        </a:xfrm>
        <a:prstGeom prst="roundRect">
          <a:avLst>
            <a:gd name="adj" fmla="val 10000"/>
          </a:avLst>
        </a:prstGeom>
        <a:solidFill>
          <a:schemeClr val="accent3">
            <a:hueOff val="8750205"/>
            <a:satOff val="-13129"/>
            <a:lumOff val="-21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Remote Monitoring &amp; Management</a:t>
          </a:r>
          <a:endParaRPr lang="en-US" sz="1100" kern="1200" dirty="0" smtClean="0">
            <a:latin typeface="+mn-lt"/>
          </a:endParaRPr>
        </a:p>
      </dsp:txBody>
      <dsp:txXfrm>
        <a:off x="5278072" y="3107190"/>
        <a:ext cx="1222448" cy="665345"/>
      </dsp:txXfrm>
    </dsp:sp>
    <dsp:sp modelId="{1E9B6677-72B3-404D-861B-7F6D73843753}">
      <dsp:nvSpPr>
        <dsp:cNvPr id="0" name=""/>
        <dsp:cNvSpPr/>
      </dsp:nvSpPr>
      <dsp:spPr>
        <a:xfrm>
          <a:off x="5257372" y="3901965"/>
          <a:ext cx="1263848" cy="706745"/>
        </a:xfrm>
        <a:prstGeom prst="roundRect">
          <a:avLst>
            <a:gd name="adj" fmla="val 10000"/>
          </a:avLst>
        </a:prstGeom>
        <a:solidFill>
          <a:schemeClr val="accent3">
            <a:hueOff val="9166881"/>
            <a:satOff val="-13754"/>
            <a:lumOff val="-22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Business Continuity</a:t>
          </a:r>
          <a:endParaRPr lang="en-US" sz="1100" kern="1200" dirty="0" smtClean="0">
            <a:latin typeface="+mn-lt"/>
          </a:endParaRPr>
        </a:p>
      </dsp:txBody>
      <dsp:txXfrm>
        <a:off x="5278072" y="3922665"/>
        <a:ext cx="1222448" cy="665345"/>
      </dsp:txXfrm>
    </dsp:sp>
    <dsp:sp modelId="{D9E8136A-39FB-4F00-A997-057D8BD5AF8A}">
      <dsp:nvSpPr>
        <dsp:cNvPr id="0" name=""/>
        <dsp:cNvSpPr/>
      </dsp:nvSpPr>
      <dsp:spPr>
        <a:xfrm>
          <a:off x="6797687" y="0"/>
          <a:ext cx="1579810" cy="485140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fr-FR" sz="1700" b="0" kern="1200" baseline="0" dirty="0" smtClean="0">
            <a:latin typeface="Myriad Pro"/>
            <a:cs typeface="Myriad Pro"/>
          </a:endParaRPr>
        </a:p>
        <a:p>
          <a:pPr lvl="0" algn="ctr" defTabSz="755650">
            <a:lnSpc>
              <a:spcPct val="90000"/>
            </a:lnSpc>
            <a:spcBef>
              <a:spcPct val="0"/>
            </a:spcBef>
            <a:spcAft>
              <a:spcPct val="35000"/>
            </a:spcAft>
          </a:pPr>
          <a:r>
            <a:rPr lang="fr-FR" sz="1600" b="0" kern="1200" baseline="0" dirty="0" smtClean="0">
              <a:solidFill>
                <a:schemeClr val="tx1">
                  <a:lumMod val="65000"/>
                  <a:lumOff val="35000"/>
                </a:schemeClr>
              </a:solidFill>
              <a:latin typeface="Myriad Pro"/>
              <a:cs typeface="Myriad Pro"/>
            </a:rPr>
            <a:t>Acquisition Services</a:t>
          </a:r>
        </a:p>
        <a:p>
          <a:pPr lvl="0" algn="ctr" defTabSz="755650">
            <a:lnSpc>
              <a:spcPct val="90000"/>
            </a:lnSpc>
            <a:spcBef>
              <a:spcPct val="0"/>
            </a:spcBef>
            <a:spcAft>
              <a:spcPct val="35000"/>
            </a:spcAft>
          </a:pPr>
          <a:endParaRPr lang="en-US" sz="1700" b="0" kern="1200" baseline="0" dirty="0">
            <a:latin typeface="Myriad Pro"/>
            <a:cs typeface="Myriad Pro"/>
          </a:endParaRPr>
        </a:p>
      </dsp:txBody>
      <dsp:txXfrm>
        <a:off x="6797687" y="0"/>
        <a:ext cx="1579810" cy="1455420"/>
      </dsp:txXfrm>
    </dsp:sp>
    <dsp:sp modelId="{F50F7B64-AFDB-4308-A09B-F6888335757A}">
      <dsp:nvSpPr>
        <dsp:cNvPr id="0" name=""/>
        <dsp:cNvSpPr/>
      </dsp:nvSpPr>
      <dsp:spPr>
        <a:xfrm>
          <a:off x="6955668" y="1456337"/>
          <a:ext cx="1263848" cy="561239"/>
        </a:xfrm>
        <a:prstGeom prst="roundRect">
          <a:avLst>
            <a:gd name="adj" fmla="val 10000"/>
          </a:avLst>
        </a:prstGeom>
        <a:solidFill>
          <a:schemeClr val="accent3">
            <a:hueOff val="9583558"/>
            <a:satOff val="-14379"/>
            <a:lumOff val="-23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Custom Catalog</a:t>
          </a:r>
          <a:endParaRPr lang="en-US" sz="1100" kern="1200" dirty="0" smtClean="0">
            <a:latin typeface="+mn-lt"/>
          </a:endParaRPr>
        </a:p>
      </dsp:txBody>
      <dsp:txXfrm>
        <a:off x="6972106" y="1472775"/>
        <a:ext cx="1230972" cy="528363"/>
      </dsp:txXfrm>
    </dsp:sp>
    <dsp:sp modelId="{A68C6A48-84EB-415C-BA56-500AD9A93918}">
      <dsp:nvSpPr>
        <dsp:cNvPr id="0" name=""/>
        <dsp:cNvSpPr/>
      </dsp:nvSpPr>
      <dsp:spPr>
        <a:xfrm>
          <a:off x="6955668" y="2103921"/>
          <a:ext cx="1263848" cy="561239"/>
        </a:xfrm>
        <a:prstGeom prst="roundRect">
          <a:avLst>
            <a:gd name="adj" fmla="val 10000"/>
          </a:avLst>
        </a:prstGeom>
        <a:solidFill>
          <a:schemeClr val="accent3">
            <a:hueOff val="10000235"/>
            <a:satOff val="-15004"/>
            <a:lumOff val="-24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Real Time Pricing</a:t>
          </a:r>
          <a:endParaRPr lang="en-US" sz="1100" kern="1200" dirty="0" smtClean="0">
            <a:latin typeface="+mn-lt"/>
          </a:endParaRPr>
        </a:p>
      </dsp:txBody>
      <dsp:txXfrm>
        <a:off x="6972106" y="2120359"/>
        <a:ext cx="1230972" cy="528363"/>
      </dsp:txXfrm>
    </dsp:sp>
    <dsp:sp modelId="{1A214D2A-3919-4FB8-955E-5D5B7FDBDFAA}">
      <dsp:nvSpPr>
        <dsp:cNvPr id="0" name=""/>
        <dsp:cNvSpPr/>
      </dsp:nvSpPr>
      <dsp:spPr>
        <a:xfrm>
          <a:off x="6955668" y="2751505"/>
          <a:ext cx="1263848" cy="561239"/>
        </a:xfrm>
        <a:prstGeom prst="roundRect">
          <a:avLst>
            <a:gd name="adj" fmla="val 10000"/>
          </a:avLst>
        </a:prstGeom>
        <a:solidFill>
          <a:schemeClr val="accent3">
            <a:hueOff val="10416910"/>
            <a:satOff val="-15630"/>
            <a:lumOff val="-25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Real Time     Availability</a:t>
          </a:r>
          <a:endParaRPr lang="en-US" sz="1100" kern="1200" dirty="0" smtClean="0">
            <a:latin typeface="+mn-lt"/>
          </a:endParaRPr>
        </a:p>
      </dsp:txBody>
      <dsp:txXfrm>
        <a:off x="6972106" y="2767943"/>
        <a:ext cx="1230972" cy="528363"/>
      </dsp:txXfrm>
    </dsp:sp>
    <dsp:sp modelId="{72E9CFC9-811A-482C-B139-7DFA126FA0FE}">
      <dsp:nvSpPr>
        <dsp:cNvPr id="0" name=""/>
        <dsp:cNvSpPr/>
      </dsp:nvSpPr>
      <dsp:spPr>
        <a:xfrm>
          <a:off x="6955668" y="3399089"/>
          <a:ext cx="1263848" cy="561239"/>
        </a:xfrm>
        <a:prstGeom prst="roundRect">
          <a:avLst>
            <a:gd name="adj" fmla="val 10000"/>
          </a:avLst>
        </a:prstGeom>
        <a:solidFill>
          <a:schemeClr val="accent3">
            <a:hueOff val="10833587"/>
            <a:satOff val="-16255"/>
            <a:lumOff val="-26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B2B and ERP Integration</a:t>
          </a:r>
          <a:endParaRPr lang="en-US" sz="1100" kern="1200" dirty="0" smtClean="0">
            <a:latin typeface="+mn-lt"/>
          </a:endParaRPr>
        </a:p>
      </dsp:txBody>
      <dsp:txXfrm>
        <a:off x="6972106" y="3415527"/>
        <a:ext cx="1230972" cy="528363"/>
      </dsp:txXfrm>
    </dsp:sp>
    <dsp:sp modelId="{CFFB9392-FDDB-452B-9529-9874ABF4C77F}">
      <dsp:nvSpPr>
        <dsp:cNvPr id="0" name=""/>
        <dsp:cNvSpPr/>
      </dsp:nvSpPr>
      <dsp:spPr>
        <a:xfrm>
          <a:off x="6955668" y="4046672"/>
          <a:ext cx="1263848" cy="56123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smtClean="0">
              <a:latin typeface="+mn-lt"/>
            </a:rPr>
            <a:t>Contract Management</a:t>
          </a:r>
          <a:endParaRPr lang="en-US" sz="1100" kern="1200" dirty="0" smtClean="0">
            <a:latin typeface="+mn-lt"/>
          </a:endParaRPr>
        </a:p>
      </dsp:txBody>
      <dsp:txXfrm>
        <a:off x="6972106" y="4063110"/>
        <a:ext cx="1230972" cy="52836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0.54283</cdr:x>
      <cdr:y>0.36496</cdr:y>
    </cdr:from>
    <cdr:to>
      <cdr:x>0.92058</cdr:x>
      <cdr:y>0.53332</cdr:y>
    </cdr:to>
    <cdr:sp macro="" textlink="">
      <cdr:nvSpPr>
        <cdr:cNvPr id="2" name="TextBox 1"/>
        <cdr:cNvSpPr txBox="1"/>
      </cdr:nvSpPr>
      <cdr:spPr>
        <a:xfrm xmlns:a="http://schemas.openxmlformats.org/drawingml/2006/main">
          <a:off x="3102251" y="965242"/>
          <a:ext cx="2158861" cy="44527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kern="1200" dirty="0">
              <a:solidFill>
                <a:srgbClr val="595959"/>
              </a:solidFill>
              <a:latin typeface="Myriad Pro"/>
              <a:cs typeface="Myriad Pro"/>
            </a:rPr>
            <a:t>CAGR = 8%</a:t>
          </a:r>
        </a:p>
      </cdr:txBody>
    </cdr:sp>
  </cdr:relSizeAnchor>
</c:userShapes>
</file>

<file path=ppt/drawings/drawing2.xml><?xml version="1.0" encoding="utf-8"?>
<c:userShapes xmlns:c="http://schemas.openxmlformats.org/drawingml/2006/chart">
  <cdr:relSizeAnchor xmlns:cdr="http://schemas.openxmlformats.org/drawingml/2006/chartDrawing">
    <cdr:from>
      <cdr:x>0.55722</cdr:x>
      <cdr:y>0.53949</cdr:y>
    </cdr:from>
    <cdr:to>
      <cdr:x>0.907</cdr:x>
      <cdr:y>0.71135</cdr:y>
    </cdr:to>
    <cdr:sp macro="" textlink="">
      <cdr:nvSpPr>
        <cdr:cNvPr id="2" name="TextBox 1"/>
        <cdr:cNvSpPr txBox="1"/>
      </cdr:nvSpPr>
      <cdr:spPr>
        <a:xfrm xmlns:a="http://schemas.openxmlformats.org/drawingml/2006/main">
          <a:off x="3439298" y="1397704"/>
          <a:ext cx="2158861" cy="4452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kern="1200" dirty="0">
              <a:solidFill>
                <a:srgbClr val="595959"/>
              </a:solidFill>
              <a:latin typeface="Myriad Pro"/>
              <a:cs typeface="Myriad Pro"/>
            </a:rPr>
            <a:t>CAGR = </a:t>
          </a:r>
          <a:r>
            <a:rPr lang="en-US" sz="2400" kern="1200" dirty="0" smtClean="0">
              <a:solidFill>
                <a:srgbClr val="595959"/>
              </a:solidFill>
              <a:latin typeface="Myriad Pro"/>
              <a:cs typeface="Myriad Pro"/>
            </a:rPr>
            <a:t>26%</a:t>
          </a:r>
          <a:endParaRPr lang="en-US" sz="2400" kern="1200" dirty="0">
            <a:solidFill>
              <a:srgbClr val="595959"/>
            </a:solidFill>
            <a:latin typeface="Myriad Pro"/>
            <a:cs typeface="Myriad Pro"/>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23B7FC-C859-A745-85CA-5D0A3A68A160}" type="datetimeFigureOut">
              <a:rPr lang="en-US" smtClean="0"/>
              <a:t>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00B6A-5209-C349-B2D8-DE0FFAAA4AF4}" type="slidenum">
              <a:rPr lang="en-US" smtClean="0"/>
              <a:t>‹#›</a:t>
            </a:fld>
            <a:endParaRPr lang="en-US"/>
          </a:p>
        </p:txBody>
      </p:sp>
    </p:spTree>
    <p:extLst>
      <p:ext uri="{BB962C8B-B14F-4D97-AF65-F5344CB8AC3E}">
        <p14:creationId xmlns:p14="http://schemas.microsoft.com/office/powerpoint/2010/main" val="23155957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a:t>
            </a:fld>
            <a:endParaRPr lang="en-US"/>
          </a:p>
        </p:txBody>
      </p:sp>
    </p:spTree>
    <p:extLst>
      <p:ext uri="{BB962C8B-B14F-4D97-AF65-F5344CB8AC3E}">
        <p14:creationId xmlns:p14="http://schemas.microsoft.com/office/powerpoint/2010/main" val="407289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10</a:t>
            </a:fld>
            <a:endParaRPr lang="en-US"/>
          </a:p>
        </p:txBody>
      </p:sp>
    </p:spTree>
    <p:extLst>
      <p:ext uri="{BB962C8B-B14F-4D97-AF65-F5344CB8AC3E}">
        <p14:creationId xmlns:p14="http://schemas.microsoft.com/office/powerpoint/2010/main" val="96719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11</a:t>
            </a:fld>
            <a:endParaRPr lang="en-US"/>
          </a:p>
        </p:txBody>
      </p:sp>
    </p:spTree>
    <p:extLst>
      <p:ext uri="{BB962C8B-B14F-4D97-AF65-F5344CB8AC3E}">
        <p14:creationId xmlns:p14="http://schemas.microsoft.com/office/powerpoint/2010/main" val="161968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12</a:t>
            </a:fld>
            <a:endParaRPr lang="en-US"/>
          </a:p>
        </p:txBody>
      </p:sp>
    </p:spTree>
    <p:extLst>
      <p:ext uri="{BB962C8B-B14F-4D97-AF65-F5344CB8AC3E}">
        <p14:creationId xmlns:p14="http://schemas.microsoft.com/office/powerpoint/2010/main" val="3468034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13</a:t>
            </a:fld>
            <a:endParaRPr lang="en-US"/>
          </a:p>
        </p:txBody>
      </p:sp>
    </p:spTree>
    <p:extLst>
      <p:ext uri="{BB962C8B-B14F-4D97-AF65-F5344CB8AC3E}">
        <p14:creationId xmlns:p14="http://schemas.microsoft.com/office/powerpoint/2010/main" val="1325009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14</a:t>
            </a:fld>
            <a:endParaRPr lang="en-US"/>
          </a:p>
        </p:txBody>
      </p:sp>
    </p:spTree>
    <p:extLst>
      <p:ext uri="{BB962C8B-B14F-4D97-AF65-F5344CB8AC3E}">
        <p14:creationId xmlns:p14="http://schemas.microsoft.com/office/powerpoint/2010/main" val="13207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15</a:t>
            </a:fld>
            <a:endParaRPr lang="en-US"/>
          </a:p>
        </p:txBody>
      </p:sp>
    </p:spTree>
    <p:extLst>
      <p:ext uri="{BB962C8B-B14F-4D97-AF65-F5344CB8AC3E}">
        <p14:creationId xmlns:p14="http://schemas.microsoft.com/office/powerpoint/2010/main" val="251029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16</a:t>
            </a:fld>
            <a:endParaRPr lang="en-US"/>
          </a:p>
        </p:txBody>
      </p:sp>
    </p:spTree>
    <p:extLst>
      <p:ext uri="{BB962C8B-B14F-4D97-AF65-F5344CB8AC3E}">
        <p14:creationId xmlns:p14="http://schemas.microsoft.com/office/powerpoint/2010/main" val="1311686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17</a:t>
            </a:fld>
            <a:endParaRPr lang="en-US"/>
          </a:p>
        </p:txBody>
      </p:sp>
    </p:spTree>
    <p:extLst>
      <p:ext uri="{BB962C8B-B14F-4D97-AF65-F5344CB8AC3E}">
        <p14:creationId xmlns:p14="http://schemas.microsoft.com/office/powerpoint/2010/main" val="2743518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18</a:t>
            </a:fld>
            <a:endParaRPr lang="en-US"/>
          </a:p>
        </p:txBody>
      </p:sp>
    </p:spTree>
    <p:extLst>
      <p:ext uri="{BB962C8B-B14F-4D97-AF65-F5344CB8AC3E}">
        <p14:creationId xmlns:p14="http://schemas.microsoft.com/office/powerpoint/2010/main" val="82041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19</a:t>
            </a:fld>
            <a:endParaRPr lang="en-US"/>
          </a:p>
        </p:txBody>
      </p:sp>
    </p:spTree>
    <p:extLst>
      <p:ext uri="{BB962C8B-B14F-4D97-AF65-F5344CB8AC3E}">
        <p14:creationId xmlns:p14="http://schemas.microsoft.com/office/powerpoint/2010/main" val="383204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2</a:t>
            </a:fld>
            <a:endParaRPr lang="en-US"/>
          </a:p>
        </p:txBody>
      </p:sp>
    </p:spTree>
    <p:extLst>
      <p:ext uri="{BB962C8B-B14F-4D97-AF65-F5344CB8AC3E}">
        <p14:creationId xmlns:p14="http://schemas.microsoft.com/office/powerpoint/2010/main" val="174836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3</a:t>
            </a:fld>
            <a:endParaRPr lang="en-US"/>
          </a:p>
        </p:txBody>
      </p:sp>
    </p:spTree>
    <p:extLst>
      <p:ext uri="{BB962C8B-B14F-4D97-AF65-F5344CB8AC3E}">
        <p14:creationId xmlns:p14="http://schemas.microsoft.com/office/powerpoint/2010/main" val="1715935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4</a:t>
            </a:fld>
            <a:endParaRPr lang="en-US"/>
          </a:p>
        </p:txBody>
      </p:sp>
    </p:spTree>
    <p:extLst>
      <p:ext uri="{BB962C8B-B14F-4D97-AF65-F5344CB8AC3E}">
        <p14:creationId xmlns:p14="http://schemas.microsoft.com/office/powerpoint/2010/main" val="2109793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5</a:t>
            </a:fld>
            <a:endParaRPr lang="en-US"/>
          </a:p>
        </p:txBody>
      </p:sp>
    </p:spTree>
    <p:extLst>
      <p:ext uri="{BB962C8B-B14F-4D97-AF65-F5344CB8AC3E}">
        <p14:creationId xmlns:p14="http://schemas.microsoft.com/office/powerpoint/2010/main" val="3649899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6</a:t>
            </a:fld>
            <a:endParaRPr lang="en-US"/>
          </a:p>
        </p:txBody>
      </p:sp>
    </p:spTree>
    <p:extLst>
      <p:ext uri="{BB962C8B-B14F-4D97-AF65-F5344CB8AC3E}">
        <p14:creationId xmlns:p14="http://schemas.microsoft.com/office/powerpoint/2010/main" val="3531652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7</a:t>
            </a:fld>
            <a:endParaRPr lang="en-US"/>
          </a:p>
        </p:txBody>
      </p:sp>
    </p:spTree>
    <p:extLst>
      <p:ext uri="{BB962C8B-B14F-4D97-AF65-F5344CB8AC3E}">
        <p14:creationId xmlns:p14="http://schemas.microsoft.com/office/powerpoint/2010/main" val="88319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8</a:t>
            </a:fld>
            <a:endParaRPr lang="en-US"/>
          </a:p>
        </p:txBody>
      </p:sp>
    </p:spTree>
    <p:extLst>
      <p:ext uri="{BB962C8B-B14F-4D97-AF65-F5344CB8AC3E}">
        <p14:creationId xmlns:p14="http://schemas.microsoft.com/office/powerpoint/2010/main" val="367629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800B6A-5209-C349-B2D8-DE0FFAAA4AF4}" type="slidenum">
              <a:rPr lang="en-US" smtClean="0"/>
              <a:t>9</a:t>
            </a:fld>
            <a:endParaRPr lang="en-US"/>
          </a:p>
        </p:txBody>
      </p:sp>
    </p:spTree>
    <p:extLst>
      <p:ext uri="{BB962C8B-B14F-4D97-AF65-F5344CB8AC3E}">
        <p14:creationId xmlns:p14="http://schemas.microsoft.com/office/powerpoint/2010/main" val="455193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45A5C1-C7F0-4D0A-A64A-D3BFF9B1E5B0}" type="datetime1">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2325689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655B8-C3C5-4D3E-8310-D117293277E9}" type="datetime1">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135517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A8AF73-597F-4892-B94D-D012D53FFDFF}" type="datetime1">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68430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582E1-AA10-456D-AD61-A638D537AE6C}" type="datetime1">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3073680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5D230-4C6F-4230-AAC2-F87F03E215BC}" type="datetime1">
              <a:rPr lang="en-US" smtClean="0"/>
              <a:t>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191274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E7A12C-12C8-4604-808C-286658FDFF26}" type="datetime1">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211432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30F393-55B0-4A1B-83F1-AC63986873DC}" type="datetime1">
              <a:rPr lang="en-US" smtClean="0"/>
              <a:t>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401942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44A317-75C7-4593-84A9-F17C8291C0ED}" type="datetime1">
              <a:rPr lang="en-US" smtClean="0"/>
              <a:t>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148787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90630-D260-408A-BD3B-345729C0B5BA}" type="datetime1">
              <a:rPr lang="en-US" smtClean="0"/>
              <a:t>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38360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7BEB92-0A0A-45A4-95FC-1885144B5BB6}" type="datetime1">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3159369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BBE622-BF20-4B35-98C4-ECF648BADF88}" type="datetime1">
              <a:rPr lang="en-US" smtClean="0"/>
              <a:t>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FB939-90EF-1147-B8E6-E64A783759E5}" type="slidenum">
              <a:rPr lang="en-US" smtClean="0"/>
              <a:t>‹#›</a:t>
            </a:fld>
            <a:endParaRPr lang="en-US"/>
          </a:p>
        </p:txBody>
      </p:sp>
    </p:spTree>
    <p:extLst>
      <p:ext uri="{BB962C8B-B14F-4D97-AF65-F5344CB8AC3E}">
        <p14:creationId xmlns:p14="http://schemas.microsoft.com/office/powerpoint/2010/main" val="90682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C9D10E-54BD-4FEC-AF6F-83621A294E48}" type="datetime1">
              <a:rPr lang="en-US" smtClean="0"/>
              <a:t>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FB939-90EF-1147-B8E6-E64A783759E5}" type="slidenum">
              <a:rPr lang="en-US" smtClean="0"/>
              <a:t>‹#›</a:t>
            </a:fld>
            <a:endParaRPr lang="en-US"/>
          </a:p>
        </p:txBody>
      </p:sp>
    </p:spTree>
    <p:extLst>
      <p:ext uri="{BB962C8B-B14F-4D97-AF65-F5344CB8AC3E}">
        <p14:creationId xmlns:p14="http://schemas.microsoft.com/office/powerpoint/2010/main" val="89848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3.jp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main_v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85799" y="6250003"/>
            <a:ext cx="5356745" cy="369332"/>
          </a:xfrm>
          <a:prstGeom prst="rect">
            <a:avLst/>
          </a:prstGeom>
          <a:noFill/>
        </p:spPr>
        <p:txBody>
          <a:bodyPr wrap="square" rtlCol="0">
            <a:spAutoFit/>
          </a:bodyPr>
          <a:lstStyle/>
          <a:p>
            <a:r>
              <a:rPr lang="en-US" kern="1200" dirty="0" smtClean="0">
                <a:solidFill>
                  <a:schemeClr val="tx2">
                    <a:lumMod val="60000"/>
                    <a:lumOff val="40000"/>
                  </a:schemeClr>
                </a:solidFill>
                <a:latin typeface="Myriad Pro"/>
                <a:cs typeface="Myriad Pro"/>
              </a:rPr>
              <a:t>•</a:t>
            </a:r>
            <a:r>
              <a:rPr lang="en-US" kern="1200" dirty="0" smtClean="0">
                <a:solidFill>
                  <a:schemeClr val="bg1">
                    <a:lumMod val="95000"/>
                  </a:schemeClr>
                </a:solidFill>
                <a:latin typeface="Myriad Pro"/>
                <a:cs typeface="Myriad Pro"/>
              </a:rPr>
              <a:t>  Brandon H. LaVerne, Chief Financial Officer</a:t>
            </a:r>
          </a:p>
        </p:txBody>
      </p:sp>
      <p:sp>
        <p:nvSpPr>
          <p:cNvPr id="6" name="Rectangle 5"/>
          <p:cNvSpPr/>
          <p:nvPr/>
        </p:nvSpPr>
        <p:spPr>
          <a:xfrm>
            <a:off x="6322504" y="6250003"/>
            <a:ext cx="1854995" cy="369332"/>
          </a:xfrm>
          <a:prstGeom prst="rect">
            <a:avLst/>
          </a:prstGeom>
        </p:spPr>
        <p:txBody>
          <a:bodyPr wrap="none">
            <a:spAutoFit/>
          </a:bodyPr>
          <a:lstStyle/>
          <a:p>
            <a:r>
              <a:rPr lang="en-US" dirty="0">
                <a:solidFill>
                  <a:srgbClr val="558ED5"/>
                </a:solidFill>
                <a:latin typeface="Myriad Pro"/>
                <a:cs typeface="Myriad Pro"/>
              </a:rPr>
              <a:t>• </a:t>
            </a:r>
            <a:r>
              <a:rPr lang="en-US" dirty="0" smtClean="0">
                <a:solidFill>
                  <a:srgbClr val="558ED5"/>
                </a:solidFill>
                <a:latin typeface="Myriad Pro"/>
                <a:cs typeface="Myriad Pro"/>
              </a:rPr>
              <a:t> </a:t>
            </a:r>
            <a:r>
              <a:rPr lang="en-US" dirty="0" smtClean="0">
                <a:solidFill>
                  <a:schemeClr val="bg1"/>
                </a:solidFill>
                <a:latin typeface="Myriad Pro"/>
                <a:cs typeface="Myriad Pro"/>
              </a:rPr>
              <a:t>January 2013 </a:t>
            </a:r>
            <a:endParaRPr lang="en-US" dirty="0">
              <a:solidFill>
                <a:schemeClr val="bg1"/>
              </a:solidFill>
              <a:latin typeface="Myriad Pro"/>
              <a:cs typeface="Myriad Pro"/>
            </a:endParaRPr>
          </a:p>
        </p:txBody>
      </p:sp>
      <p:pic>
        <p:nvPicPr>
          <p:cNvPr id="7" name="Picture 6" descr="sarcom_border_b.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391698" y="6198484"/>
            <a:ext cx="143037" cy="551715"/>
          </a:xfrm>
          <a:prstGeom prst="rect">
            <a:avLst/>
          </a:prstGeom>
        </p:spPr>
      </p:pic>
      <p:pic>
        <p:nvPicPr>
          <p:cNvPr id="8" name="Picture 7" descr="sarcom_border_b.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a:off x="8640905" y="6198484"/>
            <a:ext cx="143037" cy="551715"/>
          </a:xfrm>
          <a:prstGeom prst="rect">
            <a:avLst/>
          </a:prstGeom>
        </p:spPr>
      </p:pic>
    </p:spTree>
    <p:extLst>
      <p:ext uri="{BB962C8B-B14F-4D97-AF65-F5344CB8AC3E}">
        <p14:creationId xmlns:p14="http://schemas.microsoft.com/office/powerpoint/2010/main" val="3755560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Go-to-Market Strategy</a:t>
            </a:r>
            <a:endParaRPr lang="en-US" sz="2800" kern="1200" dirty="0">
              <a:solidFill>
                <a:srgbClr val="595959"/>
              </a:solidFill>
              <a:latin typeface="Myriad Pro"/>
              <a:cs typeface="Myriad Pro"/>
            </a:endParaRPr>
          </a:p>
        </p:txBody>
      </p:sp>
      <p:pic>
        <p:nvPicPr>
          <p:cNvPr id="8" name="Picture 7" descr="Peopl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0" y="2200274"/>
            <a:ext cx="5187950" cy="4657726"/>
          </a:xfrm>
          <a:prstGeom prst="rect">
            <a:avLst/>
          </a:prstGeom>
        </p:spPr>
      </p:pic>
      <p:pic>
        <p:nvPicPr>
          <p:cNvPr id="13" name="Picture 12" descr="Notebook.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30701" y="3880237"/>
            <a:ext cx="4200368" cy="2476831"/>
          </a:xfrm>
          <a:prstGeom prst="rect">
            <a:avLst/>
          </a:prstGeom>
        </p:spPr>
      </p:pic>
      <p:sp>
        <p:nvSpPr>
          <p:cNvPr id="14" name="TextBox 13"/>
          <p:cNvSpPr txBox="1"/>
          <p:nvPr/>
        </p:nvSpPr>
        <p:spPr>
          <a:xfrm>
            <a:off x="691764" y="1168842"/>
            <a:ext cx="8102380" cy="830997"/>
          </a:xfrm>
          <a:prstGeom prst="rect">
            <a:avLst/>
          </a:prstGeom>
          <a:noFill/>
        </p:spPr>
        <p:txBody>
          <a:bodyPr wrap="square" rtlCol="0">
            <a:spAutoFit/>
          </a:bodyPr>
          <a:lstStyle/>
          <a:p>
            <a:r>
              <a:rPr lang="en-US" sz="1600" dirty="0" smtClean="0">
                <a:solidFill>
                  <a:srgbClr val="595959"/>
                </a:solidFill>
                <a:latin typeface="Myriad Pro"/>
                <a:cs typeface="Myriad Pro"/>
              </a:rPr>
              <a:t>Our unique strategy combines the benefits of value-added service and solution offerings with the efficient capabilities and high volume sales of </a:t>
            </a:r>
            <a:r>
              <a:rPr lang="en-US" sz="1600" dirty="0" smtClean="0">
                <a:solidFill>
                  <a:srgbClr val="595959"/>
                </a:solidFill>
                <a:latin typeface="Myriad Pro"/>
                <a:cs typeface="Myriad Pro"/>
              </a:rPr>
              <a:t>a leading direct market reseller </a:t>
            </a:r>
            <a:r>
              <a:rPr lang="en-US" sz="1600" dirty="0" smtClean="0">
                <a:solidFill>
                  <a:srgbClr val="595959"/>
                </a:solidFill>
                <a:latin typeface="Myriad Pro"/>
                <a:cs typeface="Myriad Pro"/>
              </a:rPr>
              <a:t>to create a total technology solution for our customers. </a:t>
            </a:r>
            <a:endParaRPr lang="en-US" sz="1600" dirty="0">
              <a:solidFill>
                <a:srgbClr val="595959"/>
              </a:solidFill>
              <a:latin typeface="Myriad Pro"/>
              <a:cs typeface="Myriad Pro"/>
            </a:endParaRPr>
          </a:p>
        </p:txBody>
      </p:sp>
      <p:sp>
        <p:nvSpPr>
          <p:cNvPr id="15" name="TextBox 14"/>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10</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3149164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Service Offerings</a:t>
            </a:r>
            <a:endParaRPr lang="en-US" sz="2800" dirty="0">
              <a:solidFill>
                <a:srgbClr val="595959"/>
              </a:solidFill>
              <a:latin typeface="Myriad Pro"/>
              <a:cs typeface="Myriad Pro"/>
            </a:endParaRPr>
          </a:p>
        </p:txBody>
      </p:sp>
      <p:graphicFrame>
        <p:nvGraphicFramePr>
          <p:cNvPr id="23" name="Diagram 22"/>
          <p:cNvGraphicFramePr/>
          <p:nvPr>
            <p:extLst>
              <p:ext uri="{D42A27DB-BD31-4B8C-83A1-F6EECF244321}">
                <p14:modId xmlns:p14="http://schemas.microsoft.com/office/powerpoint/2010/main" val="1803988086"/>
              </p:ext>
            </p:extLst>
          </p:nvPr>
        </p:nvGraphicFramePr>
        <p:xfrm>
          <a:off x="368171" y="1143000"/>
          <a:ext cx="8382000" cy="485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11</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3792566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Complete IT Lifecycle</a:t>
            </a:r>
            <a:endParaRPr lang="en-US" sz="2800" dirty="0">
              <a:solidFill>
                <a:srgbClr val="595959"/>
              </a:solidFill>
              <a:latin typeface="Myriad Pro"/>
              <a:cs typeface="Myriad Pro"/>
            </a:endParaRPr>
          </a:p>
        </p:txBody>
      </p:sp>
      <p:pic>
        <p:nvPicPr>
          <p:cNvPr id="8" name="Picture 7" descr="sarcom_ppt_slide4_bg_r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7" y="821925"/>
            <a:ext cx="9144000" cy="6858000"/>
          </a:xfrm>
          <a:prstGeom prst="rect">
            <a:avLst/>
          </a:prstGeom>
        </p:spPr>
      </p:pic>
      <p:sp>
        <p:nvSpPr>
          <p:cNvPr id="9" name="TextBox 8"/>
          <p:cNvSpPr txBox="1"/>
          <p:nvPr/>
        </p:nvSpPr>
        <p:spPr>
          <a:xfrm>
            <a:off x="1126521" y="3741404"/>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Integration &amp;</a:t>
            </a:r>
          </a:p>
          <a:p>
            <a:pPr algn="ctr">
              <a:buClr>
                <a:srgbClr val="CA0000"/>
              </a:buClr>
            </a:pPr>
            <a:r>
              <a:rPr lang="en-US" sz="1400" dirty="0" smtClean="0">
                <a:solidFill>
                  <a:srgbClr val="595959"/>
                </a:solidFill>
                <a:latin typeface="Myriad Pro"/>
                <a:cs typeface="Myriad Pro"/>
              </a:rPr>
              <a:t>Configuration</a:t>
            </a:r>
            <a:endParaRPr lang="en-US" sz="1400" dirty="0">
              <a:solidFill>
                <a:srgbClr val="595959"/>
              </a:solidFill>
              <a:latin typeface="Myriad Pro"/>
              <a:cs typeface="Myriad Pro"/>
            </a:endParaRPr>
          </a:p>
        </p:txBody>
      </p:sp>
      <p:sp>
        <p:nvSpPr>
          <p:cNvPr id="15" name="TextBox 14"/>
          <p:cNvSpPr txBox="1"/>
          <p:nvPr/>
        </p:nvSpPr>
        <p:spPr>
          <a:xfrm>
            <a:off x="1373743" y="4995127"/>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Warehousing</a:t>
            </a:r>
          </a:p>
          <a:p>
            <a:pPr algn="ctr">
              <a:buClr>
                <a:srgbClr val="CA0000"/>
              </a:buClr>
            </a:pPr>
            <a:r>
              <a:rPr lang="en-US" sz="1400" dirty="0" smtClean="0">
                <a:solidFill>
                  <a:srgbClr val="595959"/>
                </a:solidFill>
                <a:latin typeface="Myriad Pro"/>
                <a:cs typeface="Myriad Pro"/>
              </a:rPr>
              <a:t>&amp; Logistics</a:t>
            </a:r>
            <a:endParaRPr lang="en-US" sz="1400" dirty="0">
              <a:solidFill>
                <a:srgbClr val="595959"/>
              </a:solidFill>
              <a:latin typeface="Myriad Pro"/>
              <a:cs typeface="Myriad Pro"/>
            </a:endParaRPr>
          </a:p>
        </p:txBody>
      </p:sp>
      <p:sp>
        <p:nvSpPr>
          <p:cNvPr id="16" name="TextBox 15"/>
          <p:cNvSpPr txBox="1"/>
          <p:nvPr/>
        </p:nvSpPr>
        <p:spPr>
          <a:xfrm>
            <a:off x="2612703" y="6015362"/>
            <a:ext cx="1871531" cy="307777"/>
          </a:xfrm>
          <a:prstGeom prst="rect">
            <a:avLst/>
          </a:prstGeom>
          <a:noFill/>
        </p:spPr>
        <p:txBody>
          <a:bodyPr wrap="square" numCol="1" rtlCol="0">
            <a:spAutoFit/>
          </a:bodyPr>
          <a:lstStyle/>
          <a:p>
            <a:pPr algn="ctr">
              <a:buClr>
                <a:srgbClr val="CA0000"/>
              </a:buClr>
            </a:pPr>
            <a:r>
              <a:rPr lang="en-US" sz="1400" dirty="0" err="1" smtClean="0">
                <a:solidFill>
                  <a:srgbClr val="595959"/>
                </a:solidFill>
                <a:latin typeface="Myriad Pro"/>
                <a:cs typeface="Myriad Pro"/>
              </a:rPr>
              <a:t>eProcurement</a:t>
            </a:r>
            <a:endParaRPr lang="en-US" sz="1400" dirty="0">
              <a:solidFill>
                <a:srgbClr val="595959"/>
              </a:solidFill>
              <a:latin typeface="Myriad Pro"/>
              <a:cs typeface="Myriad Pro"/>
            </a:endParaRPr>
          </a:p>
        </p:txBody>
      </p:sp>
      <p:sp>
        <p:nvSpPr>
          <p:cNvPr id="17" name="TextBox 16"/>
          <p:cNvSpPr txBox="1"/>
          <p:nvPr/>
        </p:nvSpPr>
        <p:spPr>
          <a:xfrm>
            <a:off x="4602368" y="5973030"/>
            <a:ext cx="1871531" cy="523220"/>
          </a:xfrm>
          <a:prstGeom prst="rect">
            <a:avLst/>
          </a:prstGeom>
          <a:noFill/>
        </p:spPr>
        <p:txBody>
          <a:bodyPr wrap="square" numCol="1" rtlCol="0">
            <a:spAutoFit/>
          </a:bodyPr>
          <a:lstStyle/>
          <a:p>
            <a:pPr algn="ctr">
              <a:buClr>
                <a:srgbClr val="CA0000"/>
              </a:buClr>
            </a:pPr>
            <a:r>
              <a:rPr lang="en-US" sz="1400" dirty="0">
                <a:solidFill>
                  <a:srgbClr val="595959"/>
                </a:solidFill>
                <a:latin typeface="Myriad Pro"/>
                <a:cs typeface="Myriad Pro"/>
              </a:rPr>
              <a:t>Recycling</a:t>
            </a:r>
          </a:p>
          <a:p>
            <a:pPr algn="ctr">
              <a:buClr>
                <a:srgbClr val="CA0000"/>
              </a:buClr>
            </a:pPr>
            <a:r>
              <a:rPr lang="en-US" sz="1400" dirty="0">
                <a:solidFill>
                  <a:srgbClr val="595959"/>
                </a:solidFill>
                <a:latin typeface="Myriad Pro"/>
                <a:cs typeface="Myriad Pro"/>
              </a:rPr>
              <a:t>&amp; Disposal</a:t>
            </a:r>
          </a:p>
        </p:txBody>
      </p:sp>
      <p:sp>
        <p:nvSpPr>
          <p:cNvPr id="18" name="TextBox 17"/>
          <p:cNvSpPr txBox="1"/>
          <p:nvPr/>
        </p:nvSpPr>
        <p:spPr>
          <a:xfrm>
            <a:off x="5855532" y="4995127"/>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Systems Refresh</a:t>
            </a:r>
          </a:p>
          <a:p>
            <a:pPr algn="ctr">
              <a:buClr>
                <a:srgbClr val="CA0000"/>
              </a:buClr>
            </a:pPr>
            <a:r>
              <a:rPr lang="en-US" sz="1400" dirty="0" smtClean="0">
                <a:solidFill>
                  <a:srgbClr val="595959"/>
                </a:solidFill>
                <a:latin typeface="Myriad Pro"/>
                <a:cs typeface="Myriad Pro"/>
              </a:rPr>
              <a:t>&amp; Installation</a:t>
            </a:r>
            <a:endParaRPr lang="en-US" sz="1400" dirty="0">
              <a:solidFill>
                <a:srgbClr val="595959"/>
              </a:solidFill>
              <a:latin typeface="Myriad Pro"/>
              <a:cs typeface="Myriad Pro"/>
            </a:endParaRPr>
          </a:p>
        </p:txBody>
      </p:sp>
      <p:sp>
        <p:nvSpPr>
          <p:cNvPr id="19" name="TextBox 18"/>
          <p:cNvSpPr txBox="1"/>
          <p:nvPr/>
        </p:nvSpPr>
        <p:spPr>
          <a:xfrm>
            <a:off x="5933147" y="3889566"/>
            <a:ext cx="1871531" cy="307777"/>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Field Service</a:t>
            </a:r>
            <a:endParaRPr lang="en-US" sz="1400" dirty="0">
              <a:solidFill>
                <a:srgbClr val="595959"/>
              </a:solidFill>
              <a:latin typeface="Myriad Pro"/>
              <a:cs typeface="Myriad Pro"/>
            </a:endParaRPr>
          </a:p>
        </p:txBody>
      </p:sp>
      <p:sp>
        <p:nvSpPr>
          <p:cNvPr id="20" name="TextBox 19"/>
          <p:cNvSpPr txBox="1"/>
          <p:nvPr/>
        </p:nvSpPr>
        <p:spPr>
          <a:xfrm>
            <a:off x="1721524" y="2409977"/>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Project</a:t>
            </a:r>
          </a:p>
          <a:p>
            <a:pPr algn="ctr">
              <a:buClr>
                <a:srgbClr val="CA0000"/>
              </a:buClr>
            </a:pPr>
            <a:r>
              <a:rPr lang="en-US" sz="1400" dirty="0" smtClean="0">
                <a:solidFill>
                  <a:srgbClr val="595959"/>
                </a:solidFill>
                <a:latin typeface="Myriad Pro"/>
                <a:cs typeface="Myriad Pro"/>
              </a:rPr>
              <a:t>Management</a:t>
            </a:r>
            <a:endParaRPr lang="en-US" sz="1400" dirty="0">
              <a:solidFill>
                <a:srgbClr val="595959"/>
              </a:solidFill>
              <a:latin typeface="Myriad Pro"/>
              <a:cs typeface="Myriad Pro"/>
            </a:endParaRPr>
          </a:p>
        </p:txBody>
      </p:sp>
      <p:sp>
        <p:nvSpPr>
          <p:cNvPr id="21" name="TextBox 20"/>
          <p:cNvSpPr txBox="1"/>
          <p:nvPr/>
        </p:nvSpPr>
        <p:spPr>
          <a:xfrm>
            <a:off x="5354695" y="2409977"/>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U.S – Based</a:t>
            </a:r>
          </a:p>
          <a:p>
            <a:pPr algn="ctr">
              <a:buClr>
                <a:srgbClr val="CA0000"/>
              </a:buClr>
            </a:pPr>
            <a:r>
              <a:rPr lang="en-US" sz="1400" dirty="0" smtClean="0">
                <a:solidFill>
                  <a:srgbClr val="595959"/>
                </a:solidFill>
                <a:latin typeface="Myriad Pro"/>
                <a:cs typeface="Myriad Pro"/>
              </a:rPr>
              <a:t>Help Desk</a:t>
            </a:r>
            <a:endParaRPr lang="en-US" sz="1400" dirty="0">
              <a:solidFill>
                <a:srgbClr val="595959"/>
              </a:solidFill>
              <a:latin typeface="Myriad Pro"/>
              <a:cs typeface="Myriad Pro"/>
            </a:endParaRPr>
          </a:p>
        </p:txBody>
      </p:sp>
      <p:sp>
        <p:nvSpPr>
          <p:cNvPr id="22" name="TextBox 21"/>
          <p:cNvSpPr txBox="1"/>
          <p:nvPr/>
        </p:nvSpPr>
        <p:spPr>
          <a:xfrm>
            <a:off x="3612202" y="1870443"/>
            <a:ext cx="1871531" cy="523220"/>
          </a:xfrm>
          <a:prstGeom prst="rect">
            <a:avLst/>
          </a:prstGeom>
          <a:noFill/>
        </p:spPr>
        <p:txBody>
          <a:bodyPr wrap="square" numCol="1" rtlCol="0">
            <a:spAutoFit/>
          </a:bodyPr>
          <a:lstStyle/>
          <a:p>
            <a:pPr algn="ctr">
              <a:buClr>
                <a:srgbClr val="CA0000"/>
              </a:buClr>
            </a:pPr>
            <a:r>
              <a:rPr lang="en-US" sz="1400" dirty="0" smtClean="0">
                <a:solidFill>
                  <a:srgbClr val="595959"/>
                </a:solidFill>
                <a:latin typeface="Myriad Pro"/>
                <a:cs typeface="Myriad Pro"/>
              </a:rPr>
              <a:t>Monitoring</a:t>
            </a:r>
          </a:p>
          <a:p>
            <a:pPr algn="ctr">
              <a:buClr>
                <a:srgbClr val="CA0000"/>
              </a:buClr>
            </a:pPr>
            <a:r>
              <a:rPr lang="en-US" sz="1400" dirty="0" smtClean="0">
                <a:solidFill>
                  <a:srgbClr val="595959"/>
                </a:solidFill>
                <a:latin typeface="Myriad Pro"/>
                <a:cs typeface="Myriad Pro"/>
              </a:rPr>
              <a:t>&amp;</a:t>
            </a:r>
            <a:r>
              <a:rPr lang="en-US" sz="1400" dirty="0">
                <a:solidFill>
                  <a:srgbClr val="595959"/>
                </a:solidFill>
                <a:latin typeface="Myriad Pro"/>
                <a:cs typeface="Myriad Pro"/>
              </a:rPr>
              <a:t> </a:t>
            </a:r>
            <a:r>
              <a:rPr lang="en-US" sz="1400" dirty="0" smtClean="0">
                <a:solidFill>
                  <a:srgbClr val="595959"/>
                </a:solidFill>
                <a:latin typeface="Myriad Pro"/>
                <a:cs typeface="Myriad Pro"/>
              </a:rPr>
              <a:t>Operations</a:t>
            </a:r>
            <a:endParaRPr lang="en-US" sz="1400" dirty="0">
              <a:solidFill>
                <a:srgbClr val="595959"/>
              </a:solidFill>
              <a:latin typeface="Myriad Pro"/>
              <a:cs typeface="Myriad Pro"/>
            </a:endParaRPr>
          </a:p>
        </p:txBody>
      </p:sp>
      <p:sp>
        <p:nvSpPr>
          <p:cNvPr id="24" name="TextBox 23"/>
          <p:cNvSpPr txBox="1"/>
          <p:nvPr/>
        </p:nvSpPr>
        <p:spPr>
          <a:xfrm>
            <a:off x="976539" y="1165593"/>
            <a:ext cx="7190923" cy="400110"/>
          </a:xfrm>
          <a:prstGeom prst="rect">
            <a:avLst/>
          </a:prstGeom>
          <a:noFill/>
        </p:spPr>
        <p:txBody>
          <a:bodyPr wrap="square" numCol="1" rtlCol="0">
            <a:spAutoFit/>
          </a:bodyPr>
          <a:lstStyle/>
          <a:p>
            <a:pPr algn="ctr">
              <a:buClr>
                <a:srgbClr val="CA0000"/>
              </a:buClr>
            </a:pPr>
            <a:r>
              <a:rPr lang="en-US" sz="2000" dirty="0" smtClean="0">
                <a:solidFill>
                  <a:srgbClr val="595959"/>
                </a:solidFill>
              </a:rPr>
              <a:t>Value Added Services – Total IT Lifecycle Management</a:t>
            </a:r>
            <a:endParaRPr lang="en-US" sz="2000" dirty="0">
              <a:solidFill>
                <a:srgbClr val="595959"/>
              </a:solidFill>
            </a:endParaRPr>
          </a:p>
        </p:txBody>
      </p:sp>
      <p:pic>
        <p:nvPicPr>
          <p:cNvPr id="25" name="Picture 24" descr="cont_process.png"/>
          <p:cNvPicPr>
            <a:picLocks noChangeAspect="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014054" y="3398865"/>
            <a:ext cx="1046190" cy="1264146"/>
          </a:xfrm>
          <a:prstGeom prst="rect">
            <a:avLst/>
          </a:prstGeom>
        </p:spPr>
      </p:pic>
      <p:sp>
        <p:nvSpPr>
          <p:cNvPr id="23" name="TextBox 22"/>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12</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6438852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err="1" smtClean="0">
                <a:solidFill>
                  <a:srgbClr val="595959"/>
                </a:solidFill>
                <a:latin typeface="Myriad Pro"/>
                <a:cs typeface="Myriad Pro"/>
              </a:rPr>
              <a:t>MacMall</a:t>
            </a:r>
            <a:endParaRPr lang="en-US" sz="2800" kern="1200" dirty="0">
              <a:solidFill>
                <a:srgbClr val="595959"/>
              </a:solidFill>
              <a:latin typeface="Myriad Pro"/>
              <a:cs typeface="Myriad Pro"/>
            </a:endParaRPr>
          </a:p>
        </p:txBody>
      </p:sp>
      <p:sp>
        <p:nvSpPr>
          <p:cNvPr id="14" name="TextBox 13"/>
          <p:cNvSpPr txBox="1"/>
          <p:nvPr/>
        </p:nvSpPr>
        <p:spPr>
          <a:xfrm>
            <a:off x="691764" y="1168842"/>
            <a:ext cx="8102380" cy="338554"/>
          </a:xfrm>
          <a:prstGeom prst="rect">
            <a:avLst/>
          </a:prstGeom>
          <a:noFill/>
        </p:spPr>
        <p:txBody>
          <a:bodyPr wrap="square" rtlCol="0">
            <a:spAutoFit/>
          </a:bodyPr>
          <a:lstStyle/>
          <a:p>
            <a:r>
              <a:rPr lang="en-US" sz="1600" dirty="0" err="1" smtClean="0">
                <a:solidFill>
                  <a:srgbClr val="595959"/>
                </a:solidFill>
                <a:latin typeface="Myriad Pro"/>
                <a:cs typeface="Myriad Pro"/>
              </a:rPr>
              <a:t>MacMall</a:t>
            </a:r>
            <a:r>
              <a:rPr lang="en-US" sz="1600" dirty="0" smtClean="0">
                <a:solidFill>
                  <a:srgbClr val="595959"/>
                </a:solidFill>
                <a:latin typeface="Myriad Pro"/>
                <a:cs typeface="Myriad Pro"/>
              </a:rPr>
              <a:t> is one of the largest </a:t>
            </a:r>
            <a:r>
              <a:rPr lang="en-US" sz="1600" dirty="0" smtClean="0">
                <a:solidFill>
                  <a:srgbClr val="595959"/>
                </a:solidFill>
                <a:latin typeface="Myriad Pro"/>
                <a:cs typeface="Myriad Pro"/>
              </a:rPr>
              <a:t>direct marketers </a:t>
            </a:r>
            <a:r>
              <a:rPr lang="en-US" sz="1600" dirty="0" smtClean="0">
                <a:solidFill>
                  <a:srgbClr val="595959"/>
                </a:solidFill>
                <a:latin typeface="Myriad Pro"/>
                <a:cs typeface="Myriad Pro"/>
              </a:rPr>
              <a:t>of Apple </a:t>
            </a:r>
            <a:r>
              <a:rPr lang="en-US" sz="1600" dirty="0" smtClean="0">
                <a:solidFill>
                  <a:srgbClr val="595959"/>
                </a:solidFill>
                <a:latin typeface="Myriad Pro"/>
                <a:cs typeface="Myriad Pro"/>
              </a:rPr>
              <a:t>product</a:t>
            </a:r>
            <a:r>
              <a:rPr lang="en-US" sz="1600" dirty="0" smtClean="0">
                <a:solidFill>
                  <a:srgbClr val="595959"/>
                </a:solidFill>
                <a:latin typeface="Myriad Pro"/>
                <a:cs typeface="Myriad Pro"/>
              </a:rPr>
              <a:t>s </a:t>
            </a:r>
            <a:r>
              <a:rPr lang="en-US" sz="1600" dirty="0" smtClean="0">
                <a:solidFill>
                  <a:srgbClr val="595959"/>
                </a:solidFill>
                <a:latin typeface="Myriad Pro"/>
                <a:cs typeface="Myriad Pro"/>
              </a:rPr>
              <a:t>in the United States. </a:t>
            </a:r>
            <a:endParaRPr lang="en-US" sz="1600" dirty="0">
              <a:solidFill>
                <a:srgbClr val="595959"/>
              </a:solidFill>
              <a:latin typeface="Myriad Pro"/>
              <a:cs typeface="Myriad Pro"/>
            </a:endParaRPr>
          </a:p>
        </p:txBody>
      </p:sp>
      <p:pic>
        <p:nvPicPr>
          <p:cNvPr id="11" name="Picture 3" descr="C:\Documents and Settings\Administrator\Desktop\MacMall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5507" y="1883427"/>
            <a:ext cx="205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91764" y="2830664"/>
            <a:ext cx="3959749" cy="2708434"/>
          </a:xfrm>
          <a:prstGeom prst="rect">
            <a:avLst/>
          </a:prstGeom>
          <a:noFill/>
        </p:spPr>
        <p:txBody>
          <a:bodyPr wrap="square" rtlCol="0">
            <a:spAutoFit/>
          </a:bodyPr>
          <a:lstStyle/>
          <a:p>
            <a:pPr marL="285750" indent="-285750">
              <a:buFont typeface="Arial" pitchFamily="34" charset="0"/>
              <a:buChar char="•"/>
            </a:pPr>
            <a:r>
              <a:rPr lang="en-US" sz="1600" dirty="0">
                <a:solidFill>
                  <a:srgbClr val="595959"/>
                </a:solidFill>
                <a:latin typeface="Myriad Pro"/>
                <a:cs typeface="Myriad Pro"/>
              </a:rPr>
              <a:t>Strategic focus </a:t>
            </a:r>
            <a:r>
              <a:rPr lang="en-US" sz="1600" dirty="0" smtClean="0">
                <a:solidFill>
                  <a:srgbClr val="595959"/>
                </a:solidFill>
                <a:latin typeface="Myriad Pro"/>
                <a:cs typeface="Myriad Pro"/>
              </a:rPr>
              <a:t>on small businesses, creative </a:t>
            </a:r>
            <a:r>
              <a:rPr lang="en-US" sz="1600" dirty="0">
                <a:solidFill>
                  <a:srgbClr val="595959"/>
                </a:solidFill>
                <a:latin typeface="Myriad Pro"/>
                <a:cs typeface="Myriad Pro"/>
              </a:rPr>
              <a:t>professionals and </a:t>
            </a:r>
            <a:r>
              <a:rPr lang="en-US" sz="1600" dirty="0" smtClean="0">
                <a:solidFill>
                  <a:srgbClr val="595959"/>
                </a:solidFill>
                <a:latin typeface="Myriad Pro"/>
                <a:cs typeface="Myriad Pro"/>
              </a:rPr>
              <a:t>high-end consumers</a:t>
            </a:r>
          </a:p>
          <a:p>
            <a:endParaRPr lang="en-US" sz="1000" dirty="0">
              <a:solidFill>
                <a:srgbClr val="595959"/>
              </a:solidFill>
              <a:latin typeface="Myriad Pro"/>
              <a:cs typeface="Myriad Pro"/>
            </a:endParaRPr>
          </a:p>
          <a:p>
            <a:pPr marL="285750" indent="-285750">
              <a:buFont typeface="Arial" pitchFamily="34" charset="0"/>
              <a:buChar char="•"/>
            </a:pPr>
            <a:r>
              <a:rPr lang="en-US" sz="1600" dirty="0">
                <a:solidFill>
                  <a:srgbClr val="595959"/>
                </a:solidFill>
                <a:latin typeface="Myriad Pro"/>
                <a:cs typeface="Myriad Pro"/>
              </a:rPr>
              <a:t>Utilizes a high-tough telephone-based sales force, supported by Web-based marketing and Web </a:t>
            </a:r>
            <a:r>
              <a:rPr lang="en-US" sz="1600" dirty="0" smtClean="0">
                <a:solidFill>
                  <a:srgbClr val="595959"/>
                </a:solidFill>
                <a:latin typeface="Myriad Pro"/>
                <a:cs typeface="Myriad Pro"/>
              </a:rPr>
              <a:t>sites</a:t>
            </a:r>
          </a:p>
          <a:p>
            <a:endParaRPr lang="en-US" sz="1000" dirty="0" smtClean="0">
              <a:solidFill>
                <a:srgbClr val="595959"/>
              </a:solidFill>
              <a:latin typeface="Myriad Pro"/>
              <a:cs typeface="Myriad Pro"/>
            </a:endParaRPr>
          </a:p>
          <a:p>
            <a:pPr marL="285750" indent="-285750">
              <a:buFont typeface="Arial" pitchFamily="34" charset="0"/>
              <a:buChar char="•"/>
            </a:pPr>
            <a:r>
              <a:rPr lang="en-US" sz="1600" dirty="0" smtClean="0">
                <a:solidFill>
                  <a:srgbClr val="595959"/>
                </a:solidFill>
                <a:latin typeface="Myriad Pro"/>
                <a:cs typeface="Myriad Pro"/>
              </a:rPr>
              <a:t>Operates four retail stores </a:t>
            </a:r>
          </a:p>
          <a:p>
            <a:pPr marL="742950" lvl="1" indent="-285750">
              <a:buFont typeface="Arial" pitchFamily="34" charset="0"/>
              <a:buChar char="•"/>
            </a:pPr>
            <a:r>
              <a:rPr lang="en-US" sz="1600" dirty="0" smtClean="0">
                <a:solidFill>
                  <a:srgbClr val="595959"/>
                </a:solidFill>
                <a:latin typeface="Myriad Pro"/>
                <a:cs typeface="Myriad Pro"/>
              </a:rPr>
              <a:t>3 in Southern California</a:t>
            </a:r>
          </a:p>
          <a:p>
            <a:pPr marL="742950" lvl="1" indent="-285750">
              <a:buFont typeface="Arial" pitchFamily="34" charset="0"/>
              <a:buChar char="•"/>
            </a:pPr>
            <a:r>
              <a:rPr lang="en-US" sz="1600" dirty="0" smtClean="0">
                <a:solidFill>
                  <a:srgbClr val="595959"/>
                </a:solidFill>
                <a:latin typeface="Myriad Pro"/>
                <a:cs typeface="Myriad Pro"/>
              </a:rPr>
              <a:t>1 in Chicago</a:t>
            </a:r>
            <a:endParaRPr lang="en-US" sz="1600" dirty="0">
              <a:solidFill>
                <a:srgbClr val="595959"/>
              </a:solidFill>
              <a:latin typeface="Myriad Pro"/>
              <a:cs typeface="Myriad Pro"/>
            </a:endParaRPr>
          </a:p>
        </p:txBody>
      </p:sp>
      <p:sp>
        <p:nvSpPr>
          <p:cNvPr id="12" name="TextBox 11"/>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13</a:t>
            </a:fld>
            <a:endParaRPr lang="en-US" sz="900" dirty="0">
              <a:solidFill>
                <a:srgbClr val="595959"/>
              </a:solidFill>
              <a:latin typeface="Myriad Pro"/>
              <a:cs typeface="Myriad Pro"/>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231" y="312002"/>
            <a:ext cx="8431538" cy="632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9146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Reportable Segments - 2012</a:t>
            </a:r>
            <a:endParaRPr lang="en-US" sz="2800" dirty="0">
              <a:solidFill>
                <a:srgbClr val="595959"/>
              </a:solidFill>
              <a:latin typeface="Myriad Pro"/>
              <a:cs typeface="Myriad Pro"/>
            </a:endParaRPr>
          </a:p>
        </p:txBody>
      </p:sp>
      <p:graphicFrame>
        <p:nvGraphicFramePr>
          <p:cNvPr id="5" name="Chart 4"/>
          <p:cNvGraphicFramePr/>
          <p:nvPr>
            <p:extLst>
              <p:ext uri="{D42A27DB-BD31-4B8C-83A1-F6EECF244321}">
                <p14:modId xmlns:p14="http://schemas.microsoft.com/office/powerpoint/2010/main" val="3050823259"/>
              </p:ext>
            </p:extLst>
          </p:nvPr>
        </p:nvGraphicFramePr>
        <p:xfrm>
          <a:off x="946205" y="1397000"/>
          <a:ext cx="6673795" cy="459033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14</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4072469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59" y="312002"/>
            <a:ext cx="5802003"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Reportable Segments – Q3 2012</a:t>
            </a:r>
            <a:endParaRPr lang="en-US" sz="2800" dirty="0">
              <a:solidFill>
                <a:srgbClr val="595959"/>
              </a:solidFill>
              <a:latin typeface="Myriad Pro"/>
              <a:cs typeface="Myriad Pro"/>
            </a:endParaRPr>
          </a:p>
        </p:txBody>
      </p:sp>
      <p:sp>
        <p:nvSpPr>
          <p:cNvPr id="6" name="TextBox 69"/>
          <p:cNvSpPr txBox="1">
            <a:spLocks noChangeArrowheads="1"/>
          </p:cNvSpPr>
          <p:nvPr/>
        </p:nvSpPr>
        <p:spPr bwMode="auto">
          <a:xfrm>
            <a:off x="536945" y="3037436"/>
            <a:ext cx="1195387" cy="246062"/>
          </a:xfrm>
          <a:prstGeom prst="rect">
            <a:avLst/>
          </a:prstGeom>
          <a:noFill/>
          <a:ln w="9525">
            <a:noFill/>
            <a:miter lim="800000"/>
            <a:headEnd/>
            <a:tailEnd/>
          </a:ln>
        </p:spPr>
        <p:txBody>
          <a:bodyPr>
            <a:spAutoFit/>
          </a:bodyPr>
          <a:lstStyle/>
          <a:p>
            <a:r>
              <a:rPr lang="en-US" sz="1000" dirty="0">
                <a:solidFill>
                  <a:srgbClr val="17375E"/>
                </a:solidFill>
              </a:rPr>
              <a:t>($ in millions)</a:t>
            </a:r>
          </a:p>
        </p:txBody>
      </p:sp>
      <p:grpSp>
        <p:nvGrpSpPr>
          <p:cNvPr id="7" name="Group 6"/>
          <p:cNvGrpSpPr/>
          <p:nvPr/>
        </p:nvGrpSpPr>
        <p:grpSpPr>
          <a:xfrm>
            <a:off x="1862137" y="1981200"/>
            <a:ext cx="6554028" cy="1284290"/>
            <a:chOff x="1643999" y="1797050"/>
            <a:chExt cx="6735900" cy="1319928"/>
          </a:xfrm>
        </p:grpSpPr>
        <p:pic>
          <p:nvPicPr>
            <p:cNvPr id="8" name="Picture 7" descr="SMB.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1724059" y="2081736"/>
              <a:ext cx="895338" cy="998508"/>
            </a:xfrm>
            <a:prstGeom prst="rect">
              <a:avLst/>
            </a:prstGeom>
            <a:ln w="12700">
              <a:solidFill>
                <a:schemeClr val="tx2">
                  <a:lumMod val="20000"/>
                  <a:lumOff val="80000"/>
                </a:schemeClr>
              </a:solidFill>
            </a:ln>
            <a:effectLst>
              <a:outerShdw blurRad="50800" dist="38100" dir="2700000" algn="tl" rotWithShape="0">
                <a:schemeClr val="tx2">
                  <a:lumMod val="60000"/>
                  <a:lumOff val="40000"/>
                  <a:alpha val="43000"/>
                </a:schemeClr>
              </a:outerShdw>
              <a:reflection blurRad="6350" stA="52000" endA="300" endPos="35000" dir="5400000" sy="-100000" algn="bl" rotWithShape="0"/>
            </a:effectLst>
          </p:spPr>
        </p:pic>
        <p:grpSp>
          <p:nvGrpSpPr>
            <p:cNvPr id="9" name="Group 8"/>
            <p:cNvGrpSpPr/>
            <p:nvPr/>
          </p:nvGrpSpPr>
          <p:grpSpPr>
            <a:xfrm>
              <a:off x="1643999" y="1797050"/>
              <a:ext cx="6735900" cy="1319928"/>
              <a:chOff x="1643999" y="1797050"/>
              <a:chExt cx="6735900" cy="1319928"/>
            </a:xfrm>
          </p:grpSpPr>
          <p:sp>
            <p:nvSpPr>
              <p:cNvPr id="11" name="TextBox 10"/>
              <p:cNvSpPr txBox="1"/>
              <p:nvPr/>
            </p:nvSpPr>
            <p:spPr bwMode="auto">
              <a:xfrm>
                <a:off x="6236078" y="1797050"/>
                <a:ext cx="992130" cy="284685"/>
              </a:xfrm>
              <a:prstGeom prst="rect">
                <a:avLst/>
              </a:prstGeom>
              <a:noFill/>
            </p:spPr>
            <p:txBody>
              <a:bodyPr wrap="square">
                <a:spAutoFit/>
              </a:bodyPr>
              <a:lstStyle/>
              <a:p>
                <a:pPr algn="ctr" fontAlgn="ctr">
                  <a:defRPr/>
                </a:pPr>
                <a:r>
                  <a:rPr lang="en-US" sz="1200" b="1" dirty="0" smtClean="0">
                    <a:solidFill>
                      <a:srgbClr val="17375E"/>
                    </a:solidFill>
                    <a:latin typeface="+mj-lt"/>
                    <a:cs typeface="Geneva" charset="-128"/>
                  </a:rPr>
                  <a:t>Corp/Other</a:t>
                </a:r>
                <a:endParaRPr lang="en-US" sz="1200" b="1" dirty="0">
                  <a:solidFill>
                    <a:srgbClr val="17375E"/>
                  </a:solidFill>
                  <a:latin typeface="+mj-lt"/>
                  <a:cs typeface="Geneva" charset="-128"/>
                </a:endParaRPr>
              </a:p>
            </p:txBody>
          </p:sp>
          <p:sp>
            <p:nvSpPr>
              <p:cNvPr id="12" name="TextBox 11"/>
              <p:cNvSpPr txBox="1"/>
              <p:nvPr/>
            </p:nvSpPr>
            <p:spPr bwMode="auto">
              <a:xfrm>
                <a:off x="2628650" y="1815408"/>
                <a:ext cx="889942" cy="284686"/>
              </a:xfrm>
              <a:prstGeom prst="rect">
                <a:avLst/>
              </a:prstGeom>
              <a:noFill/>
            </p:spPr>
            <p:txBody>
              <a:bodyPr wrap="square">
                <a:spAutoFit/>
              </a:bodyPr>
              <a:lstStyle/>
              <a:p>
                <a:pPr algn="ctr" fontAlgn="ctr">
                  <a:defRPr/>
                </a:pPr>
                <a:r>
                  <a:rPr lang="en-US" sz="1200" b="1" dirty="0">
                    <a:solidFill>
                      <a:srgbClr val="17375E"/>
                    </a:solidFill>
                    <a:latin typeface="+mj-lt"/>
                    <a:cs typeface="Geneva" charset="-128"/>
                  </a:rPr>
                  <a:t>MME</a:t>
                </a:r>
              </a:p>
            </p:txBody>
          </p:sp>
          <p:sp>
            <p:nvSpPr>
              <p:cNvPr id="13" name="TextBox 12"/>
              <p:cNvSpPr txBox="1"/>
              <p:nvPr/>
            </p:nvSpPr>
            <p:spPr bwMode="auto">
              <a:xfrm>
                <a:off x="4586938" y="1797050"/>
                <a:ext cx="1846502" cy="284686"/>
              </a:xfrm>
              <a:prstGeom prst="rect">
                <a:avLst/>
              </a:prstGeom>
              <a:noFill/>
            </p:spPr>
            <p:txBody>
              <a:bodyPr wrap="square">
                <a:spAutoFit/>
              </a:bodyPr>
              <a:lstStyle/>
              <a:p>
                <a:pPr algn="ctr" fontAlgn="ctr">
                  <a:defRPr/>
                </a:pPr>
                <a:r>
                  <a:rPr lang="en-US" sz="1200" b="1" dirty="0" err="1" smtClean="0">
                    <a:solidFill>
                      <a:srgbClr val="17375E"/>
                    </a:solidFill>
                    <a:latin typeface="+mj-lt"/>
                    <a:cs typeface="Geneva" charset="-128"/>
                  </a:rPr>
                  <a:t>MacMall</a:t>
                </a:r>
                <a:r>
                  <a:rPr lang="en-US" sz="1200" b="1" dirty="0" smtClean="0">
                    <a:solidFill>
                      <a:srgbClr val="17375E"/>
                    </a:solidFill>
                    <a:latin typeface="+mj-lt"/>
                    <a:cs typeface="Geneva" charset="-128"/>
                  </a:rPr>
                  <a:t>/</a:t>
                </a:r>
                <a:r>
                  <a:rPr lang="en-US" sz="1200" b="1" dirty="0" err="1" smtClean="0">
                    <a:solidFill>
                      <a:srgbClr val="17375E"/>
                    </a:solidFill>
                    <a:latin typeface="+mj-lt"/>
                    <a:cs typeface="Geneva" charset="-128"/>
                  </a:rPr>
                  <a:t>Onsale</a:t>
                </a:r>
                <a:endParaRPr lang="en-US" sz="1200" b="1" dirty="0">
                  <a:solidFill>
                    <a:srgbClr val="17375E"/>
                  </a:solidFill>
                  <a:latin typeface="+mj-lt"/>
                  <a:cs typeface="Geneva" charset="-128"/>
                </a:endParaRPr>
              </a:p>
            </p:txBody>
          </p:sp>
          <p:sp>
            <p:nvSpPr>
              <p:cNvPr id="14" name="TextBox 13"/>
              <p:cNvSpPr txBox="1"/>
              <p:nvPr/>
            </p:nvSpPr>
            <p:spPr bwMode="auto">
              <a:xfrm>
                <a:off x="3662912" y="1799082"/>
                <a:ext cx="1109440" cy="474476"/>
              </a:xfrm>
              <a:prstGeom prst="rect">
                <a:avLst/>
              </a:prstGeom>
              <a:noFill/>
            </p:spPr>
            <p:txBody>
              <a:bodyPr wrap="square">
                <a:spAutoFit/>
              </a:bodyPr>
              <a:lstStyle/>
              <a:p>
                <a:pPr algn="ctr" fontAlgn="ctr">
                  <a:defRPr/>
                </a:pPr>
                <a:r>
                  <a:rPr lang="en-US" sz="1200" b="1" dirty="0" smtClean="0">
                    <a:solidFill>
                      <a:srgbClr val="17375E"/>
                    </a:solidFill>
                    <a:latin typeface="+mj-lt"/>
                    <a:cs typeface="Geneva" charset="-128"/>
                  </a:rPr>
                  <a:t>Public Sector</a:t>
                </a:r>
              </a:p>
              <a:p>
                <a:pPr algn="ctr" fontAlgn="ctr">
                  <a:defRPr/>
                </a:pPr>
                <a:endParaRPr lang="en-US" sz="1200" b="1" dirty="0">
                  <a:solidFill>
                    <a:srgbClr val="17375E"/>
                  </a:solidFill>
                  <a:latin typeface="+mj-lt"/>
                  <a:cs typeface="Geneva" charset="-128"/>
                </a:endParaRPr>
              </a:p>
            </p:txBody>
          </p:sp>
          <p:sp>
            <p:nvSpPr>
              <p:cNvPr id="15" name="TextBox 14"/>
              <p:cNvSpPr txBox="1"/>
              <p:nvPr/>
            </p:nvSpPr>
            <p:spPr bwMode="auto">
              <a:xfrm>
                <a:off x="1643999" y="1813906"/>
                <a:ext cx="895339" cy="284686"/>
              </a:xfrm>
              <a:prstGeom prst="rect">
                <a:avLst/>
              </a:prstGeom>
              <a:noFill/>
              <a:ln w="12700">
                <a:noFill/>
              </a:ln>
            </p:spPr>
            <p:txBody>
              <a:bodyPr wrap="square">
                <a:spAutoFit/>
              </a:bodyPr>
              <a:lstStyle/>
              <a:p>
                <a:pPr algn="ctr" fontAlgn="ctr">
                  <a:defRPr/>
                </a:pPr>
                <a:r>
                  <a:rPr lang="en-US" sz="1200" b="1" dirty="0">
                    <a:solidFill>
                      <a:srgbClr val="17375E"/>
                    </a:solidFill>
                    <a:latin typeface="+mj-lt"/>
                    <a:cs typeface="Geneva" charset="-128"/>
                  </a:rPr>
                  <a:t>SMB</a:t>
                </a:r>
              </a:p>
            </p:txBody>
          </p:sp>
          <p:sp>
            <p:nvSpPr>
              <p:cNvPr id="16" name="TextBox 15"/>
              <p:cNvSpPr txBox="1"/>
              <p:nvPr/>
            </p:nvSpPr>
            <p:spPr bwMode="auto">
              <a:xfrm>
                <a:off x="7252496" y="1808653"/>
                <a:ext cx="1127403" cy="284685"/>
              </a:xfrm>
              <a:prstGeom prst="rect">
                <a:avLst/>
              </a:prstGeom>
              <a:noFill/>
            </p:spPr>
            <p:txBody>
              <a:bodyPr wrap="square">
                <a:spAutoFit/>
              </a:bodyPr>
              <a:lstStyle/>
              <a:p>
                <a:pPr algn="ctr" fontAlgn="ctr">
                  <a:defRPr/>
                </a:pPr>
                <a:r>
                  <a:rPr lang="en-US" sz="1200" b="1" dirty="0" smtClean="0">
                    <a:solidFill>
                      <a:srgbClr val="17375E"/>
                    </a:solidFill>
                    <a:latin typeface="+mj-lt"/>
                    <a:cs typeface="Geneva" charset="-128"/>
                  </a:rPr>
                  <a:t>Consolidated</a:t>
                </a:r>
                <a:endParaRPr lang="en-US" sz="1200" b="1" dirty="0">
                  <a:solidFill>
                    <a:srgbClr val="17375E"/>
                  </a:solidFill>
                  <a:latin typeface="+mj-lt"/>
                  <a:cs typeface="Geneva" charset="-128"/>
                </a:endParaRPr>
              </a:p>
            </p:txBody>
          </p:sp>
          <p:pic>
            <p:nvPicPr>
              <p:cNvPr id="17" name="Picture 16" descr="Corporate.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flipH="1">
                <a:off x="6236078" y="2107943"/>
                <a:ext cx="898032" cy="1009035"/>
              </a:xfrm>
              <a:prstGeom prst="rect">
                <a:avLst/>
              </a:prstGeom>
              <a:ln w="12700" cap="flat" cmpd="sng" algn="ctr">
                <a:solidFill>
                  <a:schemeClr val="tx2">
                    <a:lumMod val="20000"/>
                    <a:lumOff val="80000"/>
                  </a:schemeClr>
                </a:solidFill>
                <a:prstDash val="solid"/>
                <a:round/>
                <a:headEnd type="none" w="med" len="med"/>
                <a:tailEnd type="none" w="med" len="med"/>
              </a:ln>
              <a:effectLst>
                <a:outerShdw blurRad="50800" dist="38100" dir="2700000" algn="tl" rotWithShape="0">
                  <a:schemeClr val="accent1">
                    <a:lumMod val="75000"/>
                    <a:alpha val="43000"/>
                  </a:schemeClr>
                </a:outerShdw>
                <a:reflection blurRad="6350" stA="52000" endA="300" endPos="35000" dir="5400000" sy="-100000" algn="bl" rotWithShape="0"/>
              </a:effectLst>
            </p:spPr>
          </p:pic>
          <p:pic>
            <p:nvPicPr>
              <p:cNvPr id="18" name="Picture 17" descr="Public.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a:off x="3842625" y="2106569"/>
                <a:ext cx="891146" cy="989617"/>
              </a:xfrm>
              <a:prstGeom prst="rect">
                <a:avLst/>
              </a:prstGeom>
              <a:ln w="12700">
                <a:solidFill>
                  <a:schemeClr val="tx2">
                    <a:lumMod val="20000"/>
                    <a:lumOff val="80000"/>
                  </a:schemeClr>
                </a:solidFill>
              </a:ln>
              <a:effectLst>
                <a:outerShdw blurRad="50800" dist="38100" dir="2700000" algn="tl" rotWithShape="0">
                  <a:schemeClr val="accent1">
                    <a:lumMod val="75000"/>
                    <a:alpha val="43000"/>
                  </a:schemeClr>
                </a:outerShdw>
                <a:reflection blurRad="6350" stA="52000" endA="300" endPos="35000" dir="5400000" sy="-100000" algn="bl" rotWithShape="0"/>
              </a:effectLst>
            </p:spPr>
          </p:pic>
          <p:pic>
            <p:nvPicPr>
              <p:cNvPr id="19" name="Picture 18" descr="Consumer.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5069111" y="2114590"/>
                <a:ext cx="882157" cy="982536"/>
              </a:xfrm>
              <a:prstGeom prst="rect">
                <a:avLst/>
              </a:prstGeom>
              <a:ln w="12700">
                <a:solidFill>
                  <a:schemeClr val="tx2">
                    <a:lumMod val="20000"/>
                    <a:lumOff val="80000"/>
                  </a:schemeClr>
                </a:solidFill>
              </a:ln>
              <a:effectLst>
                <a:outerShdw blurRad="50800" dist="38100" dir="2700000" algn="tl" rotWithShape="0">
                  <a:schemeClr val="accent1">
                    <a:lumMod val="75000"/>
                    <a:alpha val="43000"/>
                  </a:schemeClr>
                </a:outerShdw>
                <a:reflection blurRad="6350" stA="52000" endA="300" endPos="35000" dir="5400000" sy="-100000" algn="bl" rotWithShape="0"/>
              </a:effectLst>
            </p:spPr>
          </p:pic>
          <p:pic>
            <p:nvPicPr>
              <p:cNvPr id="20" name="Picture 19" descr="MME #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2772970" y="2085479"/>
                <a:ext cx="889942" cy="999447"/>
              </a:xfrm>
              <a:prstGeom prst="rect">
                <a:avLst/>
              </a:prstGeom>
              <a:ln w="12700">
                <a:solidFill>
                  <a:schemeClr val="tx2">
                    <a:lumMod val="20000"/>
                    <a:lumOff val="80000"/>
                  </a:schemeClr>
                </a:solidFill>
              </a:ln>
              <a:effectLst>
                <a:outerShdw blurRad="50800" dist="38100" dir="2700000" algn="tl" rotWithShape="0">
                  <a:schemeClr val="tx2">
                    <a:lumMod val="75000"/>
                    <a:alpha val="43000"/>
                  </a:schemeClr>
                </a:outerShdw>
                <a:reflection blurRad="6350" stA="52000" endA="300" endPos="35000" dir="5400000" sy="-100000" algn="bl" rotWithShape="0"/>
              </a:effectLst>
            </p:spPr>
          </p:pic>
          <p:pic>
            <p:nvPicPr>
              <p:cNvPr id="21" name="Picture 20" descr="Consoliated.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auto">
              <a:xfrm>
                <a:off x="7371889" y="2118471"/>
                <a:ext cx="888620" cy="998507"/>
              </a:xfrm>
              <a:prstGeom prst="rect">
                <a:avLst/>
              </a:prstGeom>
              <a:ln w="12700">
                <a:solidFill>
                  <a:schemeClr val="tx2">
                    <a:lumMod val="20000"/>
                    <a:lumOff val="80000"/>
                  </a:schemeClr>
                </a:solidFill>
              </a:ln>
              <a:effectLst>
                <a:outerShdw blurRad="50800" dist="38100" dir="2700000" algn="tl" rotWithShape="0">
                  <a:schemeClr val="accent1">
                    <a:lumMod val="75000"/>
                    <a:alpha val="43000"/>
                  </a:schemeClr>
                </a:outerShdw>
                <a:reflection blurRad="6350" stA="52000" endA="300" endPos="35000" dir="5400000" sy="-100000" algn="bl" rotWithShape="0"/>
              </a:effectLst>
            </p:spPr>
          </p:pic>
        </p:grpSp>
      </p:grpSp>
      <p:graphicFrame>
        <p:nvGraphicFramePr>
          <p:cNvPr id="22" name="Table 21"/>
          <p:cNvGraphicFramePr>
            <a:graphicFrameLocks noGrp="1"/>
          </p:cNvGraphicFramePr>
          <p:nvPr>
            <p:extLst>
              <p:ext uri="{D42A27DB-BD31-4B8C-83A1-F6EECF244321}">
                <p14:modId xmlns:p14="http://schemas.microsoft.com/office/powerpoint/2010/main" val="144305493"/>
              </p:ext>
            </p:extLst>
          </p:nvPr>
        </p:nvGraphicFramePr>
        <p:xfrm>
          <a:off x="376161" y="3352800"/>
          <a:ext cx="7910675" cy="1775619"/>
        </p:xfrm>
        <a:graphic>
          <a:graphicData uri="http://schemas.openxmlformats.org/drawingml/2006/table">
            <a:tbl>
              <a:tblPr bandRow="1">
                <a:tableStyleId>{5C22544A-7EE6-4342-B048-85BDC9FD1C3A}</a:tableStyleId>
              </a:tblPr>
              <a:tblGrid>
                <a:gridCol w="1540103"/>
                <a:gridCol w="970059"/>
                <a:gridCol w="1017767"/>
                <a:gridCol w="1121134"/>
                <a:gridCol w="1176793"/>
                <a:gridCol w="1129086"/>
                <a:gridCol w="955733"/>
              </a:tblGrid>
              <a:tr h="348381">
                <a:tc>
                  <a:txBody>
                    <a:bodyPr/>
                    <a:lstStyle/>
                    <a:p>
                      <a:pPr algn="l" rtl="0" fontAlgn="b"/>
                      <a:r>
                        <a:rPr lang="en-US" sz="1400" kern="1200" dirty="0">
                          <a:solidFill>
                            <a:srgbClr val="595959"/>
                          </a:solidFill>
                          <a:latin typeface="Myriad Pro"/>
                          <a:ea typeface="+mn-ea"/>
                          <a:cs typeface="Myriad Pro"/>
                        </a:rPr>
                        <a:t>Revenues</a:t>
                      </a: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118.6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137.1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57.0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51.9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$0.0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364.6 </a:t>
                      </a:r>
                      <a:endParaRPr lang="en-US" sz="1400" kern="1200" dirty="0">
                        <a:solidFill>
                          <a:srgbClr val="595959"/>
                        </a:solidFill>
                        <a:latin typeface="Myriad Pro"/>
                        <a:ea typeface="+mn-ea"/>
                        <a:cs typeface="Myriad Pro"/>
                      </a:endParaRPr>
                    </a:p>
                  </a:txBody>
                  <a:tcPr marL="9525" marR="9525" marT="9525" marB="0" anchor="b"/>
                </a:tc>
              </a:tr>
              <a:tr h="348381">
                <a:tc>
                  <a:txBody>
                    <a:bodyPr/>
                    <a:lstStyle/>
                    <a:p>
                      <a:pPr algn="l" rtl="0" fontAlgn="b"/>
                      <a:r>
                        <a:rPr lang="en-US" sz="1400" kern="1200" dirty="0">
                          <a:solidFill>
                            <a:srgbClr val="595959"/>
                          </a:solidFill>
                          <a:latin typeface="Myriad Pro"/>
                          <a:ea typeface="+mn-ea"/>
                          <a:cs typeface="Myriad Pro"/>
                        </a:rPr>
                        <a:t>Gross Profit</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$16.4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$20.7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$5.3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$5.9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$0.1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$48.4 </a:t>
                      </a:r>
                      <a:endParaRPr lang="en-US" sz="1400" kern="1200" dirty="0">
                        <a:solidFill>
                          <a:srgbClr val="595959"/>
                        </a:solidFill>
                        <a:latin typeface="Myriad Pro"/>
                        <a:ea typeface="+mn-ea"/>
                        <a:cs typeface="Myriad Pro"/>
                      </a:endParaRPr>
                    </a:p>
                  </a:txBody>
                  <a:tcPr marL="9525" marR="9525" marT="9525" marB="0" anchor="b"/>
                </a:tc>
              </a:tr>
              <a:tr h="382095">
                <a:tc>
                  <a:txBody>
                    <a:bodyPr/>
                    <a:lstStyle/>
                    <a:p>
                      <a:pPr algn="l" rtl="0" fontAlgn="b"/>
                      <a:r>
                        <a:rPr lang="en-US" sz="1400" kern="1200">
                          <a:solidFill>
                            <a:srgbClr val="595959"/>
                          </a:solidFill>
                          <a:latin typeface="Myriad Pro"/>
                          <a:ea typeface="+mn-ea"/>
                          <a:cs typeface="Myriad Pro"/>
                        </a:rPr>
                        <a:t>Gross Margin</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13.8%</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15.1%</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9.4%</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11.3%</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13.3%</a:t>
                      </a:r>
                      <a:endParaRPr lang="en-US" sz="1400" kern="1200" dirty="0">
                        <a:solidFill>
                          <a:srgbClr val="595959"/>
                        </a:solidFill>
                        <a:latin typeface="Myriad Pro"/>
                        <a:ea typeface="+mn-ea"/>
                        <a:cs typeface="Myriad Pro"/>
                      </a:endParaRPr>
                    </a:p>
                  </a:txBody>
                  <a:tcPr marL="9525" marR="9525" marT="9525" marB="0" anchor="b"/>
                </a:tc>
              </a:tr>
              <a:tr h="348381">
                <a:tc>
                  <a:txBody>
                    <a:bodyPr/>
                    <a:lstStyle/>
                    <a:p>
                      <a:pPr algn="l" rtl="0" fontAlgn="b"/>
                      <a:r>
                        <a:rPr lang="en-US" sz="1400" kern="1200">
                          <a:solidFill>
                            <a:srgbClr val="595959"/>
                          </a:solidFill>
                          <a:latin typeface="Myriad Pro"/>
                          <a:ea typeface="+mn-ea"/>
                          <a:cs typeface="Myriad Pro"/>
                        </a:rPr>
                        <a:t>Operating Profit</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$9.1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$7.4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$1.9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$0.8 </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a:solidFill>
                            <a:srgbClr val="595959"/>
                          </a:solidFill>
                          <a:latin typeface="Myriad Pro"/>
                          <a:ea typeface="+mn-ea"/>
                          <a:cs typeface="Myriad Pro"/>
                        </a:rPr>
                        <a:t>($</a:t>
                      </a:r>
                      <a:r>
                        <a:rPr lang="en-US" sz="1400" kern="1200" dirty="0" smtClean="0">
                          <a:solidFill>
                            <a:srgbClr val="595959"/>
                          </a:solidFill>
                          <a:latin typeface="Myriad Pro"/>
                          <a:ea typeface="+mn-ea"/>
                          <a:cs typeface="Myriad Pro"/>
                        </a:rPr>
                        <a:t>15.2)</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$4.0 </a:t>
                      </a:r>
                      <a:endParaRPr lang="en-US" sz="1400" kern="1200" dirty="0">
                        <a:solidFill>
                          <a:srgbClr val="595959"/>
                        </a:solidFill>
                        <a:latin typeface="Myriad Pro"/>
                        <a:ea typeface="+mn-ea"/>
                        <a:cs typeface="Myriad Pro"/>
                      </a:endParaRPr>
                    </a:p>
                  </a:txBody>
                  <a:tcPr marL="9525" marR="9525" marT="9525" marB="0" anchor="b"/>
                </a:tc>
              </a:tr>
              <a:tr h="348381">
                <a:tc>
                  <a:txBody>
                    <a:bodyPr/>
                    <a:lstStyle/>
                    <a:p>
                      <a:pPr algn="l" rtl="0" fontAlgn="b"/>
                      <a:r>
                        <a:rPr lang="en-US" sz="1400" kern="1200" dirty="0">
                          <a:solidFill>
                            <a:srgbClr val="595959"/>
                          </a:solidFill>
                          <a:latin typeface="Myriad Pro"/>
                          <a:ea typeface="+mn-ea"/>
                          <a:cs typeface="Myriad Pro"/>
                        </a:rPr>
                        <a:t>Operating Margin</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7.6%</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5.4%</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3.4%</a:t>
                      </a:r>
                      <a:endParaRPr lang="en-US" sz="1400" kern="1200" dirty="0">
                        <a:solidFill>
                          <a:srgbClr val="595959"/>
                        </a:solidFill>
                        <a:latin typeface="Myriad Pro"/>
                        <a:ea typeface="+mn-ea"/>
                        <a:cs typeface="Myriad Pro"/>
                      </a:endParaRP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1.5%</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a:t>
                      </a:r>
                    </a:p>
                  </a:txBody>
                  <a:tcPr marL="9525" marR="9525" marT="9525" marB="0" anchor="b"/>
                </a:tc>
                <a:tc>
                  <a:txBody>
                    <a:bodyPr/>
                    <a:lstStyle/>
                    <a:p>
                      <a:pPr algn="ctr" rtl="0" fontAlgn="b"/>
                      <a:r>
                        <a:rPr lang="en-US" sz="1400" kern="1200" dirty="0" smtClean="0">
                          <a:solidFill>
                            <a:srgbClr val="595959"/>
                          </a:solidFill>
                          <a:latin typeface="Myriad Pro"/>
                          <a:ea typeface="+mn-ea"/>
                          <a:cs typeface="Myriad Pro"/>
                        </a:rPr>
                        <a:t>        1.1%</a:t>
                      </a:r>
                      <a:endParaRPr lang="en-US" sz="1400" kern="1200" dirty="0">
                        <a:solidFill>
                          <a:srgbClr val="595959"/>
                        </a:solidFill>
                        <a:latin typeface="Myriad Pro"/>
                        <a:ea typeface="+mn-ea"/>
                        <a:cs typeface="Myriad Pro"/>
                      </a:endParaRPr>
                    </a:p>
                  </a:txBody>
                  <a:tcPr marL="9525" marR="9525" marT="9525" marB="0" anchor="b"/>
                </a:tc>
              </a:tr>
            </a:tbl>
          </a:graphicData>
        </a:graphic>
      </p:graphicFrame>
      <p:sp>
        <p:nvSpPr>
          <p:cNvPr id="23" name="TextBox 22"/>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15</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533870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59" y="312002"/>
            <a:ext cx="5802003"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Return to Efficient Growth</a:t>
            </a:r>
            <a:endParaRPr lang="en-US" sz="2800" dirty="0">
              <a:solidFill>
                <a:srgbClr val="595959"/>
              </a:solidFill>
              <a:latin typeface="Myriad Pro"/>
              <a:cs typeface="Myriad Pro"/>
            </a:endParaRPr>
          </a:p>
        </p:txBody>
      </p:sp>
      <p:graphicFrame>
        <p:nvGraphicFramePr>
          <p:cNvPr id="23" name="Chart 6"/>
          <p:cNvGraphicFramePr>
            <a:graphicFrameLocks/>
          </p:cNvGraphicFramePr>
          <p:nvPr>
            <p:extLst>
              <p:ext uri="{D42A27DB-BD31-4B8C-83A1-F6EECF244321}">
                <p14:modId xmlns:p14="http://schemas.microsoft.com/office/powerpoint/2010/main" val="1581372042"/>
              </p:ext>
            </p:extLst>
          </p:nvPr>
        </p:nvGraphicFramePr>
        <p:xfrm>
          <a:off x="1219201" y="887412"/>
          <a:ext cx="5714999" cy="2644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7"/>
          <p:cNvGraphicFramePr>
            <a:graphicFrameLocks/>
          </p:cNvGraphicFramePr>
          <p:nvPr>
            <p:extLst>
              <p:ext uri="{D42A27DB-BD31-4B8C-83A1-F6EECF244321}">
                <p14:modId xmlns:p14="http://schemas.microsoft.com/office/powerpoint/2010/main" val="1627908425"/>
              </p:ext>
            </p:extLst>
          </p:nvPr>
        </p:nvGraphicFramePr>
        <p:xfrm>
          <a:off x="762000" y="3048001"/>
          <a:ext cx="6172200" cy="2590800"/>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24"/>
          <p:cNvSpPr/>
          <p:nvPr/>
        </p:nvSpPr>
        <p:spPr>
          <a:xfrm>
            <a:off x="905946" y="5681830"/>
            <a:ext cx="6831012" cy="400110"/>
          </a:xfrm>
          <a:prstGeom prst="rect">
            <a:avLst/>
          </a:prstGeom>
        </p:spPr>
        <p:txBody>
          <a:bodyPr wrap="square">
            <a:spAutoFit/>
          </a:bodyPr>
          <a:lstStyle/>
          <a:p>
            <a:r>
              <a:rPr lang="en-US" sz="1000" dirty="0" smtClean="0">
                <a:solidFill>
                  <a:prstClr val="black"/>
                </a:solidFill>
              </a:rPr>
              <a:t>*  EBITDA is a non-GAAP measure. </a:t>
            </a:r>
            <a:r>
              <a:rPr lang="en-US" sz="1000" dirty="0">
                <a:solidFill>
                  <a:prstClr val="black"/>
                </a:solidFill>
              </a:rPr>
              <a:t>See non-GAAP </a:t>
            </a:r>
            <a:r>
              <a:rPr lang="en-US" sz="1000" dirty="0" smtClean="0">
                <a:solidFill>
                  <a:prstClr val="black"/>
                </a:solidFill>
              </a:rPr>
              <a:t>explanation and reconciliation </a:t>
            </a:r>
            <a:r>
              <a:rPr lang="en-US" sz="1000" dirty="0">
                <a:solidFill>
                  <a:prstClr val="black"/>
                </a:solidFill>
              </a:rPr>
              <a:t>included herein</a:t>
            </a:r>
            <a:r>
              <a:rPr lang="en-US" sz="1000" dirty="0" smtClean="0">
                <a:solidFill>
                  <a:prstClr val="black"/>
                </a:solidFill>
              </a:rPr>
              <a:t>.</a:t>
            </a:r>
            <a:r>
              <a:rPr lang="en-US" sz="1000" dirty="0">
                <a:solidFill>
                  <a:prstClr val="black"/>
                </a:solidFill>
              </a:rPr>
              <a:t>	</a:t>
            </a:r>
            <a:endParaRPr lang="en-US" sz="1000" dirty="0" smtClean="0">
              <a:solidFill>
                <a:prstClr val="black"/>
              </a:solidFill>
            </a:endParaRPr>
          </a:p>
          <a:p>
            <a:r>
              <a:rPr lang="en-US" sz="1000" dirty="0" smtClean="0">
                <a:solidFill>
                  <a:prstClr val="black"/>
                </a:solidFill>
              </a:rPr>
              <a:t>    2012 figures based on low end of management goals for Q4 and excludes restructuring and related charges.</a:t>
            </a:r>
            <a:endParaRPr lang="en-US" dirty="0">
              <a:solidFill>
                <a:prstClr val="black"/>
              </a:solidFill>
            </a:endParaRPr>
          </a:p>
        </p:txBody>
      </p:sp>
      <p:sp>
        <p:nvSpPr>
          <p:cNvPr id="26" name="TextBox 25"/>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16</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609431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59" y="312002"/>
            <a:ext cx="5802003"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Balance Sheet and Cash Flow</a:t>
            </a:r>
            <a:endParaRPr lang="en-US" sz="2800" dirty="0">
              <a:solidFill>
                <a:srgbClr val="595959"/>
              </a:solidFill>
              <a:latin typeface="Myriad Pro"/>
              <a:cs typeface="Myriad Pro"/>
            </a:endParaRPr>
          </a:p>
        </p:txBody>
      </p:sp>
      <p:graphicFrame>
        <p:nvGraphicFramePr>
          <p:cNvPr id="7" name="Table 6"/>
          <p:cNvGraphicFramePr>
            <a:graphicFrameLocks noGrp="1"/>
          </p:cNvGraphicFramePr>
          <p:nvPr>
            <p:extLst>
              <p:ext uri="{D42A27DB-BD31-4B8C-83A1-F6EECF244321}">
                <p14:modId xmlns:p14="http://schemas.microsoft.com/office/powerpoint/2010/main" val="4085034807"/>
              </p:ext>
            </p:extLst>
          </p:nvPr>
        </p:nvGraphicFramePr>
        <p:xfrm>
          <a:off x="2129225" y="1141413"/>
          <a:ext cx="5137150" cy="4585335"/>
        </p:xfrm>
        <a:graphic>
          <a:graphicData uri="http://schemas.openxmlformats.org/drawingml/2006/table">
            <a:tbl>
              <a:tblPr firstRow="1" bandRow="1">
                <a:tableStyleId>{5C22544A-7EE6-4342-B048-85BDC9FD1C3A}</a:tableStyleId>
              </a:tblPr>
              <a:tblGrid>
                <a:gridCol w="2851150"/>
                <a:gridCol w="1143000"/>
                <a:gridCol w="1143000"/>
              </a:tblGrid>
              <a:tr h="91440">
                <a:tc>
                  <a:txBody>
                    <a:bodyPr/>
                    <a:lstStyle/>
                    <a:p>
                      <a:pPr algn="l" fontAlgn="b"/>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smtClean="0">
                          <a:solidFill>
                            <a:schemeClr val="bg1"/>
                          </a:solidFill>
                          <a:latin typeface="Myriad Pro"/>
                          <a:ea typeface="+mn-ea"/>
                          <a:cs typeface="Myriad Pro"/>
                        </a:rPr>
                        <a:t>9/30/12</a:t>
                      </a:r>
                      <a:endParaRPr lang="en-US" sz="1400" kern="1200" dirty="0">
                        <a:solidFill>
                          <a:schemeClr val="bg1"/>
                        </a:solidFill>
                        <a:latin typeface="Myriad Pro"/>
                        <a:ea typeface="+mn-ea"/>
                        <a:cs typeface="Myriad Pro"/>
                      </a:endParaRPr>
                    </a:p>
                  </a:txBody>
                  <a:tcPr marL="9525" marR="9525" marT="9525" marB="0" anchor="b"/>
                </a:tc>
                <a:tc>
                  <a:txBody>
                    <a:bodyPr/>
                    <a:lstStyle/>
                    <a:p>
                      <a:pPr algn="ctr" fontAlgn="b"/>
                      <a:r>
                        <a:rPr lang="en-US" sz="1400" kern="1200" dirty="0" smtClean="0">
                          <a:solidFill>
                            <a:schemeClr val="bg1"/>
                          </a:solidFill>
                          <a:latin typeface="Myriad Pro"/>
                          <a:ea typeface="+mn-ea"/>
                          <a:cs typeface="Myriad Pro"/>
                        </a:rPr>
                        <a:t>12/31/11</a:t>
                      </a:r>
                      <a:endParaRPr lang="en-US" sz="1400" kern="1200" dirty="0">
                        <a:solidFill>
                          <a:schemeClr val="bg1"/>
                        </a:solidFill>
                        <a:latin typeface="Myriad Pro"/>
                        <a:ea typeface="+mn-ea"/>
                        <a:cs typeface="Myriad Pro"/>
                      </a:endParaRPr>
                    </a:p>
                  </a:txBody>
                  <a:tcPr marL="9525" marR="9525" marT="9525" marB="0" anchor="b"/>
                </a:tc>
              </a:tr>
              <a:tr h="436245">
                <a:tc>
                  <a:txBody>
                    <a:bodyPr/>
                    <a:lstStyle/>
                    <a:p>
                      <a:pPr algn="l" fontAlgn="b"/>
                      <a:r>
                        <a:rPr lang="en-US" sz="1400" kern="1200" dirty="0">
                          <a:solidFill>
                            <a:srgbClr val="595959"/>
                          </a:solidFill>
                          <a:latin typeface="Myriad Pro"/>
                          <a:ea typeface="+mn-ea"/>
                          <a:cs typeface="Myriad Pro"/>
                        </a:rPr>
                        <a:t>Current Assets</a:t>
                      </a:r>
                    </a:p>
                  </a:txBody>
                  <a:tcPr marL="9525" marR="9525" marT="9525" marB="0" anchor="b"/>
                </a:tc>
                <a:tc>
                  <a:txBody>
                    <a:bodyPr/>
                    <a:lstStyle/>
                    <a:p>
                      <a:pPr algn="ctr" fontAlgn="b"/>
                      <a:r>
                        <a:rPr lang="en-US" sz="1400" kern="1200" dirty="0">
                          <a:solidFill>
                            <a:srgbClr val="595959"/>
                          </a:solidFill>
                          <a:latin typeface="Myriad Pro"/>
                          <a:ea typeface="+mn-ea"/>
                          <a:cs typeface="Myriad Pro"/>
                        </a:rPr>
                        <a:t>                      288,514 </a:t>
                      </a:r>
                    </a:p>
                  </a:txBody>
                  <a:tcPr marL="9525" marR="9525" marT="9525" marB="0" anchor="b"/>
                </a:tc>
                <a:tc>
                  <a:txBody>
                    <a:bodyPr/>
                    <a:lstStyle/>
                    <a:p>
                      <a:pPr algn="ctr" fontAlgn="b"/>
                      <a:r>
                        <a:rPr lang="en-US" sz="1400" kern="1200" dirty="0">
                          <a:solidFill>
                            <a:srgbClr val="595959"/>
                          </a:solidFill>
                          <a:latin typeface="Myriad Pro"/>
                          <a:ea typeface="+mn-ea"/>
                          <a:cs typeface="Myriad Pro"/>
                        </a:rPr>
                        <a:t>                      310,543 </a:t>
                      </a:r>
                    </a:p>
                  </a:txBody>
                  <a:tcPr marL="9525" marR="9525" marT="9525" marB="0" anchor="b"/>
                </a:tc>
              </a:tr>
              <a:tr h="436245">
                <a:tc>
                  <a:txBody>
                    <a:bodyPr/>
                    <a:lstStyle/>
                    <a:p>
                      <a:pPr algn="l" fontAlgn="b"/>
                      <a:r>
                        <a:rPr lang="en-US" sz="1400" kern="1200" dirty="0">
                          <a:solidFill>
                            <a:srgbClr val="595959"/>
                          </a:solidFill>
                          <a:latin typeface="Myriad Pro"/>
                          <a:ea typeface="+mn-ea"/>
                          <a:cs typeface="Myriad Pro"/>
                        </a:rPr>
                        <a:t>Working Capital</a:t>
                      </a:r>
                    </a:p>
                  </a:txBody>
                  <a:tcPr marL="9525" marR="9525" marT="9525" marB="0" anchor="b"/>
                </a:tc>
                <a:tc>
                  <a:txBody>
                    <a:bodyPr/>
                    <a:lstStyle/>
                    <a:p>
                      <a:pPr algn="ctr" fontAlgn="b"/>
                      <a:r>
                        <a:rPr lang="en-US" sz="1400" kern="1200">
                          <a:solidFill>
                            <a:srgbClr val="595959"/>
                          </a:solidFill>
                          <a:latin typeface="Myriad Pro"/>
                          <a:ea typeface="+mn-ea"/>
                          <a:cs typeface="Myriad Pro"/>
                        </a:rPr>
                        <a:t>                        56,151 </a:t>
                      </a:r>
                    </a:p>
                  </a:txBody>
                  <a:tcPr marL="9525" marR="9525" marT="9525" marB="0" anchor="b"/>
                </a:tc>
                <a:tc>
                  <a:txBody>
                    <a:bodyPr/>
                    <a:lstStyle/>
                    <a:p>
                      <a:pPr algn="ctr" fontAlgn="b"/>
                      <a:r>
                        <a:rPr lang="en-US" sz="1400" kern="1200">
                          <a:solidFill>
                            <a:srgbClr val="595959"/>
                          </a:solidFill>
                          <a:latin typeface="Myriad Pro"/>
                          <a:ea typeface="+mn-ea"/>
                          <a:cs typeface="Myriad Pro"/>
                        </a:rPr>
                        <a:t>                        45,277 </a:t>
                      </a:r>
                    </a:p>
                  </a:txBody>
                  <a:tcPr marL="9525" marR="9525" marT="9525" marB="0" anchor="b"/>
                </a:tc>
              </a:tr>
              <a:tr h="436245">
                <a:tc>
                  <a:txBody>
                    <a:bodyPr/>
                    <a:lstStyle/>
                    <a:p>
                      <a:pPr algn="l" fontAlgn="b"/>
                      <a:r>
                        <a:rPr lang="en-US" sz="1400" kern="1200" dirty="0">
                          <a:solidFill>
                            <a:srgbClr val="595959"/>
                          </a:solidFill>
                          <a:latin typeface="Myriad Pro"/>
                          <a:ea typeface="+mn-ea"/>
                          <a:cs typeface="Myriad Pro"/>
                        </a:rPr>
                        <a:t>Revolving LOC</a:t>
                      </a:r>
                    </a:p>
                  </a:txBody>
                  <a:tcPr marL="9525" marR="9525" marT="9525" marB="0" anchor="b"/>
                </a:tc>
                <a:tc>
                  <a:txBody>
                    <a:bodyPr/>
                    <a:lstStyle/>
                    <a:p>
                      <a:pPr algn="ctr" fontAlgn="b"/>
                      <a:r>
                        <a:rPr lang="en-US" sz="1400" kern="1200">
                          <a:solidFill>
                            <a:srgbClr val="595959"/>
                          </a:solidFill>
                          <a:latin typeface="Myriad Pro"/>
                          <a:ea typeface="+mn-ea"/>
                          <a:cs typeface="Myriad Pro"/>
                        </a:rPr>
                        <a:t>                        60,809 </a:t>
                      </a:r>
                    </a:p>
                  </a:txBody>
                  <a:tcPr marL="9525" marR="9525" marT="9525" marB="0" anchor="b"/>
                </a:tc>
                <a:tc>
                  <a:txBody>
                    <a:bodyPr/>
                    <a:lstStyle/>
                    <a:p>
                      <a:pPr algn="ctr" fontAlgn="b"/>
                      <a:r>
                        <a:rPr lang="en-US" sz="1400" kern="1200">
                          <a:solidFill>
                            <a:srgbClr val="595959"/>
                          </a:solidFill>
                          <a:latin typeface="Myriad Pro"/>
                          <a:ea typeface="+mn-ea"/>
                          <a:cs typeface="Myriad Pro"/>
                        </a:rPr>
                        <a:t>                        91,852 </a:t>
                      </a:r>
                    </a:p>
                  </a:txBody>
                  <a:tcPr marL="9525" marR="9525" marT="9525" marB="0" anchor="b"/>
                </a:tc>
              </a:tr>
              <a:tr h="436245">
                <a:tc>
                  <a:txBody>
                    <a:bodyPr/>
                    <a:lstStyle/>
                    <a:p>
                      <a:pPr algn="l" fontAlgn="b"/>
                      <a:r>
                        <a:rPr lang="en-US" sz="1400" kern="1200" dirty="0">
                          <a:solidFill>
                            <a:srgbClr val="595959"/>
                          </a:solidFill>
                          <a:latin typeface="Myriad Pro"/>
                          <a:ea typeface="+mn-ea"/>
                          <a:cs typeface="Myriad Pro"/>
                        </a:rPr>
                        <a:t>Other Debt</a:t>
                      </a:r>
                    </a:p>
                  </a:txBody>
                  <a:tcPr marL="9525" marR="9525" marT="9525" marB="0" anchor="b"/>
                </a:tc>
                <a:tc>
                  <a:txBody>
                    <a:bodyPr/>
                    <a:lstStyle/>
                    <a:p>
                      <a:pPr algn="ctr" fontAlgn="b"/>
                      <a:r>
                        <a:rPr lang="en-US" sz="1400" kern="1200">
                          <a:solidFill>
                            <a:srgbClr val="595959"/>
                          </a:solidFill>
                          <a:latin typeface="Myriad Pro"/>
                          <a:ea typeface="+mn-ea"/>
                          <a:cs typeface="Myriad Pro"/>
                        </a:rPr>
                        <a:t>                        17,528 </a:t>
                      </a:r>
                    </a:p>
                  </a:txBody>
                  <a:tcPr marL="9525" marR="9525" marT="9525" marB="0" anchor="b"/>
                </a:tc>
                <a:tc>
                  <a:txBody>
                    <a:bodyPr/>
                    <a:lstStyle/>
                    <a:p>
                      <a:pPr algn="ctr" fontAlgn="b"/>
                      <a:r>
                        <a:rPr lang="en-US" sz="1400" kern="1200">
                          <a:solidFill>
                            <a:srgbClr val="595959"/>
                          </a:solidFill>
                          <a:latin typeface="Myriad Pro"/>
                          <a:ea typeface="+mn-ea"/>
                          <a:cs typeface="Myriad Pro"/>
                        </a:rPr>
                        <a:t>                        12,589 </a:t>
                      </a:r>
                    </a:p>
                  </a:txBody>
                  <a:tcPr marL="9525" marR="9525" marT="9525" marB="0" anchor="b"/>
                </a:tc>
              </a:tr>
              <a:tr h="436245">
                <a:tc>
                  <a:txBody>
                    <a:bodyPr/>
                    <a:lstStyle/>
                    <a:p>
                      <a:pPr algn="l" fontAlgn="b"/>
                      <a:r>
                        <a:rPr lang="en-US" sz="1400" kern="1200" dirty="0" smtClean="0">
                          <a:solidFill>
                            <a:srgbClr val="595959"/>
                          </a:solidFill>
                          <a:latin typeface="Myriad Pro"/>
                          <a:ea typeface="+mn-ea"/>
                          <a:cs typeface="Myriad Pro"/>
                        </a:rPr>
                        <a:t>Days Sales Outstanding (DSO)</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50 </a:t>
                      </a:r>
                    </a:p>
                  </a:txBody>
                  <a:tcPr marL="9525" marR="9525" marT="9525" marB="0" anchor="b"/>
                </a:tc>
                <a:tc>
                  <a:txBody>
                    <a:bodyPr/>
                    <a:lstStyle/>
                    <a:p>
                      <a:pPr algn="ctr" fontAlgn="b"/>
                      <a:r>
                        <a:rPr lang="en-US" sz="1400" kern="1200">
                          <a:solidFill>
                            <a:srgbClr val="595959"/>
                          </a:solidFill>
                          <a:latin typeface="Myriad Pro"/>
                          <a:ea typeface="+mn-ea"/>
                          <a:cs typeface="Myriad Pro"/>
                        </a:rPr>
                        <a:t>                                49 </a:t>
                      </a:r>
                    </a:p>
                  </a:txBody>
                  <a:tcPr marL="9525" marR="9525" marT="9525" marB="0" anchor="b"/>
                </a:tc>
              </a:tr>
              <a:tr h="436245">
                <a:tc>
                  <a:txBody>
                    <a:bodyPr/>
                    <a:lstStyle/>
                    <a:p>
                      <a:pPr algn="l" fontAlgn="b"/>
                      <a:r>
                        <a:rPr lang="en-US" sz="1400" kern="1200" dirty="0" smtClean="0">
                          <a:solidFill>
                            <a:srgbClr val="595959"/>
                          </a:solidFill>
                          <a:latin typeface="Myriad Pro"/>
                          <a:ea typeface="+mn-ea"/>
                          <a:cs typeface="Myriad Pro"/>
                        </a:rPr>
                        <a:t>Days Payables Outstanding (DPO)</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34 </a:t>
                      </a:r>
                    </a:p>
                  </a:txBody>
                  <a:tcPr marL="9525" marR="9525" marT="9525" marB="0" anchor="b"/>
                </a:tc>
                <a:tc>
                  <a:txBody>
                    <a:bodyPr/>
                    <a:lstStyle/>
                    <a:p>
                      <a:pPr algn="ctr" fontAlgn="b"/>
                      <a:r>
                        <a:rPr lang="en-US" sz="1400" kern="1200">
                          <a:solidFill>
                            <a:srgbClr val="595959"/>
                          </a:solidFill>
                          <a:latin typeface="Myriad Pro"/>
                          <a:ea typeface="+mn-ea"/>
                          <a:cs typeface="Myriad Pro"/>
                        </a:rPr>
                        <a:t>                                33 </a:t>
                      </a:r>
                    </a:p>
                  </a:txBody>
                  <a:tcPr marL="9525" marR="9525" marT="9525" marB="0" anchor="b"/>
                </a:tc>
              </a:tr>
              <a:tr h="436245">
                <a:tc>
                  <a:txBody>
                    <a:bodyPr/>
                    <a:lstStyle/>
                    <a:p>
                      <a:pPr algn="l" fontAlgn="b"/>
                      <a:r>
                        <a:rPr lang="en-US" sz="1400" kern="1200" dirty="0" smtClean="0">
                          <a:solidFill>
                            <a:srgbClr val="595959"/>
                          </a:solidFill>
                          <a:latin typeface="Myriad Pro"/>
                          <a:ea typeface="+mn-ea"/>
                          <a:cs typeface="Myriad Pro"/>
                        </a:rPr>
                        <a:t>Days Inventory Outstanding (DIO)</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19 </a:t>
                      </a:r>
                    </a:p>
                  </a:txBody>
                  <a:tcPr marL="9525" marR="9525" marT="9525" marB="0" anchor="b"/>
                </a:tc>
                <a:tc>
                  <a:txBody>
                    <a:bodyPr/>
                    <a:lstStyle/>
                    <a:p>
                      <a:pPr algn="ctr" fontAlgn="b"/>
                      <a:r>
                        <a:rPr lang="en-US" sz="1400" kern="1200" dirty="0">
                          <a:solidFill>
                            <a:srgbClr val="595959"/>
                          </a:solidFill>
                          <a:latin typeface="Myriad Pro"/>
                          <a:ea typeface="+mn-ea"/>
                          <a:cs typeface="Myriad Pro"/>
                        </a:rPr>
                        <a:t>                                22 </a:t>
                      </a:r>
                    </a:p>
                  </a:txBody>
                  <a:tcPr marL="9525" marR="9525" marT="9525" marB="0" anchor="b"/>
                </a:tc>
              </a:tr>
              <a:tr h="436245">
                <a:tc>
                  <a:txBody>
                    <a:bodyPr/>
                    <a:lstStyle/>
                    <a:p>
                      <a:pPr algn="l" fontAlgn="b"/>
                      <a:r>
                        <a:rPr lang="en-US" sz="1400" kern="1200" dirty="0" smtClean="0">
                          <a:solidFill>
                            <a:srgbClr val="595959"/>
                          </a:solidFill>
                          <a:latin typeface="Myriad Pro"/>
                          <a:ea typeface="+mn-ea"/>
                          <a:cs typeface="Myriad Pro"/>
                        </a:rPr>
                        <a:t>Cash Conversion Cycle (CCC)</a:t>
                      </a:r>
                      <a:endParaRPr lang="en-US" sz="1400" kern="1200" dirty="0">
                        <a:solidFill>
                          <a:srgbClr val="595959"/>
                        </a:solidFill>
                        <a:latin typeface="Myriad Pro"/>
                        <a:ea typeface="+mn-ea"/>
                        <a:cs typeface="Myriad Pro"/>
                      </a:endParaRPr>
                    </a:p>
                  </a:txBody>
                  <a:tcPr marL="9525" marR="9525" marT="9525" marB="0" anchor="b"/>
                </a:tc>
                <a:tc>
                  <a:txBody>
                    <a:bodyPr/>
                    <a:lstStyle/>
                    <a:p>
                      <a:pPr algn="ctr" fontAlgn="b"/>
                      <a:r>
                        <a:rPr lang="en-US" sz="1400" kern="1200" dirty="0">
                          <a:solidFill>
                            <a:srgbClr val="595959"/>
                          </a:solidFill>
                          <a:latin typeface="Myriad Pro"/>
                          <a:ea typeface="+mn-ea"/>
                          <a:cs typeface="Myriad Pro"/>
                        </a:rPr>
                        <a:t>                                35 </a:t>
                      </a:r>
                    </a:p>
                  </a:txBody>
                  <a:tcPr marL="9525" marR="9525" marT="9525" marB="0" anchor="b"/>
                </a:tc>
                <a:tc>
                  <a:txBody>
                    <a:bodyPr/>
                    <a:lstStyle/>
                    <a:p>
                      <a:pPr algn="ctr" fontAlgn="b"/>
                      <a:r>
                        <a:rPr lang="en-US" sz="1400" kern="1200" dirty="0">
                          <a:solidFill>
                            <a:srgbClr val="595959"/>
                          </a:solidFill>
                          <a:latin typeface="Myriad Pro"/>
                          <a:ea typeface="+mn-ea"/>
                          <a:cs typeface="Myriad Pro"/>
                        </a:rPr>
                        <a:t>                                38 </a:t>
                      </a:r>
                    </a:p>
                  </a:txBody>
                  <a:tcPr marL="9525" marR="9525" marT="9525" marB="0" anchor="b"/>
                </a:tc>
              </a:tr>
              <a:tr h="436245">
                <a:tc>
                  <a:txBody>
                    <a:bodyPr/>
                    <a:lstStyle/>
                    <a:p>
                      <a:pPr algn="l" fontAlgn="b"/>
                      <a:r>
                        <a:rPr lang="en-US" sz="1400" kern="1200" dirty="0">
                          <a:solidFill>
                            <a:srgbClr val="595959"/>
                          </a:solidFill>
                          <a:latin typeface="Myriad Pro"/>
                          <a:ea typeface="+mn-ea"/>
                          <a:cs typeface="Myriad Pro"/>
                        </a:rPr>
                        <a:t>Operating Cash Flow (9 </a:t>
                      </a:r>
                      <a:r>
                        <a:rPr lang="en-US" sz="1400" kern="1200" dirty="0" err="1">
                          <a:solidFill>
                            <a:srgbClr val="595959"/>
                          </a:solidFill>
                          <a:latin typeface="Myriad Pro"/>
                          <a:ea typeface="+mn-ea"/>
                          <a:cs typeface="Myriad Pro"/>
                        </a:rPr>
                        <a:t>mo</a:t>
                      </a:r>
                      <a:r>
                        <a:rPr lang="en-US" sz="1400" kern="1200" dirty="0">
                          <a:solidFill>
                            <a:srgbClr val="595959"/>
                          </a:solidFill>
                          <a:latin typeface="Myriad Pro"/>
                          <a:ea typeface="+mn-ea"/>
                          <a:cs typeface="Myriad Pro"/>
                        </a:rPr>
                        <a:t>)</a:t>
                      </a:r>
                    </a:p>
                  </a:txBody>
                  <a:tcPr marL="9525" marR="9525" marT="9525" marB="0" anchor="b"/>
                </a:tc>
                <a:tc>
                  <a:txBody>
                    <a:bodyPr/>
                    <a:lstStyle/>
                    <a:p>
                      <a:pPr algn="ctr" fontAlgn="b"/>
                      <a:r>
                        <a:rPr lang="en-US" sz="1400" kern="1200" dirty="0">
                          <a:solidFill>
                            <a:srgbClr val="595959"/>
                          </a:solidFill>
                          <a:latin typeface="Myriad Pro"/>
                          <a:ea typeface="+mn-ea"/>
                          <a:cs typeface="Myriad Pro"/>
                        </a:rPr>
                        <a:t>                        34,581 </a:t>
                      </a:r>
                    </a:p>
                  </a:txBody>
                  <a:tcPr marL="9525" marR="9525" marT="9525" marB="0" anchor="b"/>
                </a:tc>
                <a:tc>
                  <a:txBody>
                    <a:bodyPr/>
                    <a:lstStyle/>
                    <a:p>
                      <a:pPr algn="ctr" fontAlgn="b"/>
                      <a:r>
                        <a:rPr lang="en-US" sz="1400" kern="1200" dirty="0">
                          <a:solidFill>
                            <a:srgbClr val="595959"/>
                          </a:solidFill>
                          <a:latin typeface="Myriad Pro"/>
                          <a:ea typeface="+mn-ea"/>
                          <a:cs typeface="Myriad Pro"/>
                        </a:rPr>
                        <a:t>                              494 </a:t>
                      </a:r>
                    </a:p>
                  </a:txBody>
                  <a:tcPr marL="9525" marR="9525" marT="9525" marB="0" anchor="b"/>
                </a:tc>
              </a:tr>
              <a:tr h="436245">
                <a:tc>
                  <a:txBody>
                    <a:bodyPr/>
                    <a:lstStyle/>
                    <a:p>
                      <a:pPr algn="l" fontAlgn="b"/>
                      <a:r>
                        <a:rPr lang="en-US" sz="1400" kern="1200" dirty="0" err="1">
                          <a:solidFill>
                            <a:srgbClr val="595959"/>
                          </a:solidFill>
                          <a:latin typeface="Myriad Pro"/>
                          <a:ea typeface="+mn-ea"/>
                          <a:cs typeface="Myriad Pro"/>
                        </a:rPr>
                        <a:t>CapEx</a:t>
                      </a:r>
                      <a:r>
                        <a:rPr lang="en-US" sz="1400" kern="1200" dirty="0">
                          <a:solidFill>
                            <a:srgbClr val="595959"/>
                          </a:solidFill>
                          <a:latin typeface="Myriad Pro"/>
                          <a:ea typeface="+mn-ea"/>
                          <a:cs typeface="Myriad Pro"/>
                        </a:rPr>
                        <a:t> (9 </a:t>
                      </a:r>
                      <a:r>
                        <a:rPr lang="en-US" sz="1400" kern="1200" dirty="0" err="1">
                          <a:solidFill>
                            <a:srgbClr val="595959"/>
                          </a:solidFill>
                          <a:latin typeface="Myriad Pro"/>
                          <a:ea typeface="+mn-ea"/>
                          <a:cs typeface="Myriad Pro"/>
                        </a:rPr>
                        <a:t>mo</a:t>
                      </a:r>
                      <a:r>
                        <a:rPr lang="en-US" sz="1400" kern="1200" dirty="0">
                          <a:solidFill>
                            <a:srgbClr val="595959"/>
                          </a:solidFill>
                          <a:latin typeface="Myriad Pro"/>
                          <a:ea typeface="+mn-ea"/>
                          <a:cs typeface="Myriad Pro"/>
                        </a:rPr>
                        <a:t>)</a:t>
                      </a:r>
                    </a:p>
                  </a:txBody>
                  <a:tcPr marL="9525" marR="9525" marT="9525" marB="0" anchor="b"/>
                </a:tc>
                <a:tc>
                  <a:txBody>
                    <a:bodyPr/>
                    <a:lstStyle/>
                    <a:p>
                      <a:pPr algn="ctr" fontAlgn="b"/>
                      <a:r>
                        <a:rPr lang="en-US" sz="1400" kern="1200" dirty="0">
                          <a:solidFill>
                            <a:srgbClr val="595959"/>
                          </a:solidFill>
                          <a:latin typeface="Myriad Pro"/>
                          <a:ea typeface="+mn-ea"/>
                          <a:cs typeface="Myriad Pro"/>
                        </a:rPr>
                        <a:t>                          6,765 </a:t>
                      </a:r>
                    </a:p>
                  </a:txBody>
                  <a:tcPr marL="9525" marR="9525" marT="9525" marB="0" anchor="b"/>
                </a:tc>
                <a:tc>
                  <a:txBody>
                    <a:bodyPr/>
                    <a:lstStyle/>
                    <a:p>
                      <a:pPr algn="ctr" fontAlgn="b"/>
                      <a:r>
                        <a:rPr lang="en-US" sz="1400" kern="1200" dirty="0">
                          <a:solidFill>
                            <a:srgbClr val="595959"/>
                          </a:solidFill>
                          <a:latin typeface="Myriad Pro"/>
                          <a:ea typeface="+mn-ea"/>
                          <a:cs typeface="Myriad Pro"/>
                        </a:rPr>
                        <a:t>                        21,861 </a:t>
                      </a:r>
                    </a:p>
                  </a:txBody>
                  <a:tcPr marL="9525" marR="9525" marT="9525" marB="0" anchor="b"/>
                </a:tc>
              </a:tr>
            </a:tbl>
          </a:graphicData>
        </a:graphic>
      </p:graphicFrame>
      <p:sp>
        <p:nvSpPr>
          <p:cNvPr id="8" name="TextBox 7"/>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17</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7562009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6412722"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Catalysts to Growth and Profitability</a:t>
            </a:r>
            <a:endParaRPr lang="en-US" sz="2800" kern="1200" dirty="0">
              <a:solidFill>
                <a:srgbClr val="595959"/>
              </a:solidFill>
              <a:latin typeface="Myriad Pro"/>
              <a:cs typeface="Myriad Pro"/>
            </a:endParaRPr>
          </a:p>
        </p:txBody>
      </p:sp>
      <p:sp>
        <p:nvSpPr>
          <p:cNvPr id="2" name="TextBox 1"/>
          <p:cNvSpPr txBox="1"/>
          <p:nvPr/>
        </p:nvSpPr>
        <p:spPr>
          <a:xfrm>
            <a:off x="376160" y="1470991"/>
            <a:ext cx="6223423" cy="4893647"/>
          </a:xfrm>
          <a:prstGeom prst="rect">
            <a:avLst/>
          </a:prstGeom>
          <a:noFill/>
        </p:spPr>
        <p:txBody>
          <a:bodyPr wrap="square" rtlCol="0">
            <a:spAutoFit/>
          </a:bodyPr>
          <a:lstStyle/>
          <a:p>
            <a:pPr marL="285750" indent="-285750">
              <a:lnSpc>
                <a:spcPct val="150000"/>
              </a:lnSpc>
              <a:buFont typeface="Arial" pitchFamily="34" charset="0"/>
              <a:buChar char="•"/>
            </a:pPr>
            <a:r>
              <a:rPr lang="en-US" sz="1600" dirty="0" smtClean="0">
                <a:solidFill>
                  <a:srgbClr val="595959"/>
                </a:solidFill>
                <a:latin typeface="Myriad Pro"/>
                <a:cs typeface="Myriad Pro"/>
              </a:rPr>
              <a:t>Brand </a:t>
            </a:r>
            <a:r>
              <a:rPr lang="en-US" sz="1600" dirty="0" smtClean="0">
                <a:solidFill>
                  <a:srgbClr val="595959"/>
                </a:solidFill>
                <a:latin typeface="Myriad Pro"/>
                <a:cs typeface="Myriad Pro"/>
              </a:rPr>
              <a:t>unification/restructuring</a:t>
            </a:r>
          </a:p>
          <a:p>
            <a:pPr marL="285750" indent="-285750">
              <a:lnSpc>
                <a:spcPct val="150000"/>
              </a:lnSpc>
              <a:buFont typeface="Arial" pitchFamily="34" charset="0"/>
              <a:buChar char="•"/>
            </a:pPr>
            <a:r>
              <a:rPr lang="en-US" sz="1600" dirty="0" smtClean="0">
                <a:solidFill>
                  <a:srgbClr val="595959"/>
                </a:solidFill>
                <a:latin typeface="Myriad Pro"/>
                <a:cs typeface="Myriad Pro"/>
              </a:rPr>
              <a:t>Refine	customer segmentation and alignment</a:t>
            </a:r>
            <a:endParaRPr lang="en-US" sz="1600" dirty="0" smtClean="0">
              <a:solidFill>
                <a:srgbClr val="595959"/>
              </a:solidFill>
              <a:latin typeface="Myriad Pro"/>
              <a:cs typeface="Myriad Pro"/>
            </a:endParaRPr>
          </a:p>
          <a:p>
            <a:pPr marL="285750" indent="-285750">
              <a:lnSpc>
                <a:spcPct val="150000"/>
              </a:lnSpc>
              <a:buFont typeface="Arial" pitchFamily="34" charset="0"/>
              <a:buChar char="•"/>
            </a:pPr>
            <a:r>
              <a:rPr lang="en-US" sz="1600" dirty="0" smtClean="0">
                <a:solidFill>
                  <a:srgbClr val="595959"/>
                </a:solidFill>
                <a:latin typeface="Myriad Pro"/>
                <a:cs typeface="Myriad Pro"/>
              </a:rPr>
              <a:t>Consolidation of services offerings</a:t>
            </a:r>
          </a:p>
          <a:p>
            <a:pPr marL="285750" indent="-285750">
              <a:lnSpc>
                <a:spcPct val="150000"/>
              </a:lnSpc>
              <a:buFont typeface="Arial" pitchFamily="34" charset="0"/>
              <a:buChar char="•"/>
            </a:pPr>
            <a:r>
              <a:rPr lang="en-US" sz="1600" dirty="0" smtClean="0">
                <a:solidFill>
                  <a:srgbClr val="595959"/>
                </a:solidFill>
                <a:latin typeface="Myriad Pro"/>
                <a:cs typeface="Myriad Pro"/>
              </a:rPr>
              <a:t>Leveraging of solutions portfolio across customer base</a:t>
            </a:r>
          </a:p>
          <a:p>
            <a:pPr marL="285750" indent="-285750">
              <a:lnSpc>
                <a:spcPct val="150000"/>
              </a:lnSpc>
              <a:buFont typeface="Arial" pitchFamily="34" charset="0"/>
              <a:buChar char="•"/>
            </a:pPr>
            <a:r>
              <a:rPr lang="en-US" sz="1600" dirty="0" smtClean="0">
                <a:solidFill>
                  <a:srgbClr val="595959"/>
                </a:solidFill>
                <a:latin typeface="Myriad Pro"/>
                <a:cs typeface="Myriad Pro"/>
              </a:rPr>
              <a:t>Completion of new sales tools</a:t>
            </a:r>
          </a:p>
          <a:p>
            <a:pPr marL="285750" indent="-285750">
              <a:lnSpc>
                <a:spcPct val="150000"/>
              </a:lnSpc>
              <a:buFont typeface="Arial" pitchFamily="34" charset="0"/>
              <a:buChar char="•"/>
            </a:pPr>
            <a:r>
              <a:rPr lang="en-US" sz="1600" dirty="0" smtClean="0">
                <a:solidFill>
                  <a:srgbClr val="595959"/>
                </a:solidFill>
                <a:latin typeface="Myriad Pro"/>
                <a:cs typeface="Myriad Pro"/>
              </a:rPr>
              <a:t>Continuation of cost savings initiatives</a:t>
            </a:r>
          </a:p>
          <a:p>
            <a:pPr marL="285750" indent="-285750">
              <a:lnSpc>
                <a:spcPct val="150000"/>
              </a:lnSpc>
              <a:buFont typeface="Arial" pitchFamily="34" charset="0"/>
              <a:buChar char="•"/>
            </a:pPr>
            <a:r>
              <a:rPr lang="en-US" sz="1600" dirty="0" smtClean="0">
                <a:solidFill>
                  <a:srgbClr val="595959"/>
                </a:solidFill>
                <a:latin typeface="Myriad Pro"/>
                <a:cs typeface="Myriad Pro"/>
              </a:rPr>
              <a:t>Selective hiring of strategic leadership</a:t>
            </a:r>
          </a:p>
          <a:p>
            <a:pPr marL="285750" indent="-285750">
              <a:lnSpc>
                <a:spcPct val="150000"/>
              </a:lnSpc>
              <a:buFont typeface="Arial" pitchFamily="34" charset="0"/>
              <a:buChar char="•"/>
            </a:pPr>
            <a:r>
              <a:rPr lang="en-US" sz="1600" dirty="0" smtClean="0">
                <a:solidFill>
                  <a:srgbClr val="595959"/>
                </a:solidFill>
                <a:latin typeface="Myriad Pro"/>
                <a:cs typeface="Myriad Pro"/>
              </a:rPr>
              <a:t>Completion of new ERP systems</a:t>
            </a:r>
          </a:p>
          <a:p>
            <a:pPr marL="285750" indent="-285750">
              <a:lnSpc>
                <a:spcPct val="150000"/>
              </a:lnSpc>
              <a:buFont typeface="Arial" pitchFamily="34" charset="0"/>
              <a:buChar char="•"/>
            </a:pPr>
            <a:r>
              <a:rPr lang="en-US" sz="1600" dirty="0" smtClean="0">
                <a:solidFill>
                  <a:srgbClr val="595959"/>
                </a:solidFill>
                <a:latin typeface="Myriad Pro"/>
                <a:cs typeface="Myriad Pro"/>
              </a:rPr>
              <a:t>Continued market share gains from local </a:t>
            </a:r>
            <a:r>
              <a:rPr lang="en-US" sz="1600" dirty="0" smtClean="0">
                <a:solidFill>
                  <a:srgbClr val="595959"/>
                </a:solidFill>
                <a:latin typeface="Myriad Pro"/>
                <a:cs typeface="Myriad Pro"/>
              </a:rPr>
              <a:t>VARs</a:t>
            </a:r>
          </a:p>
          <a:p>
            <a:pPr marL="285750" indent="-285750">
              <a:lnSpc>
                <a:spcPct val="150000"/>
              </a:lnSpc>
              <a:buFont typeface="Arial" pitchFamily="34" charset="0"/>
              <a:buChar char="•"/>
            </a:pPr>
            <a:r>
              <a:rPr lang="en-US" sz="1600" dirty="0" smtClean="0">
                <a:solidFill>
                  <a:srgbClr val="595959"/>
                </a:solidFill>
                <a:latin typeface="Myriad Pro"/>
                <a:cs typeface="Myriad Pro"/>
              </a:rPr>
              <a:t>Upgrade cycle for Windows 8 in the Enterprise</a:t>
            </a:r>
            <a:endParaRPr lang="en-US" sz="1600" dirty="0" smtClean="0">
              <a:solidFill>
                <a:srgbClr val="595959"/>
              </a:solidFill>
              <a:latin typeface="Myriad Pro"/>
              <a:cs typeface="Myriad Pro"/>
            </a:endParaRPr>
          </a:p>
          <a:p>
            <a:pPr marL="285750" indent="-285750">
              <a:lnSpc>
                <a:spcPct val="150000"/>
              </a:lnSpc>
              <a:buFont typeface="Arial" pitchFamily="34" charset="0"/>
              <a:buChar char="•"/>
            </a:pPr>
            <a:endParaRPr lang="en-US" sz="1600" dirty="0" smtClean="0">
              <a:solidFill>
                <a:srgbClr val="595959"/>
              </a:solidFill>
              <a:latin typeface="Myriad Pro"/>
              <a:cs typeface="Myriad Pro"/>
            </a:endParaRPr>
          </a:p>
          <a:p>
            <a:pPr marL="285750" indent="-285750">
              <a:lnSpc>
                <a:spcPct val="150000"/>
              </a:lnSpc>
              <a:buFont typeface="Arial" pitchFamily="34" charset="0"/>
              <a:buChar char="•"/>
            </a:pPr>
            <a:endParaRPr lang="en-US" sz="1600" dirty="0" smtClean="0">
              <a:solidFill>
                <a:srgbClr val="595959"/>
              </a:solidFill>
              <a:latin typeface="Myriad Pro"/>
              <a:cs typeface="Myriad Pro"/>
            </a:endParaRPr>
          </a:p>
          <a:p>
            <a:pPr marL="285750" indent="-285750">
              <a:lnSpc>
                <a:spcPct val="150000"/>
              </a:lnSpc>
              <a:buFont typeface="Arial" pitchFamily="34" charset="0"/>
              <a:buChar char="•"/>
            </a:pPr>
            <a:endParaRPr lang="en-US" sz="1600" dirty="0" smtClean="0">
              <a:solidFill>
                <a:srgbClr val="595959"/>
              </a:solidFill>
              <a:latin typeface="Myriad Pro"/>
              <a:cs typeface="Myriad Pro"/>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82" y="1649275"/>
            <a:ext cx="1895475" cy="34004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18</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784043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main_v1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391699" y="6250003"/>
            <a:ext cx="8392244" cy="369332"/>
          </a:xfrm>
          <a:prstGeom prst="rect">
            <a:avLst/>
          </a:prstGeom>
          <a:noFill/>
        </p:spPr>
        <p:txBody>
          <a:bodyPr wrap="square" rtlCol="0">
            <a:spAutoFit/>
          </a:bodyPr>
          <a:lstStyle/>
          <a:p>
            <a:pPr algn="ctr"/>
            <a:r>
              <a:rPr lang="en-US" dirty="0" smtClean="0">
                <a:solidFill>
                  <a:schemeClr val="bg1">
                    <a:lumMod val="95000"/>
                  </a:schemeClr>
                </a:solidFill>
                <a:latin typeface="Myriad Pro"/>
                <a:cs typeface="Myriad Pro"/>
              </a:rPr>
              <a:t>Q&amp;A</a:t>
            </a:r>
            <a:endParaRPr lang="en-US" kern="1200" dirty="0" smtClean="0">
              <a:solidFill>
                <a:schemeClr val="bg1">
                  <a:lumMod val="95000"/>
                </a:schemeClr>
              </a:solidFill>
              <a:latin typeface="Myriad Pro"/>
              <a:cs typeface="Myriad Pro"/>
            </a:endParaRPr>
          </a:p>
        </p:txBody>
      </p:sp>
      <p:pic>
        <p:nvPicPr>
          <p:cNvPr id="7" name="Picture 6" descr="sarcom_border_b.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391698" y="6198484"/>
            <a:ext cx="143037" cy="551715"/>
          </a:xfrm>
          <a:prstGeom prst="rect">
            <a:avLst/>
          </a:prstGeom>
        </p:spPr>
      </p:pic>
      <p:pic>
        <p:nvPicPr>
          <p:cNvPr id="8" name="Picture 7" descr="sarcom_border_b.png"/>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flipH="1">
            <a:off x="8640905" y="6198484"/>
            <a:ext cx="143037" cy="551715"/>
          </a:xfrm>
          <a:prstGeom prst="rect">
            <a:avLst/>
          </a:prstGeom>
        </p:spPr>
      </p:pic>
    </p:spTree>
    <p:extLst>
      <p:ext uri="{BB962C8B-B14F-4D97-AF65-F5344CB8AC3E}">
        <p14:creationId xmlns:p14="http://schemas.microsoft.com/office/powerpoint/2010/main" val="40717686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Forward Looking Statements</a:t>
            </a:r>
            <a:endParaRPr lang="en-US" sz="2800" kern="1200" dirty="0">
              <a:solidFill>
                <a:srgbClr val="595959"/>
              </a:solidFill>
              <a:latin typeface="Myriad Pro"/>
              <a:cs typeface="Myriad Pro"/>
            </a:endParaRPr>
          </a:p>
        </p:txBody>
      </p:sp>
      <p:sp>
        <p:nvSpPr>
          <p:cNvPr id="16" name="TextBox 15"/>
          <p:cNvSpPr txBox="1"/>
          <p:nvPr/>
        </p:nvSpPr>
        <p:spPr>
          <a:xfrm>
            <a:off x="385381" y="1099644"/>
            <a:ext cx="8373238" cy="5294976"/>
          </a:xfrm>
          <a:prstGeom prst="rect">
            <a:avLst/>
          </a:prstGeom>
          <a:noFill/>
        </p:spPr>
        <p:txBody>
          <a:bodyPr wrap="square" rtlCol="0">
            <a:spAutoFit/>
          </a:bodyPr>
          <a:lstStyle/>
          <a:p>
            <a:pPr>
              <a:lnSpc>
                <a:spcPct val="130000"/>
              </a:lnSpc>
              <a:buClr>
                <a:schemeClr val="bg1"/>
              </a:buClr>
            </a:pPr>
            <a:r>
              <a:rPr lang="en-US" sz="900" dirty="0">
                <a:solidFill>
                  <a:srgbClr val="595959"/>
                </a:solidFill>
                <a:latin typeface="Myriad Pro"/>
                <a:cs typeface="Myriad Pro"/>
              </a:rPr>
              <a:t>This presentation may contain forward-looking statements within the meaning of Section 27A of the Securities Act of 1933, as amended, and Section 21E of the Securities Exchange Act of 1934, as amended. Such forward-looking statements include statements regarding our expectations, hopes or intentions regarding the future; including, but not limited to expectations or statements relating to our financial </a:t>
            </a:r>
            <a:r>
              <a:rPr lang="en-US" sz="900" dirty="0" smtClean="0">
                <a:solidFill>
                  <a:srgbClr val="595959"/>
                </a:solidFill>
                <a:latin typeface="Myriad Pro"/>
                <a:cs typeface="Myriad Pro"/>
              </a:rPr>
              <a:t>goals for </a:t>
            </a:r>
            <a:r>
              <a:rPr lang="en-US" sz="900" dirty="0">
                <a:solidFill>
                  <a:srgbClr val="595959"/>
                </a:solidFill>
                <a:latin typeface="Myriad Pro"/>
                <a:cs typeface="Myriad Pro"/>
              </a:rPr>
              <a:t>2012 or beyond, statements related to expanded business models and opportunities and benefits of our investments in these business models and markets, statements related to strategic developments such as statements related to our brand strategy and related potential benefits of a more streamlined and unified brand strategy, statements related to our new headquarters and the related benefits to our customers, vendors and employees and impact on future growth, statements related to overhead cost savings and related impact on future periods, statements related to the benefits of the coupon business or other statements or expectations or goals for sales growth or operating leverage. Forward-looking statements involve certain risks and uncertainties, and actual results may differ materially from those discussed in any such statement. Factors that could cause our actual results to differ materially include without limitation the following: risks or uncertainties related to our ability to retain key employees, expanded business models and related investments; risks relates to our IT infrastructure, uncertainties relating to the relationship between the number of our account executives and productivity; risks related to our ability to receive expected returns on strategic investments such as investments in new offices, decreased sales related to any of our segments, including but not limited to, potential decreases in sales resulting from the loss of or a reduction in purchases from significant customers; availability of key vendor incentives and other vendor assistance, increased competition, including, but not limited to, increased competition from direct sales by some of our largest vendors and increased pricing pressures which affect our pricing strategy in any given period; the effect of the our pricing strategy on our operating results; risks related to our ability to identify suitable acquisition targets, to complete acquisitions of identified targets (including the challenges and costs of closing the transaction), and our ability to integrate companies we may acquire and our ability to achieve synergies expected from such acquisitions; the impact of acquisitions on relationships with key customers and vendors; potential decreases in sales related to changes in our vendors products; risks of decreased sales related to the potential lack of availability of government funding applicable to our </a:t>
            </a:r>
            <a:r>
              <a:rPr lang="en-US" sz="900" dirty="0" smtClean="0">
                <a:solidFill>
                  <a:srgbClr val="595959"/>
                </a:solidFill>
                <a:latin typeface="Myriad Pro"/>
                <a:cs typeface="Myriad Pro"/>
              </a:rPr>
              <a:t>PCM-G contracts</a:t>
            </a:r>
            <a:r>
              <a:rPr lang="en-US" sz="900" dirty="0">
                <a:solidFill>
                  <a:srgbClr val="595959"/>
                </a:solidFill>
                <a:latin typeface="Myriad Pro"/>
                <a:cs typeface="Myriad Pro"/>
              </a:rPr>
              <a:t>; the impact of seasonality on our sales; availability of products from third party suppliers at reasonable prices; risks of business and other conditions in the Asia Pacific region and our limited experience operating in the Philippines, which could prevent us from realizing expected benefits from our Philippines operations; increased expenses, including, but not limited to, interest expense, foreign currency transaction gains/losses, and other expenses which may increase as a result of future inflationary pressures; our advertising, marketing and promotional efforts may be costly and may not achieve desired results; risks due to shifts in market demand or price erosion of owned inventory; risks related to our expanded coupon business, including regulatory and litigation risks, market acceptance of the expanded business model, competition and emerging market risks; risks related to foreign currency fluctuations; risks related to warranties and indemnities we may be required to provide to third parties through our commercial contracts; risks related to data security; litigation by or against us; and availability of financing, including availability under our existing credit lines. Additional factors that could cause our actual results to differ are discussed under the heading “Risk Factors” our Form 10-Q for the quarter ended September 30, 2012, on file with the Securities and Exchange Commission, and in our other reports filed from time to time with the SEC. All forward-looking statements in this document are made as of the date hereof, based on information available to us as of the date hereof, and </a:t>
            </a:r>
            <a:r>
              <a:rPr lang="en-US" sz="900" dirty="0" smtClean="0">
                <a:solidFill>
                  <a:srgbClr val="595959"/>
                </a:solidFill>
                <a:latin typeface="Myriad Pro"/>
                <a:cs typeface="Myriad Pro"/>
              </a:rPr>
              <a:t>we assume </a:t>
            </a:r>
            <a:r>
              <a:rPr lang="en-US" sz="900" dirty="0">
                <a:solidFill>
                  <a:srgbClr val="595959"/>
                </a:solidFill>
                <a:latin typeface="Myriad Pro"/>
                <a:cs typeface="Myriad Pro"/>
              </a:rPr>
              <a:t>no obligation to update any forward-looking statements</a:t>
            </a:r>
            <a:r>
              <a:rPr lang="en-US" sz="900" dirty="0" smtClean="0">
                <a:solidFill>
                  <a:srgbClr val="595959"/>
                </a:solidFill>
                <a:latin typeface="Myriad Pro"/>
                <a:cs typeface="Myriad Pro"/>
              </a:rPr>
              <a:t>.</a:t>
            </a:r>
            <a:endParaRPr lang="en-US" sz="900" dirty="0">
              <a:solidFill>
                <a:srgbClr val="595959"/>
              </a:solidFill>
              <a:latin typeface="Myriad Pro"/>
              <a:cs typeface="Myriad Pro"/>
            </a:endParaRPr>
          </a:p>
        </p:txBody>
      </p:sp>
      <p:sp>
        <p:nvSpPr>
          <p:cNvPr id="2" name="TextBox 1"/>
          <p:cNvSpPr txBox="1"/>
          <p:nvPr/>
        </p:nvSpPr>
        <p:spPr>
          <a:xfrm>
            <a:off x="8667435" y="6402572"/>
            <a:ext cx="248786" cy="230832"/>
          </a:xfrm>
          <a:prstGeom prst="rect">
            <a:avLst/>
          </a:prstGeom>
          <a:noFill/>
        </p:spPr>
        <p:txBody>
          <a:bodyPr wrap="none" rtlCol="0">
            <a:spAutoFit/>
          </a:bodyPr>
          <a:lstStyle/>
          <a:p>
            <a:r>
              <a:rPr lang="en-US" sz="900" dirty="0">
                <a:solidFill>
                  <a:srgbClr val="595959"/>
                </a:solidFill>
                <a:latin typeface="Myriad Pro"/>
                <a:cs typeface="Myriad Pro"/>
              </a:rPr>
              <a:t>2</a:t>
            </a:r>
          </a:p>
        </p:txBody>
      </p:sp>
    </p:spTree>
    <p:extLst>
      <p:ext uri="{BB962C8B-B14F-4D97-AF65-F5344CB8AC3E}">
        <p14:creationId xmlns:p14="http://schemas.microsoft.com/office/powerpoint/2010/main" val="39620516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Non-GAAP Reconciliation</a:t>
            </a:r>
            <a:endParaRPr lang="en-US" sz="2800" kern="1200" dirty="0">
              <a:solidFill>
                <a:srgbClr val="595959"/>
              </a:solidFill>
              <a:latin typeface="Myriad Pro"/>
              <a:cs typeface="Myriad Pro"/>
            </a:endParaRPr>
          </a:p>
        </p:txBody>
      </p:sp>
      <p:sp>
        <p:nvSpPr>
          <p:cNvPr id="16" name="TextBox 15"/>
          <p:cNvSpPr txBox="1"/>
          <p:nvPr/>
        </p:nvSpPr>
        <p:spPr>
          <a:xfrm>
            <a:off x="385381" y="1099644"/>
            <a:ext cx="8373238" cy="2227982"/>
          </a:xfrm>
          <a:prstGeom prst="rect">
            <a:avLst/>
          </a:prstGeom>
          <a:noFill/>
        </p:spPr>
        <p:txBody>
          <a:bodyPr wrap="square" rtlCol="0">
            <a:spAutoFit/>
          </a:bodyPr>
          <a:lstStyle/>
          <a:p>
            <a:pPr>
              <a:lnSpc>
                <a:spcPct val="130000"/>
              </a:lnSpc>
              <a:buClr>
                <a:schemeClr val="bg1"/>
              </a:buClr>
            </a:pPr>
            <a:r>
              <a:rPr lang="en-US" sz="1200" dirty="0">
                <a:solidFill>
                  <a:srgbClr val="595959"/>
                </a:solidFill>
                <a:latin typeface="Myriad Pro"/>
                <a:cs typeface="Myriad Pro"/>
              </a:rPr>
              <a:t>We are presenting earnings before interest, taxes, depreciation and amortization expenses (EBITDA), which is a financial measure that is not determined in accordance with accounting principles generally accepted in the United States of America, or GAAP. EBITDA should be used in conjunction with other GAAP financial measures and is not presented as an alternative measure of operating results, as determined in accordance with GAAP. We believe that this non-GAAP financial measure allows a more meaningful comparison of our operating performance trends to both management and investors that is more indicative of our consolidated operating results across reporting periods. Depreciation and amortization expenses primarily represent an allocation to current expense of the cost of historical capital expenditures and for acquired intangible assets resulting from prior business acquisitions. A reconciliation of the non-GAAP consolidated financial measure is included in a table below.</a:t>
            </a:r>
          </a:p>
        </p:txBody>
      </p:sp>
      <p:graphicFrame>
        <p:nvGraphicFramePr>
          <p:cNvPr id="2" name="Table 1"/>
          <p:cNvGraphicFramePr>
            <a:graphicFrameLocks noGrp="1"/>
          </p:cNvGraphicFramePr>
          <p:nvPr>
            <p:extLst>
              <p:ext uri="{D42A27DB-BD31-4B8C-83A1-F6EECF244321}">
                <p14:modId xmlns:p14="http://schemas.microsoft.com/office/powerpoint/2010/main" val="89791125"/>
              </p:ext>
            </p:extLst>
          </p:nvPr>
        </p:nvGraphicFramePr>
        <p:xfrm>
          <a:off x="918374" y="3715247"/>
          <a:ext cx="6444533" cy="1683689"/>
        </p:xfrm>
        <a:graphic>
          <a:graphicData uri="http://schemas.openxmlformats.org/drawingml/2006/table">
            <a:tbl>
              <a:tblPr/>
              <a:tblGrid>
                <a:gridCol w="2724517"/>
                <a:gridCol w="930004"/>
                <a:gridCol w="930004"/>
                <a:gridCol w="930004"/>
                <a:gridCol w="930004"/>
              </a:tblGrid>
              <a:tr h="400050">
                <a:tc>
                  <a:txBody>
                    <a:bodyPr/>
                    <a:lstStyle/>
                    <a:p>
                      <a:pPr algn="l" rtl="0" fontAlgn="b"/>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2009</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2010</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2011</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2012*</a:t>
                      </a:r>
                    </a:p>
                  </a:txBody>
                  <a:tcPr marL="9525" marR="9525" marT="9525" marB="0" anchor="b">
                    <a:lnL>
                      <a:noFill/>
                    </a:lnL>
                    <a:lnR>
                      <a:noFill/>
                    </a:lnR>
                    <a:lnT>
                      <a:noFill/>
                    </a:lnT>
                    <a:lnB>
                      <a:noFill/>
                    </a:lnB>
                  </a:tcPr>
                </a:tc>
              </a:tr>
              <a:tr h="400050">
                <a:tc>
                  <a:txBody>
                    <a:bodyPr/>
                    <a:lstStyle/>
                    <a:p>
                      <a:pPr algn="l" rtl="0" fontAlgn="b"/>
                      <a:r>
                        <a:rPr lang="en-US" sz="1600" kern="1200" dirty="0">
                          <a:solidFill>
                            <a:srgbClr val="595959"/>
                          </a:solidFill>
                          <a:latin typeface="Myriad Pro"/>
                          <a:ea typeface="+mn-ea"/>
                          <a:cs typeface="Myriad Pro"/>
                        </a:rPr>
                        <a:t>Reported Operating Profit</a:t>
                      </a:r>
                    </a:p>
                  </a:txBody>
                  <a:tcPr marL="9525" marR="9525" marT="9525" marB="0" anchor="b">
                    <a:lnL>
                      <a:noFill/>
                    </a:lnL>
                    <a:lnR>
                      <a:noFill/>
                    </a:lnR>
                    <a:lnT>
                      <a:noFill/>
                    </a:lnT>
                    <a:lnB>
                      <a:noFill/>
                    </a:lnB>
                  </a:tcPr>
                </a:tc>
                <a:tc>
                  <a:txBody>
                    <a:bodyPr/>
                    <a:lstStyle/>
                    <a:p>
                      <a:pPr algn="r" rtl="0" fontAlgn="b"/>
                      <a:r>
                        <a:rPr lang="en-US" sz="1600" kern="1200" dirty="0">
                          <a:solidFill>
                            <a:srgbClr val="595959"/>
                          </a:solidFill>
                          <a:latin typeface="Myriad Pro"/>
                          <a:ea typeface="+mn-ea"/>
                          <a:cs typeface="Myriad Pro"/>
                        </a:rPr>
                        <a:t>            </a:t>
                      </a:r>
                      <a:r>
                        <a:rPr lang="en-US" sz="1600" kern="1200" dirty="0" smtClean="0">
                          <a:solidFill>
                            <a:srgbClr val="595959"/>
                          </a:solidFill>
                          <a:latin typeface="Myriad Pro"/>
                          <a:ea typeface="+mn-ea"/>
                          <a:cs typeface="Myriad Pro"/>
                        </a:rPr>
                        <a:t>$7,742 </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kern="1200" dirty="0">
                          <a:solidFill>
                            <a:srgbClr val="595959"/>
                          </a:solidFill>
                          <a:latin typeface="Myriad Pro"/>
                          <a:ea typeface="+mn-ea"/>
                          <a:cs typeface="Myriad Pro"/>
                        </a:rPr>
                        <a:t>          </a:t>
                      </a:r>
                      <a:r>
                        <a:rPr lang="en-US" sz="1600" kern="1200" dirty="0" smtClean="0">
                          <a:solidFill>
                            <a:srgbClr val="595959"/>
                          </a:solidFill>
                          <a:latin typeface="Myriad Pro"/>
                          <a:ea typeface="+mn-ea"/>
                          <a:cs typeface="Myriad Pro"/>
                        </a:rPr>
                        <a:t>$14,468 </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kern="1200" dirty="0">
                          <a:solidFill>
                            <a:srgbClr val="595959"/>
                          </a:solidFill>
                          <a:latin typeface="Myriad Pro"/>
                          <a:ea typeface="+mn-ea"/>
                          <a:cs typeface="Myriad Pro"/>
                        </a:rPr>
                        <a:t>            </a:t>
                      </a:r>
                      <a:r>
                        <a:rPr lang="en-US" sz="1600" kern="1200" dirty="0" smtClean="0">
                          <a:solidFill>
                            <a:srgbClr val="595959"/>
                          </a:solidFill>
                          <a:latin typeface="Myriad Pro"/>
                          <a:ea typeface="+mn-ea"/>
                          <a:cs typeface="Myriad Pro"/>
                        </a:rPr>
                        <a:t>$9,456 </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endParaRPr lang="en-US" sz="1600" kern="1200">
                        <a:solidFill>
                          <a:srgbClr val="595959"/>
                        </a:solidFill>
                        <a:latin typeface="Myriad Pro"/>
                        <a:ea typeface="+mn-ea"/>
                        <a:cs typeface="Myriad Pro"/>
                      </a:endParaRPr>
                    </a:p>
                  </a:txBody>
                  <a:tcPr marL="9525" marR="9525" marT="9525" marB="0" anchor="b">
                    <a:lnL>
                      <a:noFill/>
                    </a:lnL>
                    <a:lnR>
                      <a:noFill/>
                    </a:lnR>
                    <a:lnT>
                      <a:noFill/>
                    </a:lnT>
                    <a:lnB>
                      <a:noFill/>
                    </a:lnB>
                  </a:tcPr>
                </a:tc>
              </a:tr>
              <a:tr h="400050">
                <a:tc>
                  <a:txBody>
                    <a:bodyPr/>
                    <a:lstStyle/>
                    <a:p>
                      <a:pPr algn="l" rtl="0" fontAlgn="b"/>
                      <a:r>
                        <a:rPr lang="en-US" sz="1600" kern="1200" dirty="0">
                          <a:solidFill>
                            <a:srgbClr val="595959"/>
                          </a:solidFill>
                          <a:latin typeface="Myriad Pro"/>
                          <a:ea typeface="+mn-ea"/>
                          <a:cs typeface="Myriad Pro"/>
                        </a:rPr>
                        <a:t>Depreciation/Amortization</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5,597</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8,157</a:t>
                      </a:r>
                    </a:p>
                  </a:txBody>
                  <a:tcPr marL="9525" marR="9525" marT="9525" marB="0" anchor="b">
                    <a:lnL>
                      <a:noFill/>
                    </a:lnL>
                    <a:lnR>
                      <a:noFill/>
                    </a:lnR>
                    <a:lnT>
                      <a:noFill/>
                    </a:lnT>
                    <a:lnB>
                      <a:noFill/>
                    </a:lnB>
                  </a:tcPr>
                </a:tc>
                <a:tc>
                  <a:txBody>
                    <a:bodyPr/>
                    <a:lstStyle/>
                    <a:p>
                      <a:pPr algn="r" rtl="0" fontAlgn="b"/>
                      <a:r>
                        <a:rPr lang="en-US" sz="1600" u="sng" kern="1200" dirty="0">
                          <a:solidFill>
                            <a:srgbClr val="595959"/>
                          </a:solidFill>
                          <a:latin typeface="Myriad Pro"/>
                          <a:ea typeface="+mn-ea"/>
                          <a:cs typeface="Myriad Pro"/>
                        </a:rPr>
                        <a:t>10,044</a:t>
                      </a:r>
                    </a:p>
                  </a:txBody>
                  <a:tcPr marL="9525" marR="9525" marT="9525" marB="0" anchor="b">
                    <a:lnL>
                      <a:noFill/>
                    </a:lnL>
                    <a:lnR>
                      <a:noFill/>
                    </a:lnR>
                    <a:lnT>
                      <a:noFill/>
                    </a:lnT>
                    <a:lnB>
                      <a:noFill/>
                    </a:lnB>
                  </a:tcPr>
                </a:tc>
                <a:tc>
                  <a:txBody>
                    <a:bodyPr/>
                    <a:lstStyle/>
                    <a:p>
                      <a:pPr algn="r" rtl="0" fontAlgn="b"/>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r>
              <a:tr h="386384">
                <a:tc>
                  <a:txBody>
                    <a:bodyPr/>
                    <a:lstStyle/>
                    <a:p>
                      <a:pPr algn="l" rtl="0" fontAlgn="b"/>
                      <a:r>
                        <a:rPr lang="en-US" sz="1600" kern="1200" dirty="0">
                          <a:solidFill>
                            <a:srgbClr val="595959"/>
                          </a:solidFill>
                          <a:latin typeface="Myriad Pro"/>
                          <a:ea typeface="+mn-ea"/>
                          <a:cs typeface="Myriad Pro"/>
                        </a:rPr>
                        <a:t>EBITDA</a:t>
                      </a:r>
                    </a:p>
                  </a:txBody>
                  <a:tcPr marL="9525" marR="9525" marT="9525" marB="0" anchor="b">
                    <a:lnL>
                      <a:noFill/>
                    </a:lnL>
                    <a:lnR>
                      <a:noFill/>
                    </a:lnR>
                    <a:lnT>
                      <a:noFill/>
                    </a:lnT>
                    <a:lnB>
                      <a:noFill/>
                    </a:lnB>
                  </a:tcPr>
                </a:tc>
                <a:tc>
                  <a:txBody>
                    <a:bodyPr/>
                    <a:lstStyle/>
                    <a:p>
                      <a:pPr algn="r" rtl="0" fontAlgn="b"/>
                      <a:r>
                        <a:rPr lang="en-US" sz="1600" kern="1200" dirty="0" smtClean="0">
                          <a:solidFill>
                            <a:srgbClr val="595959"/>
                          </a:solidFill>
                          <a:latin typeface="Myriad Pro"/>
                          <a:ea typeface="+mn-ea"/>
                          <a:cs typeface="Myriad Pro"/>
                        </a:rPr>
                        <a:t>$13,339</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kern="1200" dirty="0" smtClean="0">
                          <a:solidFill>
                            <a:srgbClr val="595959"/>
                          </a:solidFill>
                          <a:latin typeface="Myriad Pro"/>
                          <a:ea typeface="+mn-ea"/>
                          <a:cs typeface="Myriad Pro"/>
                        </a:rPr>
                        <a:t>$22,625</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kern="1200" dirty="0" smtClean="0">
                          <a:solidFill>
                            <a:srgbClr val="595959"/>
                          </a:solidFill>
                          <a:latin typeface="Myriad Pro"/>
                          <a:ea typeface="+mn-ea"/>
                          <a:cs typeface="Myriad Pro"/>
                        </a:rPr>
                        <a:t>$19,500</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c>
                  <a:txBody>
                    <a:bodyPr/>
                    <a:lstStyle/>
                    <a:p>
                      <a:pPr algn="r" rtl="0" fontAlgn="b"/>
                      <a:r>
                        <a:rPr lang="en-US" sz="1600" kern="1200" dirty="0" smtClean="0">
                          <a:solidFill>
                            <a:srgbClr val="595959"/>
                          </a:solidFill>
                          <a:latin typeface="Myriad Pro"/>
                          <a:ea typeface="+mn-ea"/>
                          <a:cs typeface="Myriad Pro"/>
                        </a:rPr>
                        <a:t>&gt;$26,600</a:t>
                      </a:r>
                      <a:endParaRPr lang="en-US" sz="1600" kern="1200" dirty="0">
                        <a:solidFill>
                          <a:srgbClr val="595959"/>
                        </a:solidFill>
                        <a:latin typeface="Myriad Pro"/>
                        <a:ea typeface="+mn-ea"/>
                        <a:cs typeface="Myriad Pro"/>
                      </a:endParaRPr>
                    </a:p>
                  </a:txBody>
                  <a:tcPr marL="9525" marR="9525" marT="9525" marB="0" anchor="b">
                    <a:lnL>
                      <a:noFill/>
                    </a:lnL>
                    <a:lnR>
                      <a:noFill/>
                    </a:lnR>
                    <a:lnT>
                      <a:noFill/>
                    </a:lnT>
                    <a:lnB>
                      <a:noFill/>
                    </a:lnB>
                  </a:tcPr>
                </a:tc>
              </a:tr>
            </a:tbl>
          </a:graphicData>
        </a:graphic>
      </p:graphicFrame>
      <p:sp>
        <p:nvSpPr>
          <p:cNvPr id="3" name="Rectangle 2"/>
          <p:cNvSpPr/>
          <p:nvPr/>
        </p:nvSpPr>
        <p:spPr>
          <a:xfrm>
            <a:off x="489004" y="5753619"/>
            <a:ext cx="8193820" cy="276999"/>
          </a:xfrm>
          <a:prstGeom prst="rect">
            <a:avLst/>
          </a:prstGeom>
        </p:spPr>
        <p:txBody>
          <a:bodyPr wrap="square">
            <a:spAutoFit/>
          </a:bodyPr>
          <a:lstStyle/>
          <a:p>
            <a:r>
              <a:rPr lang="en-US" sz="1200" dirty="0">
                <a:solidFill>
                  <a:srgbClr val="595959"/>
                </a:solidFill>
                <a:latin typeface="Myriad Pro"/>
                <a:cs typeface="Myriad Pro"/>
              </a:rPr>
              <a:t>* 2012 figures are based on financial goals disclosed by the </a:t>
            </a:r>
            <a:r>
              <a:rPr lang="en-US" sz="1200" dirty="0" smtClean="0">
                <a:solidFill>
                  <a:srgbClr val="595959"/>
                </a:solidFill>
                <a:latin typeface="Myriad Pro"/>
                <a:cs typeface="Myriad Pro"/>
              </a:rPr>
              <a:t>Company and exclude restructuring and related charges.</a:t>
            </a:r>
            <a:endParaRPr lang="en-US" sz="1200" dirty="0">
              <a:solidFill>
                <a:srgbClr val="595959"/>
              </a:solidFill>
              <a:latin typeface="Myriad Pro"/>
              <a:cs typeface="Myriad Pro"/>
            </a:endParaRPr>
          </a:p>
        </p:txBody>
      </p:sp>
      <p:sp>
        <p:nvSpPr>
          <p:cNvPr id="7" name="TextBox 6"/>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3</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874653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Who is PCM?</a:t>
            </a:r>
            <a:endParaRPr lang="en-US" sz="2800" kern="1200" dirty="0">
              <a:solidFill>
                <a:srgbClr val="595959"/>
              </a:solidFill>
              <a:latin typeface="Myriad Pro"/>
              <a:cs typeface="Myriad Pro"/>
            </a:endParaRPr>
          </a:p>
        </p:txBody>
      </p:sp>
      <p:sp>
        <p:nvSpPr>
          <p:cNvPr id="12" name="Rectangle 11"/>
          <p:cNvSpPr/>
          <p:nvPr/>
        </p:nvSpPr>
        <p:spPr>
          <a:xfrm>
            <a:off x="376160" y="1242037"/>
            <a:ext cx="8408007" cy="2277547"/>
          </a:xfrm>
          <a:prstGeom prst="rect">
            <a:avLst/>
          </a:prstGeom>
        </p:spPr>
        <p:txBody>
          <a:bodyPr wrap="square">
            <a:spAutoFit/>
          </a:bodyPr>
          <a:lstStyle/>
          <a:p>
            <a:r>
              <a:rPr lang="en-US" dirty="0">
                <a:solidFill>
                  <a:srgbClr val="595959"/>
                </a:solidFill>
                <a:latin typeface="Myriad Pro"/>
                <a:cs typeface="Myriad Pro"/>
              </a:rPr>
              <a:t>We are a leading technology solutions provider to businesses, government and educational institutions and individual </a:t>
            </a:r>
            <a:r>
              <a:rPr lang="en-US" dirty="0" smtClean="0">
                <a:solidFill>
                  <a:srgbClr val="595959"/>
                </a:solidFill>
                <a:latin typeface="Myriad Pro"/>
                <a:cs typeface="Myriad Pro"/>
              </a:rPr>
              <a:t>consumers. We </a:t>
            </a:r>
            <a:r>
              <a:rPr lang="en-US" dirty="0">
                <a:solidFill>
                  <a:srgbClr val="595959"/>
                </a:solidFill>
                <a:latin typeface="Myriad Pro"/>
                <a:cs typeface="Myriad Pro"/>
              </a:rPr>
              <a:t>help </a:t>
            </a:r>
            <a:r>
              <a:rPr lang="en-US" dirty="0" smtClean="0">
                <a:solidFill>
                  <a:srgbClr val="595959"/>
                </a:solidFill>
                <a:latin typeface="Myriad Pro"/>
                <a:cs typeface="Myriad Pro"/>
              </a:rPr>
              <a:t>clients make </a:t>
            </a:r>
            <a:r>
              <a:rPr lang="en-US" dirty="0">
                <a:solidFill>
                  <a:srgbClr val="595959"/>
                </a:solidFill>
                <a:latin typeface="Myriad Pro"/>
                <a:cs typeface="Myriad Pro"/>
              </a:rPr>
              <a:t>the right technology choices and provide cost effective product acquisition, solution implementation and project management to ensure that </a:t>
            </a:r>
            <a:r>
              <a:rPr lang="en-US" dirty="0" smtClean="0">
                <a:solidFill>
                  <a:srgbClr val="595959"/>
                </a:solidFill>
                <a:latin typeface="Myriad Pro"/>
                <a:cs typeface="Myriad Pro"/>
              </a:rPr>
              <a:t>their </a:t>
            </a:r>
            <a:r>
              <a:rPr lang="en-US" dirty="0">
                <a:solidFill>
                  <a:srgbClr val="595959"/>
                </a:solidFill>
                <a:latin typeface="Myriad Pro"/>
                <a:cs typeface="Myriad Pro"/>
              </a:rPr>
              <a:t>investment is maximized.</a:t>
            </a:r>
          </a:p>
          <a:p>
            <a:endParaRPr lang="en-US" sz="1600" dirty="0">
              <a:solidFill>
                <a:srgbClr val="595959"/>
              </a:solidFill>
              <a:latin typeface="Myriad Pro"/>
              <a:cs typeface="Myriad Pro"/>
            </a:endParaRPr>
          </a:p>
          <a:p>
            <a:endParaRPr lang="en-US" sz="1600" dirty="0">
              <a:solidFill>
                <a:srgbClr val="595959"/>
              </a:solidFill>
              <a:latin typeface="Myriad Pro"/>
              <a:cs typeface="Myriad Pro"/>
            </a:endParaRPr>
          </a:p>
          <a:p>
            <a:endParaRPr lang="en-US" sz="2000" dirty="0">
              <a:solidFill>
                <a:srgbClr val="595959"/>
              </a:solidFill>
              <a:latin typeface="Myriad Pro"/>
              <a:cs typeface="Myriad Pro"/>
            </a:endParaRPr>
          </a:p>
        </p:txBody>
      </p:sp>
      <p:pic>
        <p:nvPicPr>
          <p:cNvPr id="4" name="Picture 3" descr="sld1_ima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597" y="2794629"/>
            <a:ext cx="7718805" cy="3671883"/>
          </a:xfrm>
          <a:prstGeom prst="rect">
            <a:avLst/>
          </a:prstGeom>
          <a:effectLst>
            <a:outerShdw blurRad="50800" dist="38100" dir="5400000" algn="t" rotWithShape="0">
              <a:prstClr val="black">
                <a:alpha val="40000"/>
              </a:prstClr>
            </a:outerShdw>
          </a:effectLst>
        </p:spPr>
      </p:pic>
      <p:sp>
        <p:nvSpPr>
          <p:cNvPr id="6" name="TextBox 5"/>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4</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628171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Fast Facts</a:t>
            </a:r>
            <a:endParaRPr lang="en-US" sz="2800" kern="1200" dirty="0">
              <a:solidFill>
                <a:srgbClr val="595959"/>
              </a:solidFill>
              <a:latin typeface="Myriad Pro"/>
              <a:cs typeface="Myriad Pro"/>
            </a:endParaRPr>
          </a:p>
        </p:txBody>
      </p:sp>
      <p:graphicFrame>
        <p:nvGraphicFramePr>
          <p:cNvPr id="7" name="Table 6"/>
          <p:cNvGraphicFramePr>
            <a:graphicFrameLocks noGrp="1"/>
          </p:cNvGraphicFramePr>
          <p:nvPr>
            <p:extLst>
              <p:ext uri="{D42A27DB-BD31-4B8C-83A1-F6EECF244321}">
                <p14:modId xmlns:p14="http://schemas.microsoft.com/office/powerpoint/2010/main" val="831501045"/>
              </p:ext>
            </p:extLst>
          </p:nvPr>
        </p:nvGraphicFramePr>
        <p:xfrm>
          <a:off x="376160" y="1203960"/>
          <a:ext cx="6096000" cy="4450080"/>
        </p:xfrm>
        <a:graphic>
          <a:graphicData uri="http://schemas.openxmlformats.org/drawingml/2006/table">
            <a:tbl>
              <a:tblPr firstRow="1" bandRow="1">
                <a:tableStyleId>{5C22544A-7EE6-4342-B048-85BDC9FD1C3A}</a:tableStyleId>
              </a:tblPr>
              <a:tblGrid>
                <a:gridCol w="3048000"/>
                <a:gridCol w="3048000"/>
              </a:tblGrid>
              <a:tr h="370840">
                <a:tc>
                  <a:txBody>
                    <a:bodyPr/>
                    <a:lstStyle/>
                    <a:p>
                      <a:pPr marL="0" algn="l" defTabSz="457200" rtl="0" eaLnBrk="1" latinLnBrk="0" hangingPunct="1"/>
                      <a:r>
                        <a:rPr lang="en-US" sz="1600" b="0" kern="1200" dirty="0" smtClean="0">
                          <a:solidFill>
                            <a:srgbClr val="595959"/>
                          </a:solidFill>
                          <a:latin typeface="Myriad Pro"/>
                          <a:ea typeface="+mn-ea"/>
                          <a:cs typeface="Myriad Pro"/>
                        </a:rPr>
                        <a:t>Founded</a:t>
                      </a:r>
                      <a:endParaRPr lang="en-US" sz="1600" b="0" kern="1200" dirty="0">
                        <a:solidFill>
                          <a:srgbClr val="595959"/>
                        </a:solidFill>
                        <a:latin typeface="Myriad Pro"/>
                        <a:ea typeface="+mn-ea"/>
                        <a:cs typeface="Myriad Pro"/>
                      </a:endParaRPr>
                    </a:p>
                  </a:txBody>
                  <a:tcPr>
                    <a:noFill/>
                  </a:tcPr>
                </a:tc>
                <a:tc>
                  <a:txBody>
                    <a:bodyPr/>
                    <a:lstStyle/>
                    <a:p>
                      <a:pPr marL="0" algn="l" defTabSz="457200" rtl="0" eaLnBrk="1" latinLnBrk="0" hangingPunct="1"/>
                      <a:r>
                        <a:rPr lang="en-US" sz="1600" b="0" kern="1200" dirty="0" smtClean="0">
                          <a:solidFill>
                            <a:srgbClr val="595959"/>
                          </a:solidFill>
                          <a:latin typeface="Myriad Pro"/>
                          <a:ea typeface="+mn-ea"/>
                          <a:cs typeface="Myriad Pro"/>
                        </a:rPr>
                        <a:t>1987</a:t>
                      </a:r>
                      <a:endParaRPr lang="en-US" sz="1600" b="0" kern="1200" dirty="0">
                        <a:solidFill>
                          <a:srgbClr val="595959"/>
                        </a:solidFill>
                        <a:latin typeface="Myriad Pro"/>
                        <a:ea typeface="+mn-ea"/>
                        <a:cs typeface="Myriad Pro"/>
                      </a:endParaRPr>
                    </a:p>
                  </a:txBody>
                  <a:tcPr>
                    <a:noFill/>
                  </a:tcPr>
                </a:tc>
              </a:tr>
              <a:tr h="370840">
                <a:tc>
                  <a:txBody>
                    <a:bodyPr/>
                    <a:lstStyle/>
                    <a:p>
                      <a:r>
                        <a:rPr lang="en-US" sz="1600" kern="1200" dirty="0" smtClean="0">
                          <a:solidFill>
                            <a:srgbClr val="595959"/>
                          </a:solidFill>
                          <a:latin typeface="Myriad Pro"/>
                          <a:ea typeface="+mn-ea"/>
                          <a:cs typeface="Myriad Pro"/>
                        </a:rPr>
                        <a:t>Headquarters</a:t>
                      </a:r>
                      <a:endParaRPr lang="en-US" sz="1600" kern="12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El Segundo, CA (near LAX)</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Employees</a:t>
                      </a:r>
                      <a:endParaRPr lang="en-US" sz="1600" kern="12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Over 2,900 worldwide</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Symbol – Exchange</a:t>
                      </a:r>
                      <a:endParaRPr lang="en-US" sz="1600" kern="12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PCMI (NASDAQ)</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Shares Outstanding</a:t>
                      </a:r>
                      <a:r>
                        <a:rPr lang="en-US" sz="1600" kern="1200" baseline="30000" dirty="0" smtClean="0">
                          <a:solidFill>
                            <a:srgbClr val="595959"/>
                          </a:solidFill>
                          <a:latin typeface="Myriad Pro"/>
                          <a:ea typeface="+mn-ea"/>
                          <a:cs typeface="Myriad Pro"/>
                        </a:rPr>
                        <a:t>1</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12.0 million</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Average Trading Volume</a:t>
                      </a:r>
                      <a:r>
                        <a:rPr lang="en-US" sz="1600" kern="1200" baseline="30000" dirty="0" smtClean="0">
                          <a:solidFill>
                            <a:srgbClr val="595959"/>
                          </a:solidFill>
                          <a:latin typeface="Myriad Pro"/>
                          <a:ea typeface="+mn-ea"/>
                          <a:cs typeface="Myriad Pro"/>
                        </a:rPr>
                        <a:t>2</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23,100</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Insider Ownership</a:t>
                      </a:r>
                      <a:r>
                        <a:rPr lang="en-US" sz="1600" kern="1200" baseline="30000" dirty="0" smtClean="0">
                          <a:solidFill>
                            <a:srgbClr val="595959"/>
                          </a:solidFill>
                          <a:latin typeface="Myriad Pro"/>
                          <a:ea typeface="+mn-ea"/>
                          <a:cs typeface="Myriad Pro"/>
                        </a:rPr>
                        <a:t>3</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26%</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TTM Revenues</a:t>
                      </a:r>
                      <a:r>
                        <a:rPr lang="en-US" sz="1600" kern="1200" baseline="30000" dirty="0" smtClean="0">
                          <a:solidFill>
                            <a:srgbClr val="595959"/>
                          </a:solidFill>
                          <a:latin typeface="Myriad Pro"/>
                          <a:ea typeface="+mn-ea"/>
                          <a:cs typeface="Myriad Pro"/>
                        </a:rPr>
                        <a:t>1</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$1.46 billion</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2011 EBITDA</a:t>
                      </a:r>
                      <a:r>
                        <a:rPr lang="en-US" sz="1600" kern="1200" baseline="30000" dirty="0" smtClean="0">
                          <a:solidFill>
                            <a:srgbClr val="595959"/>
                          </a:solidFill>
                          <a:latin typeface="Myriad Pro"/>
                          <a:ea typeface="+mn-ea"/>
                          <a:cs typeface="Myriad Pro"/>
                        </a:rPr>
                        <a:t>4</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$19.5 million</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2012 EBITDA Goal</a:t>
                      </a:r>
                      <a:r>
                        <a:rPr lang="en-US" sz="1600" kern="1200" baseline="30000" dirty="0" smtClean="0">
                          <a:solidFill>
                            <a:srgbClr val="595959"/>
                          </a:solidFill>
                          <a:latin typeface="Myriad Pro"/>
                          <a:ea typeface="+mn-ea"/>
                          <a:cs typeface="Myriad Pro"/>
                        </a:rPr>
                        <a:t>4</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$26.6 million</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Annual Services Run Rate</a:t>
                      </a:r>
                      <a:r>
                        <a:rPr lang="en-US" sz="1600" kern="1200" baseline="30000" dirty="0" smtClean="0">
                          <a:solidFill>
                            <a:srgbClr val="595959"/>
                          </a:solidFill>
                          <a:latin typeface="Myriad Pro"/>
                          <a:ea typeface="+mn-ea"/>
                          <a:cs typeface="Myriad Pro"/>
                        </a:rPr>
                        <a:t>1</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$120 million +</a:t>
                      </a:r>
                      <a:endParaRPr lang="en-US" sz="1600" kern="1200" dirty="0">
                        <a:solidFill>
                          <a:srgbClr val="595959"/>
                        </a:solidFill>
                        <a:latin typeface="Myriad Pro"/>
                        <a:ea typeface="+mn-ea"/>
                        <a:cs typeface="Myriad Pro"/>
                      </a:endParaRPr>
                    </a:p>
                  </a:txBody>
                  <a:tcPr/>
                </a:tc>
              </a:tr>
              <a:tr h="370840">
                <a:tc>
                  <a:txBody>
                    <a:bodyPr/>
                    <a:lstStyle/>
                    <a:p>
                      <a:r>
                        <a:rPr lang="en-US" sz="1600" kern="1200" dirty="0" smtClean="0">
                          <a:solidFill>
                            <a:srgbClr val="595959"/>
                          </a:solidFill>
                          <a:latin typeface="Myriad Pro"/>
                          <a:ea typeface="+mn-ea"/>
                          <a:cs typeface="Myriad Pro"/>
                        </a:rPr>
                        <a:t>Market Capitalization</a:t>
                      </a:r>
                      <a:r>
                        <a:rPr lang="en-US" sz="1600" kern="1200" baseline="30000" dirty="0" smtClean="0">
                          <a:solidFill>
                            <a:srgbClr val="595959"/>
                          </a:solidFill>
                          <a:latin typeface="Myriad Pro"/>
                          <a:ea typeface="+mn-ea"/>
                          <a:cs typeface="Myriad Pro"/>
                        </a:rPr>
                        <a:t>2</a:t>
                      </a:r>
                      <a:endParaRPr lang="en-US" sz="1600" kern="1200" baseline="30000" dirty="0">
                        <a:solidFill>
                          <a:srgbClr val="595959"/>
                        </a:solidFill>
                        <a:latin typeface="Myriad Pro"/>
                        <a:ea typeface="+mn-ea"/>
                        <a:cs typeface="Myriad Pro"/>
                      </a:endParaRPr>
                    </a:p>
                  </a:txBody>
                  <a:tcPr/>
                </a:tc>
                <a:tc>
                  <a:txBody>
                    <a:bodyPr/>
                    <a:lstStyle/>
                    <a:p>
                      <a:r>
                        <a:rPr lang="en-US" sz="1600" kern="1200" dirty="0" smtClean="0">
                          <a:solidFill>
                            <a:srgbClr val="595959"/>
                          </a:solidFill>
                          <a:latin typeface="Myriad Pro"/>
                          <a:ea typeface="+mn-ea"/>
                          <a:cs typeface="Myriad Pro"/>
                        </a:rPr>
                        <a:t>$78 million</a:t>
                      </a:r>
                      <a:endParaRPr lang="en-US" sz="1600" kern="1200" dirty="0">
                        <a:solidFill>
                          <a:srgbClr val="595959"/>
                        </a:solidFill>
                        <a:latin typeface="Myriad Pro"/>
                        <a:ea typeface="+mn-ea"/>
                        <a:cs typeface="Myriad Pro"/>
                      </a:endParaRPr>
                    </a:p>
                  </a:txBody>
                  <a:tcPr/>
                </a:tc>
              </a:tr>
            </a:tbl>
          </a:graphicData>
        </a:graphic>
      </p:graphicFrame>
      <p:sp>
        <p:nvSpPr>
          <p:cNvPr id="8" name="TextBox 7"/>
          <p:cNvSpPr txBox="1"/>
          <p:nvPr/>
        </p:nvSpPr>
        <p:spPr>
          <a:xfrm>
            <a:off x="376160" y="5817797"/>
            <a:ext cx="8185254" cy="584775"/>
          </a:xfrm>
          <a:prstGeom prst="rect">
            <a:avLst/>
          </a:prstGeom>
          <a:noFill/>
        </p:spPr>
        <p:txBody>
          <a:bodyPr wrap="none" rtlCol="0">
            <a:spAutoFit/>
          </a:bodyPr>
          <a:lstStyle/>
          <a:p>
            <a:r>
              <a:rPr lang="en-US" sz="800" dirty="0">
                <a:solidFill>
                  <a:srgbClr val="595959"/>
                </a:solidFill>
                <a:latin typeface="Myriad Pro"/>
                <a:cs typeface="Myriad Pro"/>
              </a:rPr>
              <a:t>1 – Through/as of Q3 2012</a:t>
            </a:r>
          </a:p>
          <a:p>
            <a:r>
              <a:rPr lang="en-US" sz="800" dirty="0">
                <a:solidFill>
                  <a:srgbClr val="595959"/>
                </a:solidFill>
                <a:latin typeface="Myriad Pro"/>
                <a:cs typeface="Myriad Pro"/>
              </a:rPr>
              <a:t>2 – Most recent proxy (as of April 30, 2012)</a:t>
            </a:r>
          </a:p>
          <a:p>
            <a:r>
              <a:rPr lang="en-US" sz="800" dirty="0">
                <a:solidFill>
                  <a:srgbClr val="595959"/>
                </a:solidFill>
                <a:latin typeface="Myriad Pro"/>
                <a:cs typeface="Myriad Pro"/>
              </a:rPr>
              <a:t>3 – Yahoo Finance, 1/2/2013</a:t>
            </a:r>
          </a:p>
          <a:p>
            <a:r>
              <a:rPr lang="en-US" sz="800" dirty="0">
                <a:solidFill>
                  <a:srgbClr val="595959"/>
                </a:solidFill>
                <a:latin typeface="Myriad Pro"/>
                <a:cs typeface="Myriad Pro"/>
              </a:rPr>
              <a:t>4 – Non-GAAP number.  See reconciliation of non-GAAP information at the beginning of this presentation.  2012 figure excludes severance and restructuring related expenses.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3389" y="1738312"/>
            <a:ext cx="1905000" cy="3381375"/>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5</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2421595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Recent Announcements</a:t>
            </a:r>
            <a:endParaRPr lang="en-US" sz="2800" kern="1200" dirty="0">
              <a:solidFill>
                <a:srgbClr val="595959"/>
              </a:solidFill>
              <a:latin typeface="Myriad Pro"/>
              <a:cs typeface="Myriad Pro"/>
            </a:endParaRPr>
          </a:p>
        </p:txBody>
      </p:sp>
      <p:sp>
        <p:nvSpPr>
          <p:cNvPr id="2" name="TextBox 1"/>
          <p:cNvSpPr txBox="1"/>
          <p:nvPr/>
        </p:nvSpPr>
        <p:spPr>
          <a:xfrm>
            <a:off x="222637" y="1168841"/>
            <a:ext cx="6376945" cy="5401479"/>
          </a:xfrm>
          <a:prstGeom prst="rect">
            <a:avLst/>
          </a:prstGeom>
          <a:noFill/>
        </p:spPr>
        <p:txBody>
          <a:bodyPr wrap="square" rtlCol="0">
            <a:spAutoFit/>
          </a:bodyPr>
          <a:lstStyle/>
          <a:p>
            <a:pPr marL="285750" indent="-285750">
              <a:lnSpc>
                <a:spcPct val="150000"/>
              </a:lnSpc>
              <a:buFont typeface="Arial" pitchFamily="34" charset="0"/>
              <a:buChar char="•"/>
            </a:pPr>
            <a:r>
              <a:rPr lang="en-US" sz="1600" dirty="0">
                <a:solidFill>
                  <a:srgbClr val="595959"/>
                </a:solidFill>
                <a:latin typeface="Myriad Pro"/>
                <a:cs typeface="Myriad Pro"/>
              </a:rPr>
              <a:t>Q3 Earnings Announcement – November </a:t>
            </a:r>
            <a:r>
              <a:rPr lang="en-US" sz="1600" dirty="0" smtClean="0">
                <a:solidFill>
                  <a:srgbClr val="595959"/>
                </a:solidFill>
                <a:latin typeface="Myriad Pro"/>
                <a:cs typeface="Myriad Pro"/>
              </a:rPr>
              <a:t>8</a:t>
            </a:r>
          </a:p>
          <a:p>
            <a:pPr marL="742950" lvl="1" indent="-285750">
              <a:lnSpc>
                <a:spcPct val="150000"/>
              </a:lnSpc>
              <a:buFont typeface="Arial" pitchFamily="34" charset="0"/>
              <a:buChar char="•"/>
            </a:pPr>
            <a:r>
              <a:rPr lang="en-US" sz="1600" dirty="0" smtClean="0">
                <a:solidFill>
                  <a:srgbClr val="595959"/>
                </a:solidFill>
                <a:latin typeface="Myriad Pro"/>
                <a:cs typeface="Myriad Pro"/>
              </a:rPr>
              <a:t>Sales down 1% to $365 </a:t>
            </a:r>
            <a:r>
              <a:rPr lang="en-US" sz="1600" dirty="0" smtClean="0">
                <a:solidFill>
                  <a:srgbClr val="595959"/>
                </a:solidFill>
                <a:latin typeface="Myriad Pro"/>
                <a:cs typeface="Myriad Pro"/>
              </a:rPr>
              <a:t>million; grew 1% excluding vendor program change</a:t>
            </a:r>
          </a:p>
          <a:p>
            <a:pPr marL="742950" lvl="1" indent="-285750">
              <a:lnSpc>
                <a:spcPct val="150000"/>
              </a:lnSpc>
              <a:buFont typeface="Arial" pitchFamily="34" charset="0"/>
              <a:buChar char="•"/>
            </a:pPr>
            <a:r>
              <a:rPr lang="en-US" sz="1600" dirty="0" smtClean="0">
                <a:solidFill>
                  <a:srgbClr val="595959"/>
                </a:solidFill>
                <a:latin typeface="Myriad Pro"/>
                <a:cs typeface="Myriad Pro"/>
              </a:rPr>
              <a:t>Delivered Services grew 11% and now 8% of sales</a:t>
            </a:r>
            <a:endParaRPr lang="en-US" sz="1600" dirty="0" smtClean="0">
              <a:solidFill>
                <a:srgbClr val="595959"/>
              </a:solidFill>
              <a:latin typeface="Myriad Pro"/>
              <a:cs typeface="Myriad Pro"/>
            </a:endParaRPr>
          </a:p>
          <a:p>
            <a:pPr marL="742950" lvl="1" indent="-285750">
              <a:lnSpc>
                <a:spcPct val="150000"/>
              </a:lnSpc>
              <a:buFont typeface="Arial" pitchFamily="34" charset="0"/>
              <a:buChar char="•"/>
            </a:pPr>
            <a:r>
              <a:rPr lang="en-US" sz="1600" dirty="0" smtClean="0">
                <a:solidFill>
                  <a:srgbClr val="595959"/>
                </a:solidFill>
                <a:latin typeface="Myriad Pro"/>
                <a:cs typeface="Myriad Pro"/>
              </a:rPr>
              <a:t>Gross margin 13.3% vs. 13.7% last </a:t>
            </a:r>
            <a:r>
              <a:rPr lang="en-US" sz="1600" dirty="0" smtClean="0">
                <a:solidFill>
                  <a:srgbClr val="595959"/>
                </a:solidFill>
                <a:latin typeface="Myriad Pro"/>
                <a:cs typeface="Myriad Pro"/>
              </a:rPr>
              <a:t>year and 13.4% in Q2.  PY included one-time margin benefit from significant HP </a:t>
            </a:r>
            <a:r>
              <a:rPr lang="en-US" sz="1600" dirty="0" err="1" smtClean="0">
                <a:solidFill>
                  <a:srgbClr val="595959"/>
                </a:solidFill>
                <a:latin typeface="Myriad Pro"/>
                <a:cs typeface="Myriad Pro"/>
              </a:rPr>
              <a:t>TouchPad</a:t>
            </a:r>
            <a:r>
              <a:rPr lang="en-US" sz="1600" dirty="0" smtClean="0">
                <a:solidFill>
                  <a:srgbClr val="595959"/>
                </a:solidFill>
                <a:latin typeface="Myriad Pro"/>
                <a:cs typeface="Myriad Pro"/>
              </a:rPr>
              <a:t> sales on HP’s exit from the category</a:t>
            </a:r>
            <a:endParaRPr lang="en-US" sz="1600" dirty="0" smtClean="0">
              <a:solidFill>
                <a:srgbClr val="595959"/>
              </a:solidFill>
              <a:latin typeface="Myriad Pro"/>
              <a:cs typeface="Myriad Pro"/>
            </a:endParaRPr>
          </a:p>
          <a:p>
            <a:pPr marL="742950" lvl="1" indent="-285750">
              <a:lnSpc>
                <a:spcPct val="150000"/>
              </a:lnSpc>
              <a:buFont typeface="Arial" pitchFamily="34" charset="0"/>
              <a:buChar char="•"/>
            </a:pPr>
            <a:r>
              <a:rPr lang="en-US" sz="1600" dirty="0" smtClean="0">
                <a:solidFill>
                  <a:srgbClr val="595959"/>
                </a:solidFill>
                <a:latin typeface="Myriad Pro"/>
                <a:cs typeface="Myriad Pro"/>
              </a:rPr>
              <a:t>SG&amp;A margin 12.2% vs. 12.6% last </a:t>
            </a:r>
            <a:r>
              <a:rPr lang="en-US" sz="1600" dirty="0" smtClean="0">
                <a:solidFill>
                  <a:srgbClr val="595959"/>
                </a:solidFill>
                <a:latin typeface="Myriad Pro"/>
                <a:cs typeface="Myriad Pro"/>
              </a:rPr>
              <a:t>year</a:t>
            </a:r>
          </a:p>
          <a:p>
            <a:pPr marL="742950" lvl="1" indent="-285750">
              <a:lnSpc>
                <a:spcPct val="150000"/>
              </a:lnSpc>
              <a:buFont typeface="Arial" pitchFamily="34" charset="0"/>
              <a:buChar char="•"/>
            </a:pPr>
            <a:r>
              <a:rPr lang="en-US" sz="1600" dirty="0" smtClean="0">
                <a:solidFill>
                  <a:srgbClr val="595959"/>
                </a:solidFill>
                <a:latin typeface="Myriad Pro"/>
                <a:cs typeface="Myriad Pro"/>
              </a:rPr>
              <a:t>EBITDA grew 10% to $7.1 million (including $0.7 million restructuring related expenses)</a:t>
            </a:r>
            <a:endParaRPr lang="en-US" sz="1600" dirty="0" smtClean="0">
              <a:solidFill>
                <a:srgbClr val="595959"/>
              </a:solidFill>
              <a:latin typeface="Myriad Pro"/>
              <a:cs typeface="Myriad Pro"/>
            </a:endParaRPr>
          </a:p>
          <a:p>
            <a:pPr marL="742950" lvl="1" indent="-285750">
              <a:lnSpc>
                <a:spcPct val="150000"/>
              </a:lnSpc>
              <a:buFont typeface="Arial" pitchFamily="34" charset="0"/>
              <a:buChar char="•"/>
            </a:pPr>
            <a:r>
              <a:rPr lang="en-US" sz="1600" dirty="0" smtClean="0">
                <a:solidFill>
                  <a:srgbClr val="595959"/>
                </a:solidFill>
                <a:latin typeface="Myriad Pro"/>
                <a:cs typeface="Myriad Pro"/>
              </a:rPr>
              <a:t>Discussed financial goals for Q4</a:t>
            </a:r>
          </a:p>
          <a:p>
            <a:pPr marL="1200150" lvl="2" indent="-285750">
              <a:lnSpc>
                <a:spcPct val="150000"/>
              </a:lnSpc>
              <a:buFont typeface="Arial" pitchFamily="34" charset="0"/>
              <a:buChar char="•"/>
            </a:pPr>
            <a:r>
              <a:rPr lang="en-US" sz="1600" dirty="0" smtClean="0">
                <a:solidFill>
                  <a:srgbClr val="595959"/>
                </a:solidFill>
                <a:latin typeface="Myriad Pro"/>
                <a:cs typeface="Myriad Pro"/>
              </a:rPr>
              <a:t>Revenue and EBITDA up sequentially from Q3</a:t>
            </a:r>
          </a:p>
          <a:p>
            <a:pPr lvl="2">
              <a:lnSpc>
                <a:spcPct val="150000"/>
              </a:lnSpc>
            </a:pPr>
            <a:endParaRPr lang="en-US" sz="300" dirty="0" smtClean="0">
              <a:solidFill>
                <a:srgbClr val="595959"/>
              </a:solidFill>
              <a:latin typeface="Myriad Pro"/>
              <a:cs typeface="Myriad Pro"/>
            </a:endParaRPr>
          </a:p>
          <a:p>
            <a:pPr marL="285750" indent="-285750">
              <a:lnSpc>
                <a:spcPct val="150000"/>
              </a:lnSpc>
              <a:buFont typeface="Arial" pitchFamily="34" charset="0"/>
              <a:buChar char="•"/>
            </a:pPr>
            <a:r>
              <a:rPr lang="en-US" sz="1600" dirty="0" smtClean="0">
                <a:solidFill>
                  <a:srgbClr val="595959"/>
                </a:solidFill>
                <a:latin typeface="Myriad Pro"/>
                <a:cs typeface="Myriad Pro"/>
              </a:rPr>
              <a:t>Announced hiring of Oren J. Hartman, EVP of Corporate Sales on December 3	</a:t>
            </a:r>
            <a:endParaRPr lang="en-US" sz="1600" dirty="0">
              <a:solidFill>
                <a:srgbClr val="595959"/>
              </a:solidFill>
              <a:latin typeface="Myriad Pro"/>
              <a:cs typeface="Myriad Pro"/>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8882" y="1649275"/>
            <a:ext cx="1895475" cy="3400425"/>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6</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431026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Strategic Developments</a:t>
            </a:r>
            <a:endParaRPr lang="en-US" sz="2800" kern="1200" dirty="0">
              <a:solidFill>
                <a:srgbClr val="595959"/>
              </a:solidFill>
              <a:latin typeface="Myriad Pro"/>
              <a:cs typeface="Myriad Pro"/>
            </a:endParaRPr>
          </a:p>
        </p:txBody>
      </p:sp>
      <p:sp>
        <p:nvSpPr>
          <p:cNvPr id="2" name="TextBox 1"/>
          <p:cNvSpPr txBox="1"/>
          <p:nvPr/>
        </p:nvSpPr>
        <p:spPr>
          <a:xfrm>
            <a:off x="254441" y="1200469"/>
            <a:ext cx="5837038" cy="4893647"/>
          </a:xfrm>
          <a:prstGeom prst="rect">
            <a:avLst/>
          </a:prstGeom>
          <a:noFill/>
        </p:spPr>
        <p:txBody>
          <a:bodyPr wrap="square" rtlCol="0">
            <a:spAutoFit/>
          </a:bodyPr>
          <a:lstStyle/>
          <a:p>
            <a:pPr marL="285750" indent="-285750">
              <a:lnSpc>
                <a:spcPct val="150000"/>
              </a:lnSpc>
              <a:buFont typeface="Arial" pitchFamily="34" charset="0"/>
              <a:buChar char="•"/>
            </a:pPr>
            <a:r>
              <a:rPr lang="en-US" sz="1600" dirty="0" smtClean="0">
                <a:solidFill>
                  <a:srgbClr val="595959"/>
                </a:solidFill>
                <a:latin typeface="Myriad Pro"/>
                <a:cs typeface="Myriad Pro"/>
              </a:rPr>
              <a:t>Rebranding and Restructuring Initiated</a:t>
            </a:r>
            <a:r>
              <a:rPr lang="en-US" sz="1600" dirty="0">
                <a:solidFill>
                  <a:srgbClr val="595959"/>
                </a:solidFill>
                <a:latin typeface="Myriad Pro"/>
                <a:cs typeface="Myriad Pro"/>
              </a:rPr>
              <a:t> </a:t>
            </a:r>
            <a:r>
              <a:rPr lang="en-US" sz="1600" dirty="0" smtClean="0">
                <a:solidFill>
                  <a:srgbClr val="595959"/>
                </a:solidFill>
                <a:latin typeface="Myriad Pro"/>
                <a:cs typeface="Myriad Pro"/>
              </a:rPr>
              <a:t>January 1</a:t>
            </a:r>
          </a:p>
          <a:p>
            <a:pPr marL="742950" lvl="1" indent="-285750">
              <a:lnSpc>
                <a:spcPct val="150000"/>
              </a:lnSpc>
              <a:buFont typeface="Arial" pitchFamily="34" charset="0"/>
              <a:buChar char="•"/>
            </a:pPr>
            <a:r>
              <a:rPr lang="en-US" sz="1600" dirty="0" smtClean="0">
                <a:solidFill>
                  <a:srgbClr val="595959"/>
                </a:solidFill>
                <a:latin typeface="Myriad Pro"/>
                <a:cs typeface="Myriad Pro"/>
              </a:rPr>
              <a:t>Name change from PC Mall</a:t>
            </a:r>
          </a:p>
          <a:p>
            <a:pPr marL="742950" lvl="1" indent="-285750">
              <a:lnSpc>
                <a:spcPct val="150000"/>
              </a:lnSpc>
              <a:buFont typeface="Arial" pitchFamily="34" charset="0"/>
              <a:buChar char="•"/>
            </a:pPr>
            <a:r>
              <a:rPr lang="en-US" sz="1600" dirty="0" smtClean="0">
                <a:solidFill>
                  <a:srgbClr val="595959"/>
                </a:solidFill>
                <a:latin typeface="Myriad Pro"/>
                <a:cs typeface="Myriad Pro"/>
              </a:rPr>
              <a:t>Merger of commercial subsidiaries and brands</a:t>
            </a:r>
          </a:p>
          <a:p>
            <a:pPr marL="1200150" lvl="2" indent="-285750">
              <a:lnSpc>
                <a:spcPct val="150000"/>
              </a:lnSpc>
              <a:buFont typeface="Arial" pitchFamily="34" charset="0"/>
              <a:buChar char="•"/>
            </a:pPr>
            <a:r>
              <a:rPr lang="en-US" sz="1600" dirty="0" smtClean="0">
                <a:solidFill>
                  <a:srgbClr val="595959"/>
                </a:solidFill>
                <a:latin typeface="Myriad Pro"/>
                <a:cs typeface="Myriad Pro"/>
              </a:rPr>
              <a:t>PC Mall, Sarcom, NSPI &amp; </a:t>
            </a:r>
            <a:r>
              <a:rPr lang="en-US" sz="1600" dirty="0" smtClean="0">
                <a:solidFill>
                  <a:srgbClr val="595959"/>
                </a:solidFill>
                <a:latin typeface="Myriad Pro"/>
                <a:cs typeface="Myriad Pro"/>
              </a:rPr>
              <a:t>P</a:t>
            </a:r>
            <a:r>
              <a:rPr lang="en-US" sz="1600" dirty="0" smtClean="0">
                <a:solidFill>
                  <a:srgbClr val="595959"/>
                </a:solidFill>
                <a:latin typeface="Myriad Pro"/>
                <a:cs typeface="Myriad Pro"/>
              </a:rPr>
              <a:t>C </a:t>
            </a:r>
            <a:r>
              <a:rPr lang="en-US" sz="1600" dirty="0" smtClean="0">
                <a:solidFill>
                  <a:srgbClr val="595959"/>
                </a:solidFill>
                <a:latin typeface="Myriad Pro"/>
                <a:cs typeface="Myriad Pro"/>
              </a:rPr>
              <a:t>Mall Services </a:t>
            </a:r>
            <a:endParaRPr lang="en-US" sz="1600" dirty="0" smtClean="0">
              <a:solidFill>
                <a:srgbClr val="595959"/>
              </a:solidFill>
              <a:latin typeface="Myriad Pro"/>
              <a:cs typeface="Myriad Pro"/>
            </a:endParaRPr>
          </a:p>
          <a:p>
            <a:pPr lvl="2">
              <a:lnSpc>
                <a:spcPct val="150000"/>
              </a:lnSpc>
            </a:pPr>
            <a:r>
              <a:rPr lang="en-US" sz="1600" dirty="0" smtClean="0">
                <a:solidFill>
                  <a:srgbClr val="595959"/>
                </a:solidFill>
                <a:latin typeface="Myriad Pro"/>
                <a:cs typeface="Myriad Pro"/>
              </a:rPr>
              <a:t>     now </a:t>
            </a:r>
            <a:r>
              <a:rPr lang="en-US" sz="1600" dirty="0" smtClean="0">
                <a:solidFill>
                  <a:srgbClr val="595959"/>
                </a:solidFill>
                <a:latin typeface="Myriad Pro"/>
                <a:cs typeface="Myriad Pro"/>
              </a:rPr>
              <a:t>simply PCM</a:t>
            </a:r>
          </a:p>
          <a:p>
            <a:pPr marL="1200150" lvl="2" indent="-285750">
              <a:lnSpc>
                <a:spcPct val="150000"/>
              </a:lnSpc>
              <a:buFont typeface="Arial" pitchFamily="34" charset="0"/>
              <a:buChar char="•"/>
            </a:pPr>
            <a:r>
              <a:rPr lang="en-US" sz="1600" dirty="0" smtClean="0">
                <a:solidFill>
                  <a:srgbClr val="595959"/>
                </a:solidFill>
                <a:latin typeface="Myriad Pro"/>
                <a:cs typeface="Myriad Pro"/>
              </a:rPr>
              <a:t>PC Mall </a:t>
            </a:r>
            <a:r>
              <a:rPr lang="en-US" sz="1600" dirty="0" err="1" smtClean="0">
                <a:solidFill>
                  <a:srgbClr val="595959"/>
                </a:solidFill>
                <a:latin typeface="Myriad Pro"/>
                <a:cs typeface="Myriad Pro"/>
              </a:rPr>
              <a:t>Gov</a:t>
            </a:r>
            <a:r>
              <a:rPr lang="en-US" sz="1600" dirty="0" smtClean="0">
                <a:solidFill>
                  <a:srgbClr val="595959"/>
                </a:solidFill>
                <a:latin typeface="Myriad Pro"/>
                <a:cs typeface="Myriad Pro"/>
              </a:rPr>
              <a:t> now PCM-G</a:t>
            </a:r>
          </a:p>
          <a:p>
            <a:pPr marL="742950" lvl="1" indent="-285750">
              <a:lnSpc>
                <a:spcPct val="150000"/>
              </a:lnSpc>
              <a:buFont typeface="Arial" pitchFamily="34" charset="0"/>
              <a:buChar char="•"/>
            </a:pPr>
            <a:r>
              <a:rPr lang="en-US" sz="1600" dirty="0" smtClean="0">
                <a:solidFill>
                  <a:srgbClr val="595959"/>
                </a:solidFill>
                <a:latin typeface="Myriad Pro"/>
                <a:cs typeface="Myriad Pro"/>
              </a:rPr>
              <a:t>Consolidation of services capabilities</a:t>
            </a:r>
          </a:p>
          <a:p>
            <a:pPr marL="285750" indent="-285750">
              <a:lnSpc>
                <a:spcPct val="150000"/>
              </a:lnSpc>
              <a:buFont typeface="Arial" pitchFamily="34" charset="0"/>
              <a:buChar char="•"/>
            </a:pPr>
            <a:r>
              <a:rPr lang="en-US" sz="1600" dirty="0" smtClean="0">
                <a:solidFill>
                  <a:srgbClr val="595959"/>
                </a:solidFill>
                <a:latin typeface="Myriad Pro"/>
                <a:cs typeface="Myriad Pro"/>
              </a:rPr>
              <a:t>Cost Savings Initiatives continuing</a:t>
            </a:r>
          </a:p>
          <a:p>
            <a:pPr marL="742950" lvl="1" indent="-285750">
              <a:lnSpc>
                <a:spcPct val="150000"/>
              </a:lnSpc>
              <a:buFont typeface="Arial" pitchFamily="34" charset="0"/>
              <a:buChar char="•"/>
            </a:pPr>
            <a:r>
              <a:rPr lang="en-US" sz="1600" dirty="0" smtClean="0">
                <a:solidFill>
                  <a:srgbClr val="595959"/>
                </a:solidFill>
                <a:latin typeface="Myriad Pro"/>
                <a:cs typeface="Myriad Pro"/>
              </a:rPr>
              <a:t>YTD Actions - $7.3 million annualized (over half in Q3</a:t>
            </a:r>
            <a:r>
              <a:rPr lang="en-US" sz="1600" dirty="0" smtClean="0">
                <a:solidFill>
                  <a:srgbClr val="595959"/>
                </a:solidFill>
                <a:latin typeface="Myriad Pro"/>
                <a:cs typeface="Myriad Pro"/>
              </a:rPr>
              <a:t>)</a:t>
            </a:r>
          </a:p>
          <a:p>
            <a:pPr marL="742950" lvl="1" indent="-285750">
              <a:lnSpc>
                <a:spcPct val="150000"/>
              </a:lnSpc>
              <a:buFont typeface="Arial" pitchFamily="34" charset="0"/>
              <a:buChar char="•"/>
            </a:pPr>
            <a:r>
              <a:rPr lang="en-US" sz="1600" dirty="0" smtClean="0">
                <a:solidFill>
                  <a:srgbClr val="595959"/>
                </a:solidFill>
                <a:latin typeface="Myriad Pro"/>
                <a:cs typeface="Myriad Pro"/>
              </a:rPr>
              <a:t>Expected Q4 actions of over $1.3 million</a:t>
            </a:r>
            <a:endParaRPr lang="en-US" sz="1600" dirty="0" smtClean="0">
              <a:solidFill>
                <a:srgbClr val="595959"/>
              </a:solidFill>
              <a:latin typeface="Myriad Pro"/>
              <a:cs typeface="Myriad Pro"/>
            </a:endParaRPr>
          </a:p>
          <a:p>
            <a:pPr marL="285750" indent="-285750">
              <a:lnSpc>
                <a:spcPct val="150000"/>
              </a:lnSpc>
              <a:buFont typeface="Arial" pitchFamily="34" charset="0"/>
              <a:buChar char="•"/>
            </a:pPr>
            <a:r>
              <a:rPr lang="en-US" sz="1600" dirty="0" smtClean="0">
                <a:solidFill>
                  <a:srgbClr val="595959"/>
                </a:solidFill>
                <a:latin typeface="Myriad Pro"/>
                <a:cs typeface="Myriad Pro"/>
              </a:rPr>
              <a:t>Continuing to emphasize solutions and services sales to grow margin while optimizing back-office operations to reduce SG&amp;A as a percentage of sales</a:t>
            </a:r>
          </a:p>
        </p:txBody>
      </p:sp>
      <p:sp>
        <p:nvSpPr>
          <p:cNvPr id="7" name="TextBox 6"/>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7</a:t>
            </a:fld>
            <a:endParaRPr lang="en-US" sz="900" dirty="0">
              <a:solidFill>
                <a:srgbClr val="595959"/>
              </a:solidFill>
              <a:latin typeface="Myriad Pro"/>
              <a:cs typeface="Myriad Pro"/>
            </a:endParaRPr>
          </a:p>
        </p:txBody>
      </p:sp>
      <p:pic>
        <p:nvPicPr>
          <p:cNvPr id="8" name="Picture 2" descr="C:\Documents and Settings\Administrator\Desktop\PCMall Sma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0039" y="1340972"/>
            <a:ext cx="1108138" cy="38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C:\Documents and Settings\Administrator\Desktop\SARCOM Smal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639" y="1721665"/>
            <a:ext cx="1260538" cy="38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DOCUME~1\ADMINI~1\LOCALS~1\Temp\VMwareDnD\7ea2eb3a\Health-Dynamix 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0618" y="2132104"/>
            <a:ext cx="1237559" cy="47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C:\DOCUME~1\ADMINI~1\LOCALS~1\Temp\VMwareDnD\e9151af3\AFServices Smal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7444" y="2625667"/>
            <a:ext cx="1472060" cy="37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C:\Documents and Settings\Administrator\Desktop\PC Mall Gov Small.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6117" y="3578526"/>
            <a:ext cx="1472060" cy="39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brandonla\AppData\Local\Temp\PCMGov_pn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4131" y="3379607"/>
            <a:ext cx="1182090" cy="78806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Logos.png"/>
          <p:cNvPicPr/>
          <p:nvPr/>
        </p:nvPicPr>
        <p:blipFill rotWithShape="1">
          <a:blip r:embed="rId10" cstate="screen">
            <a:extLst>
              <a:ext uri="{28A0092B-C50C-407E-A947-70E740481C1C}">
                <a14:useLocalDpi xmlns:a14="http://schemas.microsoft.com/office/drawing/2010/main"/>
              </a:ext>
            </a:extLst>
          </a:blip>
          <a:srcRect l="78989"/>
          <a:stretch/>
        </p:blipFill>
        <p:spPr bwMode="auto">
          <a:xfrm>
            <a:off x="6042999" y="2984545"/>
            <a:ext cx="1246505" cy="429895"/>
          </a:xfrm>
          <a:prstGeom prst="rect">
            <a:avLst/>
          </a:prstGeom>
          <a:ln>
            <a:noFill/>
          </a:ln>
          <a:extLst>
            <a:ext uri="{53640926-AAD7-44D8-BBD7-CCE9431645EC}">
              <a14:shadowObscured xmlns:a14="http://schemas.microsoft.com/office/drawing/2010/main"/>
            </a:ext>
          </a:extLst>
        </p:spPr>
      </p:pic>
      <p:sp>
        <p:nvSpPr>
          <p:cNvPr id="5" name="Right Arrow Callout 4"/>
          <p:cNvSpPr/>
          <p:nvPr/>
        </p:nvSpPr>
        <p:spPr>
          <a:xfrm>
            <a:off x="7410776" y="1340972"/>
            <a:ext cx="323355" cy="1954199"/>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9" name="Picture 5" descr="C:\Users\brandonla\AppData\Local\Temp\PCMallInc_pn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4450" y="1987480"/>
            <a:ext cx="991771" cy="661181"/>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Callout 5"/>
          <p:cNvSpPr/>
          <p:nvPr/>
        </p:nvSpPr>
        <p:spPr>
          <a:xfrm>
            <a:off x="7410775" y="3625696"/>
            <a:ext cx="323355" cy="295882"/>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391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Our Customers</a:t>
            </a:r>
            <a:endParaRPr lang="en-US" sz="2800" kern="1200" dirty="0">
              <a:solidFill>
                <a:srgbClr val="595959"/>
              </a:solidFill>
              <a:latin typeface="Myriad Pro"/>
              <a:cs typeface="Myriad Pro"/>
            </a:endParaRPr>
          </a:p>
        </p:txBody>
      </p:sp>
      <p:pic>
        <p:nvPicPr>
          <p:cNvPr id="6" name="Picture 5"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7150" y="2013556"/>
            <a:ext cx="1441450" cy="4168776"/>
          </a:xfrm>
          <a:prstGeom prst="rect">
            <a:avLst/>
          </a:prstGeom>
        </p:spPr>
      </p:pic>
      <p:pic>
        <p:nvPicPr>
          <p:cNvPr id="7" name="Picture 6" descr="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1600" y="2166509"/>
            <a:ext cx="1358900" cy="4216400"/>
          </a:xfrm>
          <a:prstGeom prst="rect">
            <a:avLst/>
          </a:prstGeom>
        </p:spPr>
      </p:pic>
      <p:pic>
        <p:nvPicPr>
          <p:cNvPr id="8" name="Picture 7" descr="3.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13500" y="2023355"/>
            <a:ext cx="1450975" cy="4225926"/>
          </a:xfrm>
          <a:prstGeom prst="rect">
            <a:avLst/>
          </a:prstGeom>
        </p:spPr>
      </p:pic>
      <p:sp>
        <p:nvSpPr>
          <p:cNvPr id="3" name="TextBox 2"/>
          <p:cNvSpPr txBox="1"/>
          <p:nvPr/>
        </p:nvSpPr>
        <p:spPr>
          <a:xfrm>
            <a:off x="691764" y="1168842"/>
            <a:ext cx="8102380" cy="584775"/>
          </a:xfrm>
          <a:prstGeom prst="rect">
            <a:avLst/>
          </a:prstGeom>
          <a:noFill/>
        </p:spPr>
        <p:txBody>
          <a:bodyPr wrap="square" rtlCol="0">
            <a:spAutoFit/>
          </a:bodyPr>
          <a:lstStyle/>
          <a:p>
            <a:r>
              <a:rPr lang="en-US" sz="1600" dirty="0">
                <a:solidFill>
                  <a:srgbClr val="595959"/>
                </a:solidFill>
                <a:latin typeface="Myriad Pro"/>
                <a:cs typeface="Myriad Pro"/>
              </a:rPr>
              <a:t>We proudly serve customers in the Fortune 500, leading small and mid-sized businesses, multiple government agencies </a:t>
            </a:r>
            <a:r>
              <a:rPr lang="en-US" sz="1600" dirty="0" smtClean="0">
                <a:solidFill>
                  <a:srgbClr val="595959"/>
                </a:solidFill>
                <a:latin typeface="Myriad Pro"/>
                <a:cs typeface="Myriad Pro"/>
              </a:rPr>
              <a:t>nation wide </a:t>
            </a:r>
            <a:r>
              <a:rPr lang="en-US" sz="1600" dirty="0">
                <a:solidFill>
                  <a:srgbClr val="595959"/>
                </a:solidFill>
                <a:latin typeface="Myriad Pro"/>
                <a:cs typeface="Myriad Pro"/>
              </a:rPr>
              <a:t>and individual </a:t>
            </a:r>
            <a:r>
              <a:rPr lang="en-US" sz="1600" dirty="0" smtClean="0">
                <a:solidFill>
                  <a:srgbClr val="595959"/>
                </a:solidFill>
                <a:latin typeface="Myriad Pro"/>
                <a:cs typeface="Myriad Pro"/>
              </a:rPr>
              <a:t>consumers.</a:t>
            </a:r>
            <a:endParaRPr lang="en-US" sz="1600" dirty="0">
              <a:solidFill>
                <a:srgbClr val="595959"/>
              </a:solidFill>
              <a:latin typeface="Myriad Pro"/>
              <a:cs typeface="Myriad Pro"/>
            </a:endParaRPr>
          </a:p>
        </p:txBody>
      </p:sp>
      <p:sp>
        <p:nvSpPr>
          <p:cNvPr id="11" name="TextBox 10"/>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8</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23383146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cm_ppt_slide1_v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a:glow rad="63500">
              <a:schemeClr val="accent1">
                <a:satMod val="175000"/>
                <a:alpha val="40000"/>
              </a:schemeClr>
            </a:glow>
          </a:effectLst>
        </p:spPr>
      </p:pic>
      <p:sp>
        <p:nvSpPr>
          <p:cNvPr id="10" name="Subtitle 2"/>
          <p:cNvSpPr txBox="1">
            <a:spLocks/>
          </p:cNvSpPr>
          <p:nvPr/>
        </p:nvSpPr>
        <p:spPr>
          <a:xfrm>
            <a:off x="376160" y="312002"/>
            <a:ext cx="4984158" cy="573421"/>
          </a:xfrm>
          <a:prstGeom prst="rect">
            <a:avLst/>
          </a:prstGeom>
        </p:spPr>
        <p:txBody>
          <a:bodyPr vert="horz" lIns="91440" tIns="45720" rIns="91440" bIns="45720" rtlCol="0">
            <a:noAutofit/>
          </a:bodyPr>
          <a:lstStyle/>
          <a:p>
            <a:r>
              <a:rPr lang="en-US" sz="2800" dirty="0" smtClean="0">
                <a:solidFill>
                  <a:srgbClr val="595959"/>
                </a:solidFill>
                <a:latin typeface="Myriad Pro"/>
                <a:cs typeface="Myriad Pro"/>
              </a:rPr>
              <a:t>Our Partners</a:t>
            </a:r>
            <a:endParaRPr lang="en-US" sz="2800" kern="1200" dirty="0">
              <a:solidFill>
                <a:srgbClr val="595959"/>
              </a:solidFill>
              <a:latin typeface="Myriad Pro"/>
              <a:cs typeface="Myriad Pro"/>
            </a:endParaRPr>
          </a:p>
        </p:txBody>
      </p:sp>
      <p:sp>
        <p:nvSpPr>
          <p:cNvPr id="3" name="TextBox 2"/>
          <p:cNvSpPr txBox="1"/>
          <p:nvPr/>
        </p:nvSpPr>
        <p:spPr>
          <a:xfrm>
            <a:off x="691764" y="1168842"/>
            <a:ext cx="8102380" cy="830997"/>
          </a:xfrm>
          <a:prstGeom prst="rect">
            <a:avLst/>
          </a:prstGeom>
          <a:noFill/>
        </p:spPr>
        <p:txBody>
          <a:bodyPr wrap="square" rtlCol="0">
            <a:spAutoFit/>
          </a:bodyPr>
          <a:lstStyle/>
          <a:p>
            <a:r>
              <a:rPr lang="en-US" sz="1600" dirty="0" smtClean="0">
                <a:solidFill>
                  <a:srgbClr val="595959"/>
                </a:solidFill>
                <a:latin typeface="Myriad Pro"/>
                <a:cs typeface="Myriad Pro"/>
              </a:rPr>
              <a:t>Our partners are the most respected technology manufacturers and publishers in the industry.  We hold enterprise-level certifications in order to maximize value to our customers.</a:t>
            </a:r>
            <a:endParaRPr lang="en-US" sz="1600" dirty="0">
              <a:solidFill>
                <a:srgbClr val="595959"/>
              </a:solidFill>
              <a:latin typeface="Myriad Pro"/>
              <a:cs typeface="Myriad Pro"/>
            </a:endParaRPr>
          </a:p>
        </p:txBody>
      </p:sp>
      <p:pic>
        <p:nvPicPr>
          <p:cNvPr id="9" name="Picture 8" descr="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68399" y="2260810"/>
            <a:ext cx="1597025" cy="3616326"/>
          </a:xfrm>
          <a:prstGeom prst="rect">
            <a:avLst/>
          </a:prstGeom>
        </p:spPr>
      </p:pic>
      <p:pic>
        <p:nvPicPr>
          <p:cNvPr id="11" name="Picture 10" descr="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92549" y="2355359"/>
            <a:ext cx="1339850" cy="3717926"/>
          </a:xfrm>
          <a:prstGeom prst="rect">
            <a:avLst/>
          </a:prstGeom>
        </p:spPr>
      </p:pic>
      <p:pic>
        <p:nvPicPr>
          <p:cNvPr id="12" name="Picture 11" descr="3.png"/>
          <p:cNvPicPr>
            <a:picLocks noChangeAspect="1"/>
          </p:cNvPicPr>
          <p:nvPr/>
        </p:nvPicPr>
        <p:blipFill>
          <a:blip r:embed="rId6"/>
          <a:stretch>
            <a:fillRect/>
          </a:stretch>
        </p:blipFill>
        <p:spPr>
          <a:xfrm>
            <a:off x="6108699" y="2286328"/>
            <a:ext cx="1485900" cy="3533542"/>
          </a:xfrm>
          <a:prstGeom prst="rect">
            <a:avLst/>
          </a:prstGeom>
        </p:spPr>
      </p:pic>
      <p:sp>
        <p:nvSpPr>
          <p:cNvPr id="13" name="TextBox 12"/>
          <p:cNvSpPr txBox="1"/>
          <p:nvPr/>
        </p:nvSpPr>
        <p:spPr>
          <a:xfrm>
            <a:off x="8667435" y="6402572"/>
            <a:ext cx="248786" cy="230832"/>
          </a:xfrm>
          <a:prstGeom prst="rect">
            <a:avLst/>
          </a:prstGeom>
          <a:noFill/>
        </p:spPr>
        <p:txBody>
          <a:bodyPr wrap="none" rtlCol="0">
            <a:spAutoFit/>
          </a:bodyPr>
          <a:lstStyle/>
          <a:p>
            <a:fld id="{CBFEF3FF-5659-4B46-8209-EAD78BB76F16}" type="slidenum">
              <a:rPr lang="en-US" sz="900" smtClean="0">
                <a:solidFill>
                  <a:srgbClr val="595959"/>
                </a:solidFill>
                <a:latin typeface="Myriad Pro"/>
                <a:cs typeface="Myriad Pro"/>
              </a:rPr>
              <a:t>9</a:t>
            </a:fld>
            <a:endParaRPr lang="en-US" sz="900" dirty="0">
              <a:solidFill>
                <a:srgbClr val="595959"/>
              </a:solidFill>
              <a:latin typeface="Myriad Pro"/>
              <a:cs typeface="Myriad Pro"/>
            </a:endParaRPr>
          </a:p>
        </p:txBody>
      </p:sp>
    </p:spTree>
    <p:extLst>
      <p:ext uri="{BB962C8B-B14F-4D97-AF65-F5344CB8AC3E}">
        <p14:creationId xmlns:p14="http://schemas.microsoft.com/office/powerpoint/2010/main" val="16191181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1886</Words>
  <Application>Microsoft Office PowerPoint</Application>
  <PresentationFormat>On-screen Show (4:3)</PresentationFormat>
  <Paragraphs>285</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2013-01-04T07:50:41Z</dcterms:created>
  <dcterms:modified xsi:type="dcterms:W3CDTF">2013-01-04T07:55:47Z</dcterms:modified>
</cp:coreProperties>
</file>