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58" r:id="rId4"/>
    <p:sldId id="309" r:id="rId5"/>
    <p:sldId id="931" r:id="rId6"/>
    <p:sldId id="268" r:id="rId7"/>
    <p:sldId id="272" r:id="rId8"/>
    <p:sldId id="301" r:id="rId9"/>
    <p:sldId id="274" r:id="rId10"/>
    <p:sldId id="289" r:id="rId11"/>
    <p:sldId id="938" r:id="rId12"/>
    <p:sldId id="985" r:id="rId13"/>
    <p:sldId id="278" r:id="rId14"/>
    <p:sldId id="277" r:id="rId15"/>
    <p:sldId id="959" r:id="rId16"/>
    <p:sldId id="960" r:id="rId17"/>
    <p:sldId id="961" r:id="rId18"/>
    <p:sldId id="962" r:id="rId19"/>
    <p:sldId id="989" r:id="rId20"/>
    <p:sldId id="986" r:id="rId21"/>
    <p:sldId id="987" r:id="rId22"/>
    <p:sldId id="988" r:id="rId23"/>
    <p:sldId id="267" r:id="rId24"/>
    <p:sldId id="280" r:id="rId25"/>
    <p:sldId id="940" r:id="rId26"/>
    <p:sldId id="293" r:id="rId27"/>
    <p:sldId id="292" r:id="rId28"/>
    <p:sldId id="974" r:id="rId29"/>
    <p:sldId id="983" r:id="rId30"/>
    <p:sldId id="984" r:id="rId31"/>
    <p:sldId id="299" r:id="rId32"/>
    <p:sldId id="271" r:id="rId33"/>
    <p:sldId id="925" r:id="rId34"/>
    <p:sldId id="955" r:id="rId35"/>
    <p:sldId id="977" r:id="rId36"/>
    <p:sldId id="954" r:id="rId37"/>
    <p:sldId id="971" r:id="rId38"/>
    <p:sldId id="972" r:id="rId39"/>
    <p:sldId id="956" r:id="rId40"/>
    <p:sldId id="947" r:id="rId41"/>
    <p:sldId id="970" r:id="rId42"/>
    <p:sldId id="969" r:id="rId43"/>
    <p:sldId id="303" r:id="rId44"/>
    <p:sldId id="933" r:id="rId45"/>
    <p:sldId id="269" r:id="rId46"/>
    <p:sldId id="93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y Hogge" initials="GH" lastIdx="20" clrIdx="0">
    <p:extLst/>
  </p:cmAuthor>
  <p:cmAuthor id="2" name="Ohad Cohen" initials="OC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D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88369" autoAdjust="0"/>
  </p:normalViewPr>
  <p:slideViewPr>
    <p:cSldViewPr snapToGrid="0">
      <p:cViewPr varScale="1">
        <p:scale>
          <a:sx n="48" d="100"/>
          <a:sy n="48" d="100"/>
        </p:scale>
        <p:origin x="717" y="2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30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DB3FC5-C27D-0246-B97C-6923782F2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BB20A2-0698-CE42-AF82-3F18A3CAC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D2370-7A7C-394C-93BE-998FD70878E6}" type="datetimeFigureOut">
              <a:rPr lang="en-US" smtClean="0"/>
              <a:t>4/27/2019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47D08-A960-3841-B14B-81AD01712C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06088-2EB9-7446-AD0D-6309BFDD3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F88FF-8703-2442-974C-68E1C68A4E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2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09891-B442-47AB-89D7-35CAD98227C1}" type="datetimeFigureOut">
              <a:rPr lang="en-US" smtClean="0"/>
              <a:t>4/27/2019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0C3DA-C7F9-4B25-BE10-5CC7C94CC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229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4D90-4553-43D8-A5A7-F461E2EDD69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67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4D90-4553-43D8-A5A7-F461E2EDD69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57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4D90-4553-43D8-A5A7-F461E2EDD697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86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0C3DA-C7F9-4B25-BE10-5CC7C94CC1A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72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0C3DA-C7F9-4B25-BE10-5CC7C94CC1A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3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0C3DA-C7F9-4B25-BE10-5CC7C94CC1A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68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0C3DA-C7F9-4B25-BE10-5CC7C94CC1A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7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0C3DA-C7F9-4B25-BE10-5CC7C94CC1A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7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C3DA-C7F9-4B25-BE10-5CC7C94CC1A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99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8B633-A828-FD40-9B6E-9833907D214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821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8B633-A828-FD40-9B6E-9833907D2148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21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4D90-4553-43D8-A5A7-F461E2EDD69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0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8B633-A828-FD40-9B6E-9833907D214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9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8B633-A828-FD40-9B6E-9833907D21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91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0C3DA-C7F9-4B25-BE10-5CC7C94CC1A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226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0C3DA-C7F9-4B25-BE10-5CC7C94CC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781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per Reading Center (, 109, 111,, 117,402, 203, 503,802,602,120,207)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irregular hyper-reflectivity (102, 109, 111, 402, 802, 207, 120)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hypo- and hyper-fluorescent (102,109,111,113,402,203,503,802, 120)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C3DA-C7F9-4B25-BE10-5CC7C94CC1A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5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4D90-4553-43D8-A5A7-F461E2EDD69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15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4D90-4553-43D8-A5A7-F461E2EDD69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52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027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85744" indent="-285744">
              <a:buFont typeface="Arial" panose="020B0604020202020204" pitchFamily="34" charset="0"/>
              <a:buChar char="•"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28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85744" indent="-285744">
              <a:buFont typeface="Arial" panose="020B0604020202020204" pitchFamily="34" charset="0"/>
              <a:buChar char="•"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3439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353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7344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2"/>
          </p:nvPr>
        </p:nvSpPr>
        <p:spPr>
          <a:xfrm>
            <a:off x="838200" y="1801813"/>
            <a:ext cx="10515600" cy="40417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3173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93775" y="1895475"/>
            <a:ext cx="10217150" cy="1152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1192213" y="3843338"/>
            <a:ext cx="9912350" cy="2079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811071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538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803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08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68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143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27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7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46.jpeg"/><Relationship Id="rId10" Type="http://schemas.openxmlformats.org/officeDocument/2006/relationships/image" Target="../media/image49.png"/><Relationship Id="rId4" Type="http://schemas.microsoft.com/office/2007/relationships/hdphoto" Target="../media/hdphoto3.wdp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microsoft.com/office/2007/relationships/hdphoto" Target="../media/hdphoto8.wdp"/><Relationship Id="rId3" Type="http://schemas.openxmlformats.org/officeDocument/2006/relationships/image" Target="../media/image56.png"/><Relationship Id="rId7" Type="http://schemas.microsoft.com/office/2007/relationships/hdphoto" Target="../media/hdphoto6.wdp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microsoft.com/office/2007/relationships/hdphoto" Target="../media/hdphoto7.wdp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microsoft.com/office/2007/relationships/hdphoto" Target="../media/hdphoto9.wdp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6.png"/><Relationship Id="rId7" Type="http://schemas.openxmlformats.org/officeDocument/2006/relationships/image" Target="../media/image85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90.png"/><Relationship Id="rId5" Type="http://schemas.openxmlformats.org/officeDocument/2006/relationships/image" Target="../media/image83.png"/><Relationship Id="rId10" Type="http://schemas.openxmlformats.org/officeDocument/2006/relationships/image" Target="../media/image89.png"/><Relationship Id="rId4" Type="http://schemas.openxmlformats.org/officeDocument/2006/relationships/image" Target="../media/image87.png"/><Relationship Id="rId9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cid:image001.png@01D3B14D.03FF56A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cid:image002.png@01D3B14D.03FF56A0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20.tiff"/><Relationship Id="rId7" Type="http://schemas.microsoft.com/office/2007/relationships/hdphoto" Target="../media/hdphoto2.wdp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459" y="752169"/>
            <a:ext cx="11621729" cy="2298438"/>
          </a:xfrm>
        </p:spPr>
        <p:txBody>
          <a:bodyPr>
            <a:noAutofit/>
          </a:bodyPr>
          <a:lstStyle/>
          <a:p>
            <a:r>
              <a:rPr lang="en-US" sz="3800" dirty="0"/>
              <a:t>Phase I/IIa Study of Human Embryonic Stem Cell-Derived Retinal Pigment Epithelium Cells Transplanted Subretinally in Subjects with Advanced Dry-Form</a:t>
            </a:r>
            <a:br>
              <a:rPr lang="en-US" sz="3800" dirty="0"/>
            </a:br>
            <a:r>
              <a:rPr lang="en-US" sz="3800" dirty="0"/>
              <a:t>Age-Related Macular Degeneration: Interim Results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113" y="3926890"/>
            <a:ext cx="9881420" cy="2326426"/>
          </a:xfrm>
        </p:spPr>
        <p:txBody>
          <a:bodyPr>
            <a:normAutofit fontScale="85000" lnSpcReduction="10000"/>
          </a:bodyPr>
          <a:lstStyle/>
          <a:p>
            <a:r>
              <a:rPr lang="en-US" sz="3100" b="1" dirty="0"/>
              <a:t>Eyal Banin, MD, PhD</a:t>
            </a:r>
          </a:p>
          <a:p>
            <a:r>
              <a:rPr lang="en-US" sz="3100" dirty="0"/>
              <a:t>Center for Retinal and Macular Degenerations (CRMD)</a:t>
            </a:r>
          </a:p>
          <a:p>
            <a:r>
              <a:rPr lang="en-US" sz="3100" dirty="0"/>
              <a:t>Department of Ophthalmology,</a:t>
            </a:r>
          </a:p>
          <a:p>
            <a:r>
              <a:rPr lang="en-US" sz="3100" dirty="0"/>
              <a:t>Hadassah-Hebrew University Medical Center, Jerusalem, Israel</a:t>
            </a:r>
          </a:p>
          <a:p>
            <a:r>
              <a:rPr lang="en-US" sz="3300" dirty="0">
                <a:solidFill>
                  <a:schemeClr val="tx1"/>
                </a:solidFill>
              </a:rPr>
              <a:t>On behalf of the participating investigators and clinical trial staff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0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3955"/>
            <a:ext cx="10515600" cy="1325563"/>
          </a:xfrm>
        </p:spPr>
        <p:txBody>
          <a:bodyPr/>
          <a:lstStyle/>
          <a:p>
            <a:r>
              <a:rPr lang="en-US" dirty="0"/>
              <a:t>Study assessments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061359"/>
              </p:ext>
            </p:extLst>
          </p:nvPr>
        </p:nvGraphicFramePr>
        <p:xfrm>
          <a:off x="838200" y="1335375"/>
          <a:ext cx="105156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Endpoints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Assessments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/>
                        <a:t>Primary: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dirty="0"/>
                        <a:t>Safety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bg2"/>
                          </a:solidFill>
                        </a:rPr>
                        <a:t>Adverse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2576">
                <a:tc>
                  <a:txBody>
                    <a:bodyPr/>
                    <a:lstStyle/>
                    <a:p>
                      <a:endParaRPr lang="en-US" sz="2400" b="1" dirty="0"/>
                    </a:p>
                    <a:p>
                      <a:r>
                        <a:rPr lang="en-US" sz="2400" b="1" dirty="0"/>
                        <a:t>Secondary: Anatomical and Functional Ocular  findings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  <a:p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Clinical / Imaging Outcomes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BCVA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OCT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FAF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Fundus Photography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FQ25 QOL*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Reading Speed Test*</a:t>
                      </a:r>
                    </a:p>
                    <a:p>
                      <a:pPr marL="285750" marR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aseline="0" dirty="0">
                          <a:solidFill>
                            <a:schemeClr val="bg2"/>
                          </a:solidFill>
                        </a:rPr>
                        <a:t>Microperimetry*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*</a:t>
                      </a:r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Ongoing in Cohort 4 subjects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353800" y="6310310"/>
            <a:ext cx="465137" cy="365125"/>
          </a:xfrm>
          <a:prstGeom prst="rect">
            <a:avLst/>
          </a:prstGeom>
        </p:spPr>
        <p:txBody>
          <a:bodyPr/>
          <a:lstStyle/>
          <a:p>
            <a:pPr algn="r"/>
            <a:fld id="{9E36C2C7-A538-4FAE-A3A8-33546CC1007B}" type="slidenum">
              <a:rPr lang="en-US" smtClean="0"/>
              <a:pPr algn="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93932" y="125561"/>
            <a:ext cx="10515600" cy="839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OpRegen</a:t>
            </a:r>
            <a:r>
              <a:rPr lang="en-US" dirty="0"/>
              <a:t>® Transplantation</a:t>
            </a:r>
            <a:endParaRPr lang="en-US" dirty="0">
              <a:latin typeface="+mj-lt"/>
            </a:endParaRPr>
          </a:p>
        </p:txBody>
      </p:sp>
      <p:pic>
        <p:nvPicPr>
          <p:cNvPr id="2" name="207203">
            <a:hlinkClick r:id="" action="ppaction://media"/>
            <a:extLst>
              <a:ext uri="{FF2B5EF4-FFF2-40B4-BE49-F238E27FC236}">
                <a16:creationId xmlns:a16="http://schemas.microsoft.com/office/drawing/2014/main" id="{1B818809-8C4A-470B-BF60-89F0D2639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0" y="965147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0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b="9497"/>
          <a:stretch/>
        </p:blipFill>
        <p:spPr bwMode="auto">
          <a:xfrm>
            <a:off x="2425700" y="1026583"/>
            <a:ext cx="8949366" cy="563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8000" y="27087"/>
            <a:ext cx="10515600" cy="839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j-lt"/>
              </a:rPr>
              <a:t>Representative Color Fundus Imaging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8000" y="1826417"/>
            <a:ext cx="1676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libri" panose="020F0502020204030204"/>
              </a:rPr>
              <a:t>Pre-op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1950" y="4531517"/>
            <a:ext cx="1968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libri" panose="020F0502020204030204"/>
              </a:rPr>
              <a:t>Intra-op</a:t>
            </a:r>
          </a:p>
        </p:txBody>
      </p:sp>
    </p:spTree>
    <p:extLst>
      <p:ext uri="{BB962C8B-B14F-4D97-AF65-F5344CB8AC3E}">
        <p14:creationId xmlns:p14="http://schemas.microsoft.com/office/powerpoint/2010/main" val="405464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5995"/>
            <a:ext cx="10515600" cy="69518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Rapid Healing of Injection Site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FBCD90-5F26-3C4D-928E-CD06D312D146}"/>
              </a:ext>
            </a:extLst>
          </p:cNvPr>
          <p:cNvGrpSpPr/>
          <p:nvPr/>
        </p:nvGrpSpPr>
        <p:grpSpPr>
          <a:xfrm>
            <a:off x="282260" y="936808"/>
            <a:ext cx="11499502" cy="5683624"/>
            <a:chOff x="315511" y="595986"/>
            <a:chExt cx="11499502" cy="5683624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315511" y="986804"/>
              <a:ext cx="2484000" cy="10547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sz="2400" dirty="0"/>
                <a:t>Baseline</a:t>
              </a:r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315511" y="2473903"/>
              <a:ext cx="2484000" cy="7667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sz="2400" dirty="0"/>
                <a:t>1 Day Post-op</a:t>
              </a:r>
            </a:p>
          </p:txBody>
        </p:sp>
        <p:sp>
          <p:nvSpPr>
            <p:cNvPr id="27" name="Title 1"/>
            <p:cNvSpPr txBox="1">
              <a:spLocks/>
            </p:cNvSpPr>
            <p:nvPr/>
          </p:nvSpPr>
          <p:spPr>
            <a:xfrm>
              <a:off x="315511" y="3920640"/>
              <a:ext cx="2484000" cy="7667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sz="2400" dirty="0"/>
                <a:t>2 Weeks Post-op</a:t>
              </a:r>
            </a:p>
          </p:txBody>
        </p:sp>
        <p:sp>
          <p:nvSpPr>
            <p:cNvPr id="29" name="Title 1"/>
            <p:cNvSpPr txBox="1">
              <a:spLocks/>
            </p:cNvSpPr>
            <p:nvPr/>
          </p:nvSpPr>
          <p:spPr>
            <a:xfrm>
              <a:off x="315511" y="5175194"/>
              <a:ext cx="2484000" cy="7667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sz="2400" dirty="0"/>
                <a:t>1 Year Post-op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581243" y="1012069"/>
              <a:ext cx="7361043" cy="5267541"/>
              <a:chOff x="3452101" y="1031659"/>
              <a:chExt cx="6104226" cy="4298155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74" t="13662" r="13194" b="58650"/>
              <a:stretch/>
            </p:blipFill>
            <p:spPr bwMode="auto">
              <a:xfrm>
                <a:off x="5504503" y="2003413"/>
                <a:ext cx="1980000" cy="1151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74" t="21776" r="13194" b="56573"/>
              <a:stretch/>
            </p:blipFill>
            <p:spPr bwMode="auto">
              <a:xfrm>
                <a:off x="5504503" y="1065714"/>
                <a:ext cx="1980000" cy="900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74" t="22379" r="13194" b="52699"/>
              <a:stretch/>
            </p:blipFill>
            <p:spPr bwMode="auto">
              <a:xfrm>
                <a:off x="5504503" y="3190742"/>
                <a:ext cx="1980000" cy="1036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74" t="23992" r="13194" b="50885"/>
              <a:stretch/>
            </p:blipFill>
            <p:spPr bwMode="auto">
              <a:xfrm>
                <a:off x="5504503" y="4285214"/>
                <a:ext cx="1980000" cy="1044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16344" r="27303" b="29589"/>
              <a:stretch/>
            </p:blipFill>
            <p:spPr bwMode="auto">
              <a:xfrm>
                <a:off x="3452101" y="2003413"/>
                <a:ext cx="1980000" cy="1151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7" name="Picture 9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29707" r="27303" b="28013"/>
              <a:stretch/>
            </p:blipFill>
            <p:spPr bwMode="auto">
              <a:xfrm>
                <a:off x="3452101" y="1065715"/>
                <a:ext cx="1980000" cy="900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" name="Picture 10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50343" r="27303" b="994"/>
              <a:stretch/>
            </p:blipFill>
            <p:spPr bwMode="auto">
              <a:xfrm>
                <a:off x="3452101" y="3190742"/>
                <a:ext cx="1980000" cy="1036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0" name="Picture 1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49082" r="27303" b="1862"/>
              <a:stretch/>
            </p:blipFill>
            <p:spPr bwMode="auto">
              <a:xfrm>
                <a:off x="3452101" y="4285214"/>
                <a:ext cx="1980000" cy="1044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1" name="Picture 1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24" t="21949" r="12005" b="51650"/>
              <a:stretch/>
            </p:blipFill>
            <p:spPr bwMode="auto">
              <a:xfrm>
                <a:off x="7576327" y="1065715"/>
                <a:ext cx="1980000" cy="900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2" name="Picture 1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24" t="12130" r="12004" b="54107"/>
              <a:stretch/>
            </p:blipFill>
            <p:spPr bwMode="auto">
              <a:xfrm>
                <a:off x="7576327" y="2003413"/>
                <a:ext cx="1980000" cy="1151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3" name="Picture 15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24" t="18960" r="12005" b="50651"/>
              <a:stretch/>
            </p:blipFill>
            <p:spPr bwMode="auto">
              <a:xfrm>
                <a:off x="7576327" y="3190742"/>
                <a:ext cx="1980000" cy="1036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5" name="Picture 17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24" t="18767" r="12004" b="50601"/>
              <a:stretch/>
            </p:blipFill>
            <p:spPr bwMode="auto">
              <a:xfrm>
                <a:off x="7576327" y="4285213"/>
                <a:ext cx="1980000" cy="1044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ight Arrow 32"/>
              <p:cNvSpPr/>
              <p:nvPr/>
            </p:nvSpPr>
            <p:spPr>
              <a:xfrm rot="1692580">
                <a:off x="7978505" y="2136935"/>
                <a:ext cx="354633" cy="175074"/>
              </a:xfrm>
              <a:prstGeom prst="rightArrow">
                <a:avLst>
                  <a:gd name="adj1" fmla="val 50000"/>
                  <a:gd name="adj2" fmla="val 10353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ight Arrow 36"/>
              <p:cNvSpPr/>
              <p:nvPr/>
            </p:nvSpPr>
            <p:spPr>
              <a:xfrm rot="1692580">
                <a:off x="7978505" y="3264161"/>
                <a:ext cx="354633" cy="175074"/>
              </a:xfrm>
              <a:prstGeom prst="rightArrow">
                <a:avLst>
                  <a:gd name="adj1" fmla="val 50000"/>
                  <a:gd name="adj2" fmla="val 10353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ight Arrow 38"/>
              <p:cNvSpPr/>
              <p:nvPr/>
            </p:nvSpPr>
            <p:spPr>
              <a:xfrm rot="1692580">
                <a:off x="7978505" y="4494321"/>
                <a:ext cx="354633" cy="175074"/>
              </a:xfrm>
              <a:prstGeom prst="rightArrow">
                <a:avLst>
                  <a:gd name="adj1" fmla="val 50000"/>
                  <a:gd name="adj2" fmla="val 10353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Arrow 39"/>
              <p:cNvSpPr/>
              <p:nvPr/>
            </p:nvSpPr>
            <p:spPr>
              <a:xfrm rot="1692580">
                <a:off x="7978505" y="1139134"/>
                <a:ext cx="354633" cy="175074"/>
              </a:xfrm>
              <a:prstGeom prst="rightArrow">
                <a:avLst>
                  <a:gd name="adj1" fmla="val 50000"/>
                  <a:gd name="adj2" fmla="val 10353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ight Arrow 40"/>
              <p:cNvSpPr/>
              <p:nvPr/>
            </p:nvSpPr>
            <p:spPr>
              <a:xfrm rot="1692580">
                <a:off x="6514820" y="2073528"/>
                <a:ext cx="354633" cy="175074"/>
              </a:xfrm>
              <a:prstGeom prst="rightArrow">
                <a:avLst>
                  <a:gd name="adj1" fmla="val 50000"/>
                  <a:gd name="adj2" fmla="val 10353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ight Arrow 41"/>
              <p:cNvSpPr/>
              <p:nvPr/>
            </p:nvSpPr>
            <p:spPr>
              <a:xfrm rot="1692580">
                <a:off x="6514820" y="3222788"/>
                <a:ext cx="354633" cy="175074"/>
              </a:xfrm>
              <a:prstGeom prst="rightArrow">
                <a:avLst>
                  <a:gd name="adj1" fmla="val 50000"/>
                  <a:gd name="adj2" fmla="val 10353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ight Arrow 43"/>
              <p:cNvSpPr/>
              <p:nvPr/>
            </p:nvSpPr>
            <p:spPr>
              <a:xfrm rot="1692580">
                <a:off x="6514820" y="4386846"/>
                <a:ext cx="354633" cy="175074"/>
              </a:xfrm>
              <a:prstGeom prst="rightArrow">
                <a:avLst>
                  <a:gd name="adj1" fmla="val 50000"/>
                  <a:gd name="adj2" fmla="val 10353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Arrow 44"/>
              <p:cNvSpPr/>
              <p:nvPr/>
            </p:nvSpPr>
            <p:spPr>
              <a:xfrm rot="1692580">
                <a:off x="6514820" y="1031659"/>
                <a:ext cx="354633" cy="175074"/>
              </a:xfrm>
              <a:prstGeom prst="rightArrow">
                <a:avLst>
                  <a:gd name="adj1" fmla="val 50000"/>
                  <a:gd name="adj2" fmla="val 10353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Arrow 45"/>
              <p:cNvSpPr/>
              <p:nvPr/>
            </p:nvSpPr>
            <p:spPr>
              <a:xfrm rot="1692580">
                <a:off x="3837904" y="2152868"/>
                <a:ext cx="354633" cy="175074"/>
              </a:xfrm>
              <a:prstGeom prst="rightArrow">
                <a:avLst>
                  <a:gd name="adj1" fmla="val 50000"/>
                  <a:gd name="adj2" fmla="val 10353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ight Arrow 46"/>
              <p:cNvSpPr/>
              <p:nvPr/>
            </p:nvSpPr>
            <p:spPr>
              <a:xfrm rot="1692580">
                <a:off x="3837904" y="3280094"/>
                <a:ext cx="354633" cy="175074"/>
              </a:xfrm>
              <a:prstGeom prst="rightArrow">
                <a:avLst>
                  <a:gd name="adj1" fmla="val 50000"/>
                  <a:gd name="adj2" fmla="val 10353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ight Arrow 48"/>
              <p:cNvSpPr/>
              <p:nvPr/>
            </p:nvSpPr>
            <p:spPr>
              <a:xfrm rot="1692580">
                <a:off x="3837904" y="4411101"/>
                <a:ext cx="354633" cy="175074"/>
              </a:xfrm>
              <a:prstGeom prst="rightArrow">
                <a:avLst>
                  <a:gd name="adj1" fmla="val 50000"/>
                  <a:gd name="adj2" fmla="val 10353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ight Arrow 49"/>
              <p:cNvSpPr/>
              <p:nvPr/>
            </p:nvSpPr>
            <p:spPr>
              <a:xfrm rot="1692580">
                <a:off x="3837904" y="1099982"/>
                <a:ext cx="354633" cy="175074"/>
              </a:xfrm>
              <a:prstGeom prst="rightArrow">
                <a:avLst>
                  <a:gd name="adj1" fmla="val 50000"/>
                  <a:gd name="adj2" fmla="val 10353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itle 1"/>
            <p:cNvSpPr txBox="1">
              <a:spLocks/>
            </p:cNvSpPr>
            <p:nvPr/>
          </p:nvSpPr>
          <p:spPr>
            <a:xfrm>
              <a:off x="3220903" y="595986"/>
              <a:ext cx="1432379" cy="5204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solidFill>
                    <a:srgbClr val="000000"/>
                  </a:solidFill>
                </a:rPr>
                <a:t>Subject 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162894" y="1502196"/>
              <a:ext cx="1652119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Precise location of </a:t>
              </a:r>
              <a:r>
                <a:rPr lang="en-US" sz="2400" dirty="0" err="1"/>
                <a:t>subretinal</a:t>
              </a:r>
              <a:r>
                <a:rPr lang="en-US" sz="2400" dirty="0"/>
                <a:t> injection indicated by red arrow </a:t>
              </a:r>
            </a:p>
          </p:txBody>
        </p:sp>
        <p:sp>
          <p:nvSpPr>
            <p:cNvPr id="53" name="Title 1"/>
            <p:cNvSpPr txBox="1">
              <a:spLocks/>
            </p:cNvSpPr>
            <p:nvPr/>
          </p:nvSpPr>
          <p:spPr>
            <a:xfrm>
              <a:off x="5583103" y="595986"/>
              <a:ext cx="1432379" cy="5204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solidFill>
                    <a:srgbClr val="000000"/>
                  </a:solidFill>
                </a:rPr>
                <a:t>Subject 2</a:t>
              </a:r>
            </a:p>
          </p:txBody>
        </p:sp>
        <p:sp>
          <p:nvSpPr>
            <p:cNvPr id="56" name="Title 1"/>
            <p:cNvSpPr txBox="1">
              <a:spLocks/>
            </p:cNvSpPr>
            <p:nvPr/>
          </p:nvSpPr>
          <p:spPr>
            <a:xfrm>
              <a:off x="7835623" y="595986"/>
              <a:ext cx="1432379" cy="5204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solidFill>
                    <a:srgbClr val="000000"/>
                  </a:solidFill>
                </a:rPr>
                <a:t>Subject 3</a:t>
              </a:r>
            </a:p>
          </p:txBody>
        </p:sp>
      </p:grpSp>
      <p:sp>
        <p:nvSpPr>
          <p:cNvPr id="43" name="Right Arrow 42">
            <a:extLst>
              <a:ext uri="{FF2B5EF4-FFF2-40B4-BE49-F238E27FC236}">
                <a16:creationId xmlns:a16="http://schemas.microsoft.com/office/drawing/2014/main" id="{9E1DCC14-403B-5A41-828A-73A874643427}"/>
              </a:ext>
            </a:extLst>
          </p:cNvPr>
          <p:cNvSpPr/>
          <p:nvPr/>
        </p:nvSpPr>
        <p:spPr>
          <a:xfrm rot="1692580">
            <a:off x="11197944" y="4055147"/>
            <a:ext cx="427649" cy="214559"/>
          </a:xfrm>
          <a:prstGeom prst="rightArrow">
            <a:avLst>
              <a:gd name="adj1" fmla="val 50000"/>
              <a:gd name="adj2" fmla="val 10353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07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313" y="23131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Study Update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373913" y="6328431"/>
            <a:ext cx="475593" cy="365125"/>
          </a:xfrm>
          <a:prstGeom prst="rect">
            <a:avLst/>
          </a:prstGeom>
        </p:spPr>
        <p:txBody>
          <a:bodyPr/>
          <a:lstStyle/>
          <a:p>
            <a:pPr algn="r"/>
            <a:fld id="{9E36C2C7-A538-4FAE-A3A8-33546CC1007B}" type="slidenum">
              <a:rPr lang="en-US" smtClean="0"/>
              <a:pPr algn="r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68382"/>
            <a:ext cx="10515600" cy="912365"/>
          </a:xfrm>
        </p:spPr>
        <p:txBody>
          <a:bodyPr>
            <a:normAutofit fontScale="90000"/>
          </a:bodyPr>
          <a:lstStyle/>
          <a:p>
            <a:r>
              <a:rPr lang="en-US" dirty="0"/>
              <a:t>Study status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187952"/>
            <a:ext cx="10515600" cy="1098048"/>
          </a:xfrm>
        </p:spPr>
        <p:txBody>
          <a:bodyPr/>
          <a:lstStyle/>
          <a:p>
            <a:r>
              <a:rPr lang="en-US" dirty="0"/>
              <a:t>Cohort 1-3 recruitment completed</a:t>
            </a:r>
          </a:p>
          <a:p>
            <a:r>
              <a:rPr lang="en-US" dirty="0"/>
              <a:t>Cohort 4 recruitment ongoing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468394" y="6289620"/>
            <a:ext cx="429859" cy="365125"/>
          </a:xfrm>
          <a:prstGeom prst="rect">
            <a:avLst/>
          </a:prstGeom>
        </p:spPr>
        <p:txBody>
          <a:bodyPr/>
          <a:lstStyle/>
          <a:p>
            <a:pPr algn="r"/>
            <a:fld id="{9E36C2C7-A538-4FAE-A3A8-33546CC1007B}" type="slidenum">
              <a:rPr lang="en-US">
                <a:solidFill>
                  <a:srgbClr val="008080"/>
                </a:solidFill>
              </a:rPr>
              <a:pPr algn="r"/>
              <a:t>15</a:t>
            </a:fld>
            <a:endParaRPr lang="en-US" dirty="0">
              <a:solidFill>
                <a:srgbClr val="00808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39955"/>
              </p:ext>
            </p:extLst>
          </p:nvPr>
        </p:nvGraphicFramePr>
        <p:xfrm>
          <a:off x="1195755" y="2432335"/>
          <a:ext cx="10568354" cy="3461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8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4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019">
                <a:tc>
                  <a:txBody>
                    <a:bodyPr/>
                    <a:lstStyle/>
                    <a:p>
                      <a:r>
                        <a:rPr lang="en-US" sz="2000" dirty="0"/>
                        <a:t>Cohort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019">
                <a:tc>
                  <a:txBody>
                    <a:bodyPr/>
                    <a:lstStyle/>
                    <a:p>
                      <a:r>
                        <a:rPr lang="en-US" sz="2000" dirty="0"/>
                        <a:t>N (%) of subjects screened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54 (100%)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17 (100%)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019">
                <a:tc>
                  <a:txBody>
                    <a:bodyPr/>
                    <a:lstStyle/>
                    <a:p>
                      <a:r>
                        <a:rPr lang="en-US" sz="2000" dirty="0"/>
                        <a:t>N (%) of screening</a:t>
                      </a:r>
                      <a:r>
                        <a:rPr lang="en-US" sz="2000" baseline="0" dirty="0"/>
                        <a:t> failures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42 (78%)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14 (82%)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019">
                <a:tc>
                  <a:txBody>
                    <a:bodyPr/>
                    <a:lstStyle/>
                    <a:p>
                      <a:r>
                        <a:rPr lang="en-US" sz="2000" dirty="0"/>
                        <a:t>N (%) subjects treated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12 (22%)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 (18%)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019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 (%) subjects dropout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 (8 %)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019">
                <a:tc>
                  <a:txBody>
                    <a:bodyPr/>
                    <a:lstStyle/>
                    <a:p>
                      <a:r>
                        <a:rPr lang="en-US" sz="2000" dirty="0"/>
                        <a:t>Post-implantation cumulative FU period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15.1 years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1.7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922"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Mean FU (days)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377" rtl="0" eaLnBrk="1" latinLnBrk="0" hangingPunct="1">
                        <a:lnSpc>
                          <a:spcPct val="115000"/>
                        </a:lnSpc>
                        <a:spcBef>
                          <a:spcPts val="190"/>
                        </a:spcBef>
                        <a:spcAft>
                          <a:spcPts val="190"/>
                        </a:spcAft>
                      </a:pPr>
                      <a:r>
                        <a:rPr lang="en-US" sz="20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339.3 (SE ± 97.9)</a:t>
                      </a:r>
                    </a:p>
                  </a:txBody>
                  <a:tcPr marL="24130" marR="24130" marT="0" marB="0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20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208.7 (SE ± 25.5)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922"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Median FU (days)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373.5 ((63*) 189-1067 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195.0 (173-258 days)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6093914" y="5902590"/>
            <a:ext cx="2004646" cy="549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* Dropout subject</a:t>
            </a:r>
          </a:p>
        </p:txBody>
      </p:sp>
    </p:spTree>
    <p:extLst>
      <p:ext uri="{BB962C8B-B14F-4D97-AF65-F5344CB8AC3E}">
        <p14:creationId xmlns:p14="http://schemas.microsoft.com/office/powerpoint/2010/main" val="210518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871402"/>
          </a:xfrm>
        </p:spPr>
        <p:txBody>
          <a:bodyPr>
            <a:normAutofit/>
          </a:bodyPr>
          <a:lstStyle/>
          <a:p>
            <a:r>
              <a:rPr lang="en-US" dirty="0"/>
              <a:t>Baseline characteristics for cohorts 1-3 and 4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2138526"/>
              </p:ext>
            </p:extLst>
          </p:nvPr>
        </p:nvGraphicFramePr>
        <p:xfrm>
          <a:off x="708662" y="1734187"/>
          <a:ext cx="10607040" cy="2582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14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Cohort/</a:t>
                      </a:r>
                      <a:r>
                        <a:rPr lang="en-US" sz="1800" baseline="0" dirty="0"/>
                        <a:t> Parameter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1-3</a:t>
                      </a:r>
                    </a:p>
                    <a:p>
                      <a:pPr algn="ctr"/>
                      <a:r>
                        <a:rPr lang="en-US" sz="1800" dirty="0"/>
                        <a:t>N=12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  <a:p>
                      <a:pPr algn="ctr"/>
                      <a:r>
                        <a:rPr lang="en-US" sz="1800" dirty="0"/>
                        <a:t>N=3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019"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Age: mean (SD/min-max)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78.3 (± 8.2/64.8-92.2)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77.1 (± 3.1/74.6-80.6)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019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ETDRS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BCVA: mean (SD/min-max)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23.7(± 11.7/0-39) letters*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55 (± 13.5/42-59) letters*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897"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 area: mean (SD/min-max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12.7(± 7/6-30) mm</a:t>
                      </a:r>
                      <a:r>
                        <a:rPr lang="en-US" sz="2000" kern="1200" baseline="300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200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7.1 (± 1.4/5.5-8.3) mm</a:t>
                      </a:r>
                      <a:r>
                        <a:rPr lang="en-US" sz="2000" kern="1200" baseline="300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200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597"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Known duration of AMD:</a:t>
                      </a:r>
                    </a:p>
                    <a:p>
                      <a:pPr marL="0" algn="l" defTabSz="914377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mean (SD/min-max)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100 (± 52.7/35.7-195.4) months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82 (± 23.7/</a:t>
                      </a: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66.8-99.2)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315702" y="6328431"/>
            <a:ext cx="604073" cy="365125"/>
          </a:xfrm>
          <a:prstGeom prst="rect">
            <a:avLst/>
          </a:prstGeom>
        </p:spPr>
        <p:txBody>
          <a:bodyPr/>
          <a:lstStyle/>
          <a:p>
            <a:pPr algn="r"/>
            <a:fld id="{9E36C2C7-A538-4FAE-A3A8-33546CC1007B}" type="slidenum">
              <a:rPr lang="en-US">
                <a:solidFill>
                  <a:srgbClr val="008080"/>
                </a:solidFill>
              </a:rPr>
              <a:pPr algn="r"/>
              <a:t>16</a:t>
            </a:fld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5401" y="4803623"/>
            <a:ext cx="16012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23 = 20/400 39 = 20/160</a:t>
            </a:r>
          </a:p>
          <a:p>
            <a:r>
              <a:rPr lang="en-US" sz="2000" dirty="0">
                <a:solidFill>
                  <a:srgbClr val="000000"/>
                </a:solidFill>
              </a:rPr>
              <a:t>42 = 20/160 55 = 20/80 59 = 20/63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2065" y="4403513"/>
            <a:ext cx="924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*Conversion of ETDRS letters to approximate Snellen equivalent</a:t>
            </a:r>
          </a:p>
        </p:txBody>
      </p:sp>
    </p:spTree>
    <p:extLst>
      <p:ext uri="{BB962C8B-B14F-4D97-AF65-F5344CB8AC3E}">
        <p14:creationId xmlns:p14="http://schemas.microsoft.com/office/powerpoint/2010/main" val="307537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66" y="209511"/>
            <a:ext cx="11395710" cy="881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Primary endpoints: </a:t>
            </a:r>
            <a:br>
              <a:rPr lang="en-US" dirty="0"/>
            </a:br>
            <a:r>
              <a:rPr lang="en-US" dirty="0"/>
              <a:t>systemic and ocular safety and tolerability-Part I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54AF2F-7E0F-2B49-8D23-68556AE46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1568892"/>
            <a:ext cx="11379776" cy="514505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Safety and Tolerability</a:t>
            </a:r>
          </a:p>
          <a:p>
            <a:pPr lvl="1"/>
            <a:r>
              <a:rPr lang="en-US" sz="2800" dirty="0"/>
              <a:t>BCVA remained largely stable over time in treated eyes</a:t>
            </a:r>
          </a:p>
          <a:p>
            <a:pPr lvl="2"/>
            <a:r>
              <a:rPr lang="en-US" sz="2600" dirty="0"/>
              <a:t>One cohort 4 subject experienced a marked improvement</a:t>
            </a:r>
          </a:p>
          <a:p>
            <a:pPr lvl="2"/>
            <a:r>
              <a:rPr lang="en-US" sz="2600" dirty="0"/>
              <a:t>One cohort 4 subject experienced a sharp decline due to ERM, BCVA returned to few letters above baseline after ERM peeling</a:t>
            </a:r>
          </a:p>
          <a:p>
            <a:pPr lvl="2"/>
            <a:r>
              <a:rPr lang="en-US" sz="2600" dirty="0"/>
              <a:t>One cohort 1 subject experienced a sharp improvement followed by a decline but yet above baseline </a:t>
            </a:r>
          </a:p>
          <a:p>
            <a:pPr lvl="1"/>
            <a:r>
              <a:rPr lang="en-US" sz="2800" dirty="0"/>
              <a:t>GA remained largely stable over time in treated eyes</a:t>
            </a:r>
          </a:p>
          <a:p>
            <a:pPr lvl="1"/>
            <a:r>
              <a:rPr lang="en-US" sz="2800" dirty="0"/>
              <a:t>No IOP elevations occurred</a:t>
            </a:r>
          </a:p>
          <a:p>
            <a:pPr lvl="1"/>
            <a:r>
              <a:rPr lang="en-US" sz="2800" dirty="0"/>
              <a:t>All subjects reported at least one AE (N=246)</a:t>
            </a:r>
          </a:p>
          <a:p>
            <a:pPr lvl="1"/>
            <a:r>
              <a:rPr lang="en-US" sz="2800" dirty="0"/>
              <a:t>Most AEs were of mild intensity (88.6%)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Most frequently reported systemic disorders</a:t>
            </a:r>
          </a:p>
          <a:p>
            <a:pPr lvl="2"/>
            <a:r>
              <a:rPr lang="en-US" sz="2800" dirty="0"/>
              <a:t>Asthenia and malaise reported by 4 subjects </a:t>
            </a:r>
          </a:p>
          <a:p>
            <a:pPr lvl="2"/>
            <a:r>
              <a:rPr lang="en-US" sz="2800" dirty="0"/>
              <a:t>All others AEs reported were single events with no trends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87053" y="6351443"/>
            <a:ext cx="486144" cy="365125"/>
          </a:xfrm>
          <a:prstGeom prst="rect">
            <a:avLst/>
          </a:prstGeom>
        </p:spPr>
        <p:txBody>
          <a:bodyPr/>
          <a:lstStyle/>
          <a:p>
            <a:pPr algn="r"/>
            <a:fld id="{9E36C2C7-A538-4FAE-A3A8-33546CC1007B}" type="slidenum">
              <a:rPr lang="en-US">
                <a:solidFill>
                  <a:srgbClr val="008080"/>
                </a:solidFill>
              </a:rPr>
              <a:pPr algn="r"/>
              <a:t>17</a:t>
            </a:fld>
            <a:endParaRPr lang="en-US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91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54AF2F-7E0F-2B49-8D23-68556AE46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052" y="1167422"/>
            <a:ext cx="12192000" cy="564047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Ocular Safety and Tolerability</a:t>
            </a:r>
          </a:p>
          <a:p>
            <a:pPr lvl="1"/>
            <a:r>
              <a:rPr lang="en-US" dirty="0"/>
              <a:t>The most reported AEs were related to Eye Disorders System; most frequent were:</a:t>
            </a:r>
          </a:p>
          <a:p>
            <a:pPr lvl="2"/>
            <a:r>
              <a:rPr lang="en-US" sz="2400" dirty="0"/>
              <a:t>Conjunctival Hemorrhage after surgery – reported by 8/ 15, recovered rapidly</a:t>
            </a:r>
          </a:p>
          <a:p>
            <a:pPr lvl="2"/>
            <a:r>
              <a:rPr lang="en-US" sz="2400" dirty="0"/>
              <a:t>Eye irritation – reported by 1 subject</a:t>
            </a:r>
          </a:p>
          <a:p>
            <a:pPr lvl="2"/>
            <a:r>
              <a:rPr lang="en-US" sz="2400" dirty="0"/>
              <a:t>Subretinal fluid persisting over 24hr post-injection reported by 4 subjects, all absorbed within 72hr</a:t>
            </a:r>
          </a:p>
          <a:p>
            <a:pPr lvl="2"/>
            <a:r>
              <a:rPr lang="en-US" sz="2400" dirty="0"/>
              <a:t>Subretinal pigmentation – developed in 8 subjects (as reported by site)</a:t>
            </a:r>
          </a:p>
          <a:p>
            <a:pPr lvl="2"/>
            <a:r>
              <a:rPr lang="en-US" sz="2400" dirty="0"/>
              <a:t>One subject developed CNV over two years after implantation</a:t>
            </a:r>
          </a:p>
          <a:p>
            <a:pPr lvl="2"/>
            <a:r>
              <a:rPr lang="en-US" sz="2400" dirty="0"/>
              <a:t>Epiretinal Membrane (new/worsening) – reported by 13 subjects, most mild to moderate,</a:t>
            </a:r>
          </a:p>
          <a:p>
            <a:pPr marL="914377" lvl="2" indent="0">
              <a:buNone/>
            </a:pPr>
            <a:r>
              <a:rPr lang="en-US" sz="2400" dirty="0"/>
              <a:t>    one required interventional surgical peel, which was successful</a:t>
            </a:r>
          </a:p>
          <a:p>
            <a:pPr lvl="2"/>
            <a:r>
              <a:rPr lang="en-US" sz="2400" dirty="0"/>
              <a:t>Lamellar hole reported by 2 subjects (associated with ERM)</a:t>
            </a:r>
          </a:p>
          <a:p>
            <a:pPr lvl="2"/>
            <a:r>
              <a:rPr lang="en-US" sz="2400" dirty="0" err="1"/>
              <a:t>Retinoschisis</a:t>
            </a:r>
            <a:r>
              <a:rPr lang="en-US" sz="2400" dirty="0"/>
              <a:t> (related to ERM) – reported by 1 subject</a:t>
            </a:r>
          </a:p>
          <a:p>
            <a:pPr marL="914377" lvl="2" indent="0">
              <a:buNone/>
            </a:pPr>
            <a:endParaRPr lang="en-US" sz="2400" dirty="0"/>
          </a:p>
          <a:p>
            <a:pPr lvl="1"/>
            <a:r>
              <a:rPr lang="en-US" u="sng" dirty="0"/>
              <a:t>Two Ocular SAE</a:t>
            </a:r>
            <a:endParaRPr lang="he-IL" u="sng" dirty="0"/>
          </a:p>
          <a:p>
            <a:pPr lvl="2"/>
            <a:r>
              <a:rPr lang="en-US" sz="2400" dirty="0"/>
              <a:t>Retinal detachment was reported in one subject 2 weeks after surgery. Unknown whether a result of surgical procedure, implanted cells, or a combination of events</a:t>
            </a:r>
          </a:p>
          <a:p>
            <a:pPr lvl="2"/>
            <a:r>
              <a:rPr lang="en-US" sz="2400" dirty="0"/>
              <a:t>In one subject a severe ERM developed rapidly after surgery – intervention required – ERM peel was performed successfully – BCVA improved to a few letters above baseline, retinal structure restored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87053" y="6351443"/>
            <a:ext cx="486144" cy="365125"/>
          </a:xfrm>
          <a:prstGeom prst="rect">
            <a:avLst/>
          </a:prstGeom>
        </p:spPr>
        <p:txBody>
          <a:bodyPr/>
          <a:lstStyle/>
          <a:p>
            <a:pPr algn="r"/>
            <a:fld id="{9E36C2C7-A538-4FAE-A3A8-33546CC1007B}" type="slidenum">
              <a:rPr lang="en-US">
                <a:solidFill>
                  <a:srgbClr val="008080"/>
                </a:solidFill>
              </a:rPr>
              <a:pPr algn="r"/>
              <a:t>18</a:t>
            </a:fld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3466" y="209511"/>
            <a:ext cx="11395710" cy="881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Primary endpoints: </a:t>
            </a:r>
            <a:br>
              <a:rPr lang="en-US" dirty="0"/>
            </a:br>
            <a:r>
              <a:rPr lang="en-US" dirty="0"/>
              <a:t>systemic and ocular safety and tolerability-Part II</a:t>
            </a:r>
          </a:p>
        </p:txBody>
      </p:sp>
    </p:spTree>
    <p:extLst>
      <p:ext uri="{BB962C8B-B14F-4D97-AF65-F5344CB8AC3E}">
        <p14:creationId xmlns:p14="http://schemas.microsoft.com/office/powerpoint/2010/main" val="244707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6" y="178360"/>
            <a:ext cx="11789228" cy="1225798"/>
          </a:xfrm>
        </p:spPr>
        <p:txBody>
          <a:bodyPr>
            <a:normAutofit/>
          </a:bodyPr>
          <a:lstStyle/>
          <a:p>
            <a:r>
              <a:rPr lang="en-US" sz="3600" dirty="0"/>
              <a:t>Cohorts 1-3: BCVA change from baseline over time (n=12)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43489" y="1457323"/>
            <a:ext cx="2105025" cy="390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525252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96BCF-4D43-49DA-9F97-B7D1F2D18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7" y="1504389"/>
            <a:ext cx="11278171" cy="486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30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365128"/>
            <a:ext cx="10515600" cy="891790"/>
          </a:xfrm>
        </p:spPr>
        <p:txBody>
          <a:bodyPr/>
          <a:lstStyle/>
          <a:p>
            <a:r>
              <a:rPr lang="en-US" b="1" dirty="0">
                <a:solidFill>
                  <a:srgbClr val="009999"/>
                </a:solidFill>
                <a:latin typeface="+mn-lt"/>
              </a:rPr>
              <a:t>Co-Authors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C24FC3-AF16-0947-BAC6-9B8835DB0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784" y="1189244"/>
            <a:ext cx="11497455" cy="3199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ea typeface="Arial Unicode MS" panose="020B0604020202020204" pitchFamily="34" charset="-128"/>
              </a:rPr>
              <a:t>Eyal Banin:</a:t>
            </a:r>
            <a:r>
              <a:rPr lang="en-US" dirty="0">
                <a:solidFill>
                  <a:srgbClr val="002060"/>
                </a:solidFill>
                <a:ea typeface="Arial Unicode MS" panose="020B0604020202020204" pitchFamily="34" charset="-128"/>
              </a:rPr>
              <a:t> Patent, Consultant; </a:t>
            </a:r>
            <a:r>
              <a:rPr lang="en-US" b="1" dirty="0">
                <a:solidFill>
                  <a:srgbClr val="002060"/>
                </a:solidFill>
                <a:ea typeface="Arial Unicode MS" panose="020B0604020202020204" pitchFamily="34" charset="-128"/>
              </a:rPr>
              <a:t>Adiel Barak:</a:t>
            </a:r>
            <a:r>
              <a:rPr lang="en-US" dirty="0">
                <a:solidFill>
                  <a:srgbClr val="002060"/>
                </a:solidFill>
                <a:ea typeface="Arial Unicode MS" panose="020B0604020202020204" pitchFamily="34" charset="-128"/>
              </a:rPr>
              <a:t> Investigator; </a:t>
            </a:r>
            <a:r>
              <a:rPr lang="en-US" b="1" dirty="0">
                <a:solidFill>
                  <a:srgbClr val="002060"/>
                </a:solidFill>
                <a:ea typeface="Arial Unicode MS" panose="020B0604020202020204" pitchFamily="34" charset="-128"/>
              </a:rPr>
              <a:t>David Boyer:</a:t>
            </a:r>
            <a:r>
              <a:rPr lang="en-US" dirty="0">
                <a:solidFill>
                  <a:srgbClr val="002060"/>
                </a:solidFill>
                <a:ea typeface="Arial Unicode MS" panose="020B0604020202020204" pitchFamily="34" charset="-128"/>
              </a:rPr>
              <a:t> Investigator, Consultant; </a:t>
            </a:r>
            <a:r>
              <a:rPr lang="en-US" b="1" dirty="0">
                <a:solidFill>
                  <a:srgbClr val="002060"/>
                </a:solidFill>
                <a:ea typeface="Arial Unicode MS" panose="020B0604020202020204" pitchFamily="34" charset="-128"/>
              </a:rPr>
              <a:t>Diana V. Do:</a:t>
            </a:r>
            <a:r>
              <a:rPr lang="en-US" dirty="0">
                <a:solidFill>
                  <a:srgbClr val="002060"/>
                </a:solidFill>
                <a:ea typeface="Arial Unicode MS" panose="020B0604020202020204" pitchFamily="34" charset="-128"/>
              </a:rPr>
              <a:t> Investigator, Consultant; </a:t>
            </a:r>
            <a:r>
              <a:rPr lang="en-US" b="1" dirty="0">
                <a:solidFill>
                  <a:srgbClr val="002060"/>
                </a:solidFill>
                <a:ea typeface="Arial Unicode MS" panose="020B0604020202020204" pitchFamily="34" charset="-128"/>
              </a:rPr>
              <a:t>Rita Ehrlich:</a:t>
            </a:r>
            <a:r>
              <a:rPr lang="en-US" dirty="0">
                <a:solidFill>
                  <a:srgbClr val="002060"/>
                </a:solidFill>
                <a:ea typeface="Arial Unicode MS" panose="020B0604020202020204" pitchFamily="34" charset="-128"/>
              </a:rPr>
              <a:t> Investigator; </a:t>
            </a:r>
            <a:r>
              <a:rPr lang="en-US" b="1" dirty="0">
                <a:solidFill>
                  <a:srgbClr val="002060"/>
                </a:solidFill>
                <a:ea typeface="Arial Unicode MS" panose="020B0604020202020204" pitchFamily="34" charset="-128"/>
              </a:rPr>
              <a:t>Tareq Jaouni:</a:t>
            </a:r>
            <a:r>
              <a:rPr lang="en-US" dirty="0">
                <a:solidFill>
                  <a:srgbClr val="002060"/>
                </a:solidFill>
                <a:ea typeface="Arial Unicode MS" panose="020B0604020202020204" pitchFamily="34" charset="-128"/>
              </a:rPr>
              <a:t> Investigator; </a:t>
            </a:r>
            <a:r>
              <a:rPr lang="en-US" b="1" dirty="0">
                <a:solidFill>
                  <a:srgbClr val="002060"/>
                </a:solidFill>
                <a:ea typeface="Arial Unicode MS" panose="020B0604020202020204" pitchFamily="34" charset="-128"/>
              </a:rPr>
              <a:t>Richard McDonald:</a:t>
            </a:r>
            <a:r>
              <a:rPr lang="en-US" dirty="0">
                <a:solidFill>
                  <a:srgbClr val="002060"/>
                </a:solidFill>
                <a:ea typeface="Arial Unicode MS" panose="020B0604020202020204" pitchFamily="34" charset="-128"/>
              </a:rPr>
              <a:t> Investigator; </a:t>
            </a:r>
            <a:r>
              <a:rPr lang="en-US" b="1" dirty="0">
                <a:solidFill>
                  <a:srgbClr val="002060"/>
                </a:solidFill>
                <a:ea typeface="Arial Unicode MS" panose="020B0604020202020204" pitchFamily="34" charset="-128"/>
              </a:rPr>
              <a:t>David G. Telander:</a:t>
            </a:r>
            <a:r>
              <a:rPr lang="en-US" dirty="0">
                <a:solidFill>
                  <a:srgbClr val="002060"/>
                </a:solidFill>
                <a:ea typeface="Arial Unicode MS" panose="020B0604020202020204" pitchFamily="34" charset="-128"/>
              </a:rPr>
              <a:t> Investigator; </a:t>
            </a:r>
            <a:r>
              <a:rPr lang="en-US" b="1" dirty="0">
                <a:solidFill>
                  <a:srgbClr val="002060"/>
                </a:solidFill>
                <a:ea typeface="Arial Unicode MS" panose="020B0604020202020204" pitchFamily="34" charset="-128"/>
              </a:rPr>
              <a:t>Maria Gurevich:</a:t>
            </a:r>
            <a:r>
              <a:rPr lang="en-US" dirty="0">
                <a:solidFill>
                  <a:srgbClr val="002060"/>
                </a:solidFill>
                <a:ea typeface="Arial Unicode MS" panose="020B0604020202020204" pitchFamily="34" charset="-128"/>
              </a:rPr>
              <a:t> Cell Cure Neurosciences, Employment; </a:t>
            </a:r>
            <a:r>
              <a:rPr lang="en-US" b="1" dirty="0">
                <a:solidFill>
                  <a:srgbClr val="002060"/>
                </a:solidFill>
              </a:rPr>
              <a:t>Ohad Cohen</a:t>
            </a:r>
            <a:r>
              <a:rPr lang="en-US" b="1" dirty="0">
                <a:solidFill>
                  <a:srgbClr val="002060"/>
                </a:solidFill>
                <a:ea typeface="Arial Unicode MS" panose="020B0604020202020204" pitchFamily="34" charset="-128"/>
              </a:rPr>
              <a:t>: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Cell Cure Neurosciences, Employment; </a:t>
            </a:r>
            <a:r>
              <a:rPr lang="en-US" b="1" dirty="0">
                <a:solidFill>
                  <a:srgbClr val="002060"/>
                </a:solidFill>
              </a:rPr>
              <a:t>Gary S. Hogge</a:t>
            </a:r>
            <a:r>
              <a:rPr lang="en-US" b="1" dirty="0">
                <a:solidFill>
                  <a:srgbClr val="002060"/>
                </a:solidFill>
                <a:ea typeface="Arial Unicode MS" panose="020B0604020202020204" pitchFamily="34" charset="-128"/>
              </a:rPr>
              <a:t>:</a:t>
            </a:r>
            <a:r>
              <a:rPr lang="en-US" dirty="0">
                <a:solidFill>
                  <a:srgbClr val="002060"/>
                </a:solidFill>
              </a:rPr>
              <a:t> BioTime Inc., Employment; </a:t>
            </a:r>
            <a:r>
              <a:rPr lang="en-US" b="1" dirty="0">
                <a:solidFill>
                  <a:srgbClr val="002060"/>
                </a:solidFill>
                <a:ea typeface="Arial Unicode MS" panose="020B0604020202020204" pitchFamily="34" charset="-128"/>
              </a:rPr>
              <a:t>Benjamin Reubinoff:</a:t>
            </a:r>
            <a:r>
              <a:rPr lang="en-US" dirty="0">
                <a:solidFill>
                  <a:srgbClr val="002060"/>
                </a:solidFill>
                <a:ea typeface="Arial Unicode MS" panose="020B0604020202020204" pitchFamily="34" charset="-128"/>
              </a:rPr>
              <a:t> Cell Cure Neurosciences, Patent, Consultant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3AB066-BEF3-5D49-ADA2-7C788F180732}"/>
              </a:ext>
            </a:extLst>
          </p:cNvPr>
          <p:cNvSpPr txBox="1">
            <a:spLocks/>
          </p:cNvSpPr>
          <p:nvPr/>
        </p:nvSpPr>
        <p:spPr>
          <a:xfrm>
            <a:off x="838200" y="4368840"/>
            <a:ext cx="10515600" cy="956599"/>
          </a:xfrm>
          <a:prstGeom prst="rect">
            <a:avLst/>
          </a:prstGeom>
        </p:spPr>
        <p:txBody>
          <a:bodyPr vert="horz" lIns="91431" tIns="45719" rIns="91431" bIns="45719" rtlCol="0" anchor="ctr">
            <a:normAutofit/>
          </a:bodyPr>
          <a:lstStyle>
            <a:lvl1pPr algn="l" defTabSz="6857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 dirty="0">
              <a:solidFill>
                <a:srgbClr val="009999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5E17A6-7554-B04D-9CD2-9EC68C889E90}"/>
              </a:ext>
            </a:extLst>
          </p:cNvPr>
          <p:cNvSpPr txBox="1"/>
          <p:nvPr/>
        </p:nvSpPr>
        <p:spPr>
          <a:xfrm>
            <a:off x="304800" y="4389107"/>
            <a:ext cx="10989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9999"/>
                </a:solidFill>
                <a:ea typeface="+mj-ea"/>
                <a:cs typeface="+mj-cs"/>
              </a:rPr>
              <a:t>Study Sponsor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24EC9D-2CE2-FF4A-84A6-75BE23846ECD}"/>
              </a:ext>
            </a:extLst>
          </p:cNvPr>
          <p:cNvSpPr txBox="1">
            <a:spLocks/>
          </p:cNvSpPr>
          <p:nvPr/>
        </p:nvSpPr>
        <p:spPr>
          <a:xfrm>
            <a:off x="11591767" y="6300511"/>
            <a:ext cx="47094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36C2C7-A538-4FAE-A3A8-33546CC1007B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318D2D-93C2-FF41-B000-5F3CA1039D07}"/>
              </a:ext>
            </a:extLst>
          </p:cNvPr>
          <p:cNvSpPr txBox="1"/>
          <p:nvPr/>
        </p:nvSpPr>
        <p:spPr>
          <a:xfrm>
            <a:off x="329784" y="5252476"/>
            <a:ext cx="11261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BioTime, Inc.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Cell Cure Neurosciences (a wholly-owned subsidiary of BioTime)</a:t>
            </a:r>
          </a:p>
        </p:txBody>
      </p:sp>
    </p:spTree>
    <p:extLst>
      <p:ext uri="{BB962C8B-B14F-4D97-AF65-F5344CB8AC3E}">
        <p14:creationId xmlns:p14="http://schemas.microsoft.com/office/powerpoint/2010/main" val="320976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5" y="174725"/>
            <a:ext cx="12192000" cy="974574"/>
          </a:xfrm>
        </p:spPr>
        <p:txBody>
          <a:bodyPr>
            <a:noAutofit/>
          </a:bodyPr>
          <a:lstStyle/>
          <a:p>
            <a:r>
              <a:rPr lang="en-US" sz="3800" dirty="0"/>
              <a:t>Cohorts 1-3: GA area change from baseline over time (n=12)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6667" y="6000306"/>
            <a:ext cx="11503378" cy="10665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685783"/>
            <a:r>
              <a:rPr lang="en-US" sz="3200" b="0" dirty="0">
                <a:solidFill>
                  <a:srgbClr val="525252"/>
                </a:solidFill>
                <a:latin typeface="Calibri" panose="020F0502020204030204"/>
              </a:rPr>
              <a:t>GA area as measured from FAF images by central reading center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62277"/>
            <a:ext cx="11140396" cy="483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084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5" y="126423"/>
            <a:ext cx="11691256" cy="622678"/>
          </a:xfrm>
        </p:spPr>
        <p:txBody>
          <a:bodyPr>
            <a:normAutofit fontScale="90000"/>
          </a:bodyPr>
          <a:lstStyle/>
          <a:p>
            <a:r>
              <a:rPr lang="en-US" dirty="0"/>
              <a:t>Cohort 4: BCVA change from baseline over time (n=3)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043489" y="1281113"/>
            <a:ext cx="2105025" cy="390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srgbClr val="525252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13" y="3795191"/>
            <a:ext cx="6251375" cy="270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13" y="840493"/>
            <a:ext cx="6251375" cy="27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E61E45-F143-495F-86BB-F959E6639681}"/>
              </a:ext>
            </a:extLst>
          </p:cNvPr>
          <p:cNvSpPr txBox="1"/>
          <p:nvPr/>
        </p:nvSpPr>
        <p:spPr>
          <a:xfrm>
            <a:off x="261257" y="1845813"/>
            <a:ext cx="235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Treated Eye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52EDA6-C94F-4D25-B8FC-8F9647564054}"/>
              </a:ext>
            </a:extLst>
          </p:cNvPr>
          <p:cNvSpPr txBox="1"/>
          <p:nvPr/>
        </p:nvSpPr>
        <p:spPr>
          <a:xfrm>
            <a:off x="402771" y="4686980"/>
            <a:ext cx="2153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Fellow Eye</a:t>
            </a:r>
          </a:p>
        </p:txBody>
      </p:sp>
    </p:spTree>
    <p:extLst>
      <p:ext uri="{BB962C8B-B14F-4D97-AF65-F5344CB8AC3E}">
        <p14:creationId xmlns:p14="http://schemas.microsoft.com/office/powerpoint/2010/main" val="4032032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4" y="84295"/>
            <a:ext cx="11974286" cy="619366"/>
          </a:xfrm>
        </p:spPr>
        <p:txBody>
          <a:bodyPr>
            <a:noAutofit/>
          </a:bodyPr>
          <a:lstStyle/>
          <a:p>
            <a:r>
              <a:rPr lang="en-US" sz="4000" dirty="0"/>
              <a:t>Cohort 4: GA area change from baseline over time (n=3)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043489" y="1281113"/>
            <a:ext cx="2105025" cy="390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srgbClr val="525252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36" y="721873"/>
            <a:ext cx="6824856" cy="295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36" y="3803205"/>
            <a:ext cx="6824855" cy="296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74C1CD-56F1-46D4-B182-08DB0FE363FF}"/>
              </a:ext>
            </a:extLst>
          </p:cNvPr>
          <p:cNvSpPr txBox="1"/>
          <p:nvPr/>
        </p:nvSpPr>
        <p:spPr>
          <a:xfrm>
            <a:off x="261257" y="1845813"/>
            <a:ext cx="235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Treated Eye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9246A-559B-44CA-8076-0C8690540B19}"/>
              </a:ext>
            </a:extLst>
          </p:cNvPr>
          <p:cNvSpPr txBox="1"/>
          <p:nvPr/>
        </p:nvSpPr>
        <p:spPr>
          <a:xfrm>
            <a:off x="402771" y="4686980"/>
            <a:ext cx="2153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Fellow Eye</a:t>
            </a:r>
          </a:p>
        </p:txBody>
      </p:sp>
    </p:spTree>
    <p:extLst>
      <p:ext uri="{BB962C8B-B14F-4D97-AF65-F5344CB8AC3E}">
        <p14:creationId xmlns:p14="http://schemas.microsoft.com/office/powerpoint/2010/main" val="3943285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Study outcomes of secondary endpoints: Imaging findings that may support presence and survival of transplanted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5041"/>
            <a:ext cx="10515600" cy="3091463"/>
          </a:xfrm>
        </p:spPr>
        <p:txBody>
          <a:bodyPr>
            <a:normAutofit/>
          </a:bodyPr>
          <a:lstStyle/>
          <a:p>
            <a:r>
              <a:rPr lang="en-US" dirty="0"/>
              <a:t>As per Reading Center, 10 out of 15 subjects show new subretinal hyperpigmentation after hESC-RPE transplantation</a:t>
            </a:r>
          </a:p>
          <a:p>
            <a:r>
              <a:rPr lang="en-US" dirty="0"/>
              <a:t>In 7 out of 15 cases, irregular hyper-reflectivity at RPE level observed on OCT </a:t>
            </a:r>
          </a:p>
          <a:p>
            <a:r>
              <a:rPr lang="en-US" dirty="0"/>
              <a:t>In 9 out of 15 cases hypo- and hyper-fluorescent spots observed within treated area on FAF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353800" y="6310310"/>
            <a:ext cx="561109" cy="365125"/>
          </a:xfrm>
          <a:prstGeom prst="rect">
            <a:avLst/>
          </a:prstGeom>
        </p:spPr>
        <p:txBody>
          <a:bodyPr/>
          <a:lstStyle/>
          <a:p>
            <a:pPr algn="r"/>
            <a:fld id="{9E36C2C7-A538-4FAE-A3A8-33546CC1007B}" type="slidenum">
              <a:rPr lang="en-US" smtClean="0"/>
              <a:pPr algn="r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70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5" y="-1397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Subject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353800" y="5947957"/>
            <a:ext cx="436841" cy="365125"/>
          </a:xfrm>
          <a:prstGeom prst="rect">
            <a:avLst/>
          </a:prstGeom>
        </p:spPr>
        <p:txBody>
          <a:bodyPr/>
          <a:lstStyle/>
          <a:p>
            <a:pPr algn="r"/>
            <a:fld id="{9E36C2C7-A538-4FAE-A3A8-33546CC1007B}" type="slidenum">
              <a:rPr lang="en-US" smtClean="0"/>
              <a:pPr algn="r"/>
              <a:t>24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64729" y="866831"/>
            <a:ext cx="9621111" cy="5765463"/>
            <a:chOff x="564729" y="866831"/>
            <a:chExt cx="9621111" cy="5765463"/>
          </a:xfrm>
        </p:grpSpPr>
        <p:sp>
          <p:nvSpPr>
            <p:cNvPr id="11" name="TextBox 10"/>
            <p:cNvSpPr txBox="1"/>
            <p:nvPr/>
          </p:nvSpPr>
          <p:spPr>
            <a:xfrm>
              <a:off x="2362425" y="6147864"/>
              <a:ext cx="1339421" cy="484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742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</a:rPr>
                <a:t>Baseline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07118" y="6147864"/>
              <a:ext cx="1658006" cy="484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742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</a:rPr>
                <a:t>12 Months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03972" y="6147864"/>
              <a:ext cx="1492751" cy="484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742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</a:rPr>
                <a:t>2 Months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4729" y="1614568"/>
              <a:ext cx="842627" cy="581312"/>
            </a:xfrm>
            <a:prstGeom prst="rect">
              <a:avLst/>
            </a:prstGeom>
          </p:spPr>
          <p:txBody>
            <a:bodyPr wrap="none" lIns="121917" tIns="60958" rIns="121917" bIns="60958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</a:rPr>
                <a:t>CFP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6763" y="4604979"/>
              <a:ext cx="578558" cy="581312"/>
            </a:xfrm>
            <a:prstGeom prst="rect">
              <a:avLst/>
            </a:prstGeom>
          </p:spPr>
          <p:txBody>
            <a:bodyPr wrap="none" lIns="121917" tIns="60958" rIns="121917" bIns="60958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</a:rPr>
                <a:t>IR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601464" y="866831"/>
              <a:ext cx="8584376" cy="5141778"/>
              <a:chOff x="1601464" y="866831"/>
              <a:chExt cx="8584376" cy="514177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326129" y="3549409"/>
                <a:ext cx="606846" cy="2806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7429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3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</a:rPr>
                  <a:t>1 year</a:t>
                </a:r>
              </a:p>
            </p:txBody>
          </p:sp>
          <p:pic>
            <p:nvPicPr>
              <p:cNvPr id="3081" name="Picture 9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196" r="8751" b="-1172"/>
              <a:stretch/>
            </p:blipFill>
            <p:spPr bwMode="auto">
              <a:xfrm>
                <a:off x="1601465" y="3588133"/>
                <a:ext cx="2728902" cy="24204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1601464" y="866831"/>
                <a:ext cx="8584376" cy="2658098"/>
                <a:chOff x="2678263" y="866831"/>
                <a:chExt cx="8077167" cy="2533183"/>
              </a:xfrm>
            </p:grpSpPr>
            <p:pic>
              <p:nvPicPr>
                <p:cNvPr id="8" name="Picture 2" descr="C:\CELLCURE DATA\102\VISIT 1\FUNDUS\17.08.15 OU Shelly\LE\44390_001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11000" contrast="2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060" r="12453" b="17962"/>
                <a:stretch/>
              </p:blipFill>
              <p:spPr bwMode="auto">
                <a:xfrm>
                  <a:off x="2678263" y="866831"/>
                  <a:ext cx="2567664" cy="25331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5" descr="https://excelsior.blob.core.windows.net/media-container/42/367/64068/213095/258263/Check-Ins/Image_467659_1.jpg?sv=2015-04-05&amp;sr=c&amp;si=d68fb493-37ab-437f-aec9-ce38a9f66c3c&amp;sig=CmH3y2YZaMg%2BdYL1mxg0jUgYv21IZSwIWcViiptwYt8%3D&amp;se=2016-09-21T11%3A11%3A28Z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49000"/>
                          </a14:imgEffect>
                          <a14:imgEffect>
                            <a14:colorTemperature colorTemp="5625"/>
                          </a14:imgEffect>
                          <a14:imgEffect>
                            <a14:saturation sat="130000"/>
                          </a14:imgEffect>
                          <a14:imgEffect>
                            <a14:brightnessContrast bright="11000" contrast="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350" t="40805" r="18199" b="1782"/>
                <a:stretch/>
              </p:blipFill>
              <p:spPr bwMode="auto">
                <a:xfrm>
                  <a:off x="8125519" y="866832"/>
                  <a:ext cx="2629911" cy="25331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2" descr="E:\AMD Geographic atrophy\1st Operation_Oved Ben Zion_18.08.15\g 18.10.15 2 months\FUNDUS\LE\44496_002cc.jpe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5800"/>
                          </a14:imgEffect>
                          <a14:imgEffect>
                            <a14:saturation sat="90000"/>
                          </a14:imgEffect>
                          <a14:imgEffect>
                            <a14:brightnessContrast bright="47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43" t="33930" r="36238" b="12121"/>
                <a:stretch/>
              </p:blipFill>
              <p:spPr bwMode="auto">
                <a:xfrm>
                  <a:off x="5300407" y="866831"/>
                  <a:ext cx="2725531" cy="25331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1" t="1169" r="4144" b="24529"/>
              <a:stretch/>
            </p:blipFill>
            <p:spPr bwMode="auto">
              <a:xfrm>
                <a:off x="4388267" y="3580792"/>
                <a:ext cx="2896681" cy="2393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60" r="7751" b="26868"/>
              <a:stretch/>
            </p:blipFill>
            <p:spPr bwMode="auto">
              <a:xfrm>
                <a:off x="7390783" y="3588133"/>
                <a:ext cx="2795057" cy="2405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" name="צורה חופשית 4"/>
          <p:cNvSpPr/>
          <p:nvPr/>
        </p:nvSpPr>
        <p:spPr>
          <a:xfrm>
            <a:off x="1586717" y="1430593"/>
            <a:ext cx="2728902" cy="585883"/>
          </a:xfrm>
          <a:custGeom>
            <a:avLst/>
            <a:gdLst>
              <a:gd name="connsiteX0" fmla="*/ 59018 w 3025298"/>
              <a:gd name="connsiteY0" fmla="*/ 0 h 1561933"/>
              <a:gd name="connsiteX1" fmla="*/ 11393 w 3025298"/>
              <a:gd name="connsiteY1" fmla="*/ 200025 h 1561933"/>
              <a:gd name="connsiteX2" fmla="*/ 1868 w 3025298"/>
              <a:gd name="connsiteY2" fmla="*/ 514350 h 1561933"/>
              <a:gd name="connsiteX3" fmla="*/ 39968 w 3025298"/>
              <a:gd name="connsiteY3" fmla="*/ 876300 h 1561933"/>
              <a:gd name="connsiteX4" fmla="*/ 39968 w 3025298"/>
              <a:gd name="connsiteY4" fmla="*/ 1162050 h 1561933"/>
              <a:gd name="connsiteX5" fmla="*/ 68543 w 3025298"/>
              <a:gd name="connsiteY5" fmla="*/ 1276350 h 1561933"/>
              <a:gd name="connsiteX6" fmla="*/ 163793 w 3025298"/>
              <a:gd name="connsiteY6" fmla="*/ 1371600 h 1561933"/>
              <a:gd name="connsiteX7" fmla="*/ 354293 w 3025298"/>
              <a:gd name="connsiteY7" fmla="*/ 1390650 h 1561933"/>
              <a:gd name="connsiteX8" fmla="*/ 544793 w 3025298"/>
              <a:gd name="connsiteY8" fmla="*/ 1524000 h 1561933"/>
              <a:gd name="connsiteX9" fmla="*/ 640043 w 3025298"/>
              <a:gd name="connsiteY9" fmla="*/ 1543050 h 1561933"/>
              <a:gd name="connsiteX10" fmla="*/ 763868 w 3025298"/>
              <a:gd name="connsiteY10" fmla="*/ 1552575 h 1561933"/>
              <a:gd name="connsiteX11" fmla="*/ 1421093 w 3025298"/>
              <a:gd name="connsiteY11" fmla="*/ 1400175 h 1561933"/>
              <a:gd name="connsiteX12" fmla="*/ 1840193 w 3025298"/>
              <a:gd name="connsiteY12" fmla="*/ 1447800 h 1561933"/>
              <a:gd name="connsiteX13" fmla="*/ 2002118 w 3025298"/>
              <a:gd name="connsiteY13" fmla="*/ 1466850 h 1561933"/>
              <a:gd name="connsiteX14" fmla="*/ 2154518 w 3025298"/>
              <a:gd name="connsiteY14" fmla="*/ 1447800 h 1561933"/>
              <a:gd name="connsiteX15" fmla="*/ 2383118 w 3025298"/>
              <a:gd name="connsiteY15" fmla="*/ 1447800 h 1561933"/>
              <a:gd name="connsiteX16" fmla="*/ 2792693 w 3025298"/>
              <a:gd name="connsiteY16" fmla="*/ 1257300 h 1561933"/>
              <a:gd name="connsiteX17" fmla="*/ 3011768 w 3025298"/>
              <a:gd name="connsiteY17" fmla="*/ 1009650 h 1561933"/>
              <a:gd name="connsiteX18" fmla="*/ 2983193 w 3025298"/>
              <a:gd name="connsiteY18" fmla="*/ 1009650 h 1561933"/>
              <a:gd name="connsiteX0" fmla="*/ 57354 w 3023634"/>
              <a:gd name="connsiteY0" fmla="*/ 0 h 1561933"/>
              <a:gd name="connsiteX1" fmla="*/ 204 w 3023634"/>
              <a:gd name="connsiteY1" fmla="*/ 514350 h 1561933"/>
              <a:gd name="connsiteX2" fmla="*/ 38304 w 3023634"/>
              <a:gd name="connsiteY2" fmla="*/ 876300 h 1561933"/>
              <a:gd name="connsiteX3" fmla="*/ 38304 w 3023634"/>
              <a:gd name="connsiteY3" fmla="*/ 1162050 h 1561933"/>
              <a:gd name="connsiteX4" fmla="*/ 66879 w 3023634"/>
              <a:gd name="connsiteY4" fmla="*/ 1276350 h 1561933"/>
              <a:gd name="connsiteX5" fmla="*/ 162129 w 3023634"/>
              <a:gd name="connsiteY5" fmla="*/ 1371600 h 1561933"/>
              <a:gd name="connsiteX6" fmla="*/ 352629 w 3023634"/>
              <a:gd name="connsiteY6" fmla="*/ 1390650 h 1561933"/>
              <a:gd name="connsiteX7" fmla="*/ 543129 w 3023634"/>
              <a:gd name="connsiteY7" fmla="*/ 1524000 h 1561933"/>
              <a:gd name="connsiteX8" fmla="*/ 638379 w 3023634"/>
              <a:gd name="connsiteY8" fmla="*/ 1543050 h 1561933"/>
              <a:gd name="connsiteX9" fmla="*/ 762204 w 3023634"/>
              <a:gd name="connsiteY9" fmla="*/ 1552575 h 1561933"/>
              <a:gd name="connsiteX10" fmla="*/ 1419429 w 3023634"/>
              <a:gd name="connsiteY10" fmla="*/ 1400175 h 1561933"/>
              <a:gd name="connsiteX11" fmla="*/ 1838529 w 3023634"/>
              <a:gd name="connsiteY11" fmla="*/ 1447800 h 1561933"/>
              <a:gd name="connsiteX12" fmla="*/ 2000454 w 3023634"/>
              <a:gd name="connsiteY12" fmla="*/ 1466850 h 1561933"/>
              <a:gd name="connsiteX13" fmla="*/ 2152854 w 3023634"/>
              <a:gd name="connsiteY13" fmla="*/ 1447800 h 1561933"/>
              <a:gd name="connsiteX14" fmla="*/ 2381454 w 3023634"/>
              <a:gd name="connsiteY14" fmla="*/ 1447800 h 1561933"/>
              <a:gd name="connsiteX15" fmla="*/ 2791029 w 3023634"/>
              <a:gd name="connsiteY15" fmla="*/ 1257300 h 1561933"/>
              <a:gd name="connsiteX16" fmla="*/ 3010104 w 3023634"/>
              <a:gd name="connsiteY16" fmla="*/ 1009650 h 1561933"/>
              <a:gd name="connsiteX17" fmla="*/ 2981529 w 3023634"/>
              <a:gd name="connsiteY17" fmla="*/ 1009650 h 1561933"/>
              <a:gd name="connsiteX0" fmla="*/ 204 w 3023634"/>
              <a:gd name="connsiteY0" fmla="*/ 0 h 1047583"/>
              <a:gd name="connsiteX1" fmla="*/ 38304 w 3023634"/>
              <a:gd name="connsiteY1" fmla="*/ 361950 h 1047583"/>
              <a:gd name="connsiteX2" fmla="*/ 38304 w 3023634"/>
              <a:gd name="connsiteY2" fmla="*/ 647700 h 1047583"/>
              <a:gd name="connsiteX3" fmla="*/ 66879 w 3023634"/>
              <a:gd name="connsiteY3" fmla="*/ 762000 h 1047583"/>
              <a:gd name="connsiteX4" fmla="*/ 162129 w 3023634"/>
              <a:gd name="connsiteY4" fmla="*/ 857250 h 1047583"/>
              <a:gd name="connsiteX5" fmla="*/ 352629 w 3023634"/>
              <a:gd name="connsiteY5" fmla="*/ 876300 h 1047583"/>
              <a:gd name="connsiteX6" fmla="*/ 543129 w 3023634"/>
              <a:gd name="connsiteY6" fmla="*/ 1009650 h 1047583"/>
              <a:gd name="connsiteX7" fmla="*/ 638379 w 3023634"/>
              <a:gd name="connsiteY7" fmla="*/ 1028700 h 1047583"/>
              <a:gd name="connsiteX8" fmla="*/ 762204 w 3023634"/>
              <a:gd name="connsiteY8" fmla="*/ 1038225 h 1047583"/>
              <a:gd name="connsiteX9" fmla="*/ 1419429 w 3023634"/>
              <a:gd name="connsiteY9" fmla="*/ 885825 h 1047583"/>
              <a:gd name="connsiteX10" fmla="*/ 1838529 w 3023634"/>
              <a:gd name="connsiteY10" fmla="*/ 933450 h 1047583"/>
              <a:gd name="connsiteX11" fmla="*/ 2000454 w 3023634"/>
              <a:gd name="connsiteY11" fmla="*/ 952500 h 1047583"/>
              <a:gd name="connsiteX12" fmla="*/ 2152854 w 3023634"/>
              <a:gd name="connsiteY12" fmla="*/ 933450 h 1047583"/>
              <a:gd name="connsiteX13" fmla="*/ 2381454 w 3023634"/>
              <a:gd name="connsiteY13" fmla="*/ 933450 h 1047583"/>
              <a:gd name="connsiteX14" fmla="*/ 2791029 w 3023634"/>
              <a:gd name="connsiteY14" fmla="*/ 742950 h 1047583"/>
              <a:gd name="connsiteX15" fmla="*/ 3010104 w 3023634"/>
              <a:gd name="connsiteY15" fmla="*/ 495300 h 1047583"/>
              <a:gd name="connsiteX16" fmla="*/ 2981529 w 3023634"/>
              <a:gd name="connsiteY16" fmla="*/ 495300 h 1047583"/>
              <a:gd name="connsiteX0" fmla="*/ 204 w 3023634"/>
              <a:gd name="connsiteY0" fmla="*/ 0 h 877491"/>
              <a:gd name="connsiteX1" fmla="*/ 38304 w 3023634"/>
              <a:gd name="connsiteY1" fmla="*/ 191858 h 877491"/>
              <a:gd name="connsiteX2" fmla="*/ 38304 w 3023634"/>
              <a:gd name="connsiteY2" fmla="*/ 477608 h 877491"/>
              <a:gd name="connsiteX3" fmla="*/ 66879 w 3023634"/>
              <a:gd name="connsiteY3" fmla="*/ 591908 h 877491"/>
              <a:gd name="connsiteX4" fmla="*/ 162129 w 3023634"/>
              <a:gd name="connsiteY4" fmla="*/ 687158 h 877491"/>
              <a:gd name="connsiteX5" fmla="*/ 352629 w 3023634"/>
              <a:gd name="connsiteY5" fmla="*/ 706208 h 877491"/>
              <a:gd name="connsiteX6" fmla="*/ 543129 w 3023634"/>
              <a:gd name="connsiteY6" fmla="*/ 839558 h 877491"/>
              <a:gd name="connsiteX7" fmla="*/ 638379 w 3023634"/>
              <a:gd name="connsiteY7" fmla="*/ 858608 h 877491"/>
              <a:gd name="connsiteX8" fmla="*/ 762204 w 3023634"/>
              <a:gd name="connsiteY8" fmla="*/ 868133 h 877491"/>
              <a:gd name="connsiteX9" fmla="*/ 1419429 w 3023634"/>
              <a:gd name="connsiteY9" fmla="*/ 715733 h 877491"/>
              <a:gd name="connsiteX10" fmla="*/ 1838529 w 3023634"/>
              <a:gd name="connsiteY10" fmla="*/ 763358 h 877491"/>
              <a:gd name="connsiteX11" fmla="*/ 2000454 w 3023634"/>
              <a:gd name="connsiteY11" fmla="*/ 782408 h 877491"/>
              <a:gd name="connsiteX12" fmla="*/ 2152854 w 3023634"/>
              <a:gd name="connsiteY12" fmla="*/ 763358 h 877491"/>
              <a:gd name="connsiteX13" fmla="*/ 2381454 w 3023634"/>
              <a:gd name="connsiteY13" fmla="*/ 763358 h 877491"/>
              <a:gd name="connsiteX14" fmla="*/ 2791029 w 3023634"/>
              <a:gd name="connsiteY14" fmla="*/ 572858 h 877491"/>
              <a:gd name="connsiteX15" fmla="*/ 3010104 w 3023634"/>
              <a:gd name="connsiteY15" fmla="*/ 325208 h 877491"/>
              <a:gd name="connsiteX16" fmla="*/ 2981529 w 3023634"/>
              <a:gd name="connsiteY16" fmla="*/ 325208 h 877491"/>
              <a:gd name="connsiteX0" fmla="*/ 204 w 2981529"/>
              <a:gd name="connsiteY0" fmla="*/ 0 h 877491"/>
              <a:gd name="connsiteX1" fmla="*/ 38304 w 2981529"/>
              <a:gd name="connsiteY1" fmla="*/ 191858 h 877491"/>
              <a:gd name="connsiteX2" fmla="*/ 38304 w 2981529"/>
              <a:gd name="connsiteY2" fmla="*/ 477608 h 877491"/>
              <a:gd name="connsiteX3" fmla="*/ 66879 w 2981529"/>
              <a:gd name="connsiteY3" fmla="*/ 591908 h 877491"/>
              <a:gd name="connsiteX4" fmla="*/ 162129 w 2981529"/>
              <a:gd name="connsiteY4" fmla="*/ 687158 h 877491"/>
              <a:gd name="connsiteX5" fmla="*/ 352629 w 2981529"/>
              <a:gd name="connsiteY5" fmla="*/ 706208 h 877491"/>
              <a:gd name="connsiteX6" fmla="*/ 543129 w 2981529"/>
              <a:gd name="connsiteY6" fmla="*/ 839558 h 877491"/>
              <a:gd name="connsiteX7" fmla="*/ 638379 w 2981529"/>
              <a:gd name="connsiteY7" fmla="*/ 858608 h 877491"/>
              <a:gd name="connsiteX8" fmla="*/ 762204 w 2981529"/>
              <a:gd name="connsiteY8" fmla="*/ 868133 h 877491"/>
              <a:gd name="connsiteX9" fmla="*/ 1419429 w 2981529"/>
              <a:gd name="connsiteY9" fmla="*/ 715733 h 877491"/>
              <a:gd name="connsiteX10" fmla="*/ 1838529 w 2981529"/>
              <a:gd name="connsiteY10" fmla="*/ 763358 h 877491"/>
              <a:gd name="connsiteX11" fmla="*/ 2000454 w 2981529"/>
              <a:gd name="connsiteY11" fmla="*/ 782408 h 877491"/>
              <a:gd name="connsiteX12" fmla="*/ 2152854 w 2981529"/>
              <a:gd name="connsiteY12" fmla="*/ 763358 h 877491"/>
              <a:gd name="connsiteX13" fmla="*/ 2381454 w 2981529"/>
              <a:gd name="connsiteY13" fmla="*/ 763358 h 877491"/>
              <a:gd name="connsiteX14" fmla="*/ 2791029 w 2981529"/>
              <a:gd name="connsiteY14" fmla="*/ 572858 h 877491"/>
              <a:gd name="connsiteX15" fmla="*/ 2981529 w 2981529"/>
              <a:gd name="connsiteY15" fmla="*/ 325208 h 87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81529" h="877491">
                <a:moveTo>
                  <a:pt x="204" y="0"/>
                </a:moveTo>
                <a:cubicBezTo>
                  <a:pt x="-2971" y="146050"/>
                  <a:pt x="31954" y="112257"/>
                  <a:pt x="38304" y="191858"/>
                </a:cubicBezTo>
                <a:cubicBezTo>
                  <a:pt x="44654" y="271459"/>
                  <a:pt x="33541" y="410933"/>
                  <a:pt x="38304" y="477608"/>
                </a:cubicBezTo>
                <a:cubicBezTo>
                  <a:pt x="43066" y="544283"/>
                  <a:pt x="46241" y="556983"/>
                  <a:pt x="66879" y="591908"/>
                </a:cubicBezTo>
                <a:cubicBezTo>
                  <a:pt x="87517" y="626833"/>
                  <a:pt x="114504" y="668108"/>
                  <a:pt x="162129" y="687158"/>
                </a:cubicBezTo>
                <a:cubicBezTo>
                  <a:pt x="209754" y="706208"/>
                  <a:pt x="289129" y="680808"/>
                  <a:pt x="352629" y="706208"/>
                </a:cubicBezTo>
                <a:cubicBezTo>
                  <a:pt x="416129" y="731608"/>
                  <a:pt x="495504" y="814158"/>
                  <a:pt x="543129" y="839558"/>
                </a:cubicBezTo>
                <a:cubicBezTo>
                  <a:pt x="590754" y="864958"/>
                  <a:pt x="601867" y="853846"/>
                  <a:pt x="638379" y="858608"/>
                </a:cubicBezTo>
                <a:cubicBezTo>
                  <a:pt x="674892" y="863371"/>
                  <a:pt x="632029" y="891946"/>
                  <a:pt x="762204" y="868133"/>
                </a:cubicBezTo>
                <a:cubicBezTo>
                  <a:pt x="892379" y="844320"/>
                  <a:pt x="1240042" y="733195"/>
                  <a:pt x="1419429" y="715733"/>
                </a:cubicBezTo>
                <a:cubicBezTo>
                  <a:pt x="1598816" y="698271"/>
                  <a:pt x="1838529" y="763358"/>
                  <a:pt x="1838529" y="763358"/>
                </a:cubicBezTo>
                <a:cubicBezTo>
                  <a:pt x="1935366" y="774470"/>
                  <a:pt x="1948067" y="782408"/>
                  <a:pt x="2000454" y="782408"/>
                </a:cubicBezTo>
                <a:cubicBezTo>
                  <a:pt x="2052841" y="782408"/>
                  <a:pt x="2089354" y="766533"/>
                  <a:pt x="2152854" y="763358"/>
                </a:cubicBezTo>
                <a:cubicBezTo>
                  <a:pt x="2216354" y="760183"/>
                  <a:pt x="2275092" y="795108"/>
                  <a:pt x="2381454" y="763358"/>
                </a:cubicBezTo>
                <a:cubicBezTo>
                  <a:pt x="2487817" y="731608"/>
                  <a:pt x="2691017" y="645883"/>
                  <a:pt x="2791029" y="572858"/>
                </a:cubicBezTo>
                <a:cubicBezTo>
                  <a:pt x="2891041" y="499833"/>
                  <a:pt x="2941841" y="376802"/>
                  <a:pt x="2981529" y="325208"/>
                </a:cubicBezTo>
              </a:path>
            </a:pathLst>
          </a:custGeom>
          <a:noFill/>
          <a:ln w="254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479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569" y="-27383"/>
            <a:ext cx="10515600" cy="82585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9999"/>
                </a:solidFill>
              </a:rPr>
              <a:t>Subject 1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45461" y="6429277"/>
            <a:ext cx="12046540" cy="418463"/>
          </a:xfrm>
          <a:prstGeom prst="rect">
            <a:avLst/>
          </a:prstGeom>
        </p:spPr>
        <p:txBody>
          <a:bodyPr vert="horz" wrap="square" lIns="121808" tIns="60902" rIns="121808" bIns="60902" rtlCol="0" anchor="ctr">
            <a:spAutoFit/>
          </a:bodyPr>
          <a:lstStyle>
            <a:lvl1pPr algn="l" defTabSz="7422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100" dirty="0">
                <a:solidFill>
                  <a:srgbClr val="FF9900"/>
                </a:solidFill>
                <a:latin typeface="Calibri" panose="020F0502020204030204"/>
              </a:rPr>
              <a:t>  bleb border,  </a:t>
            </a:r>
            <a:r>
              <a:rPr lang="en-US" sz="2100" dirty="0">
                <a:solidFill>
                  <a:srgbClr val="FF0000"/>
                </a:solidFill>
                <a:latin typeface="Calibri" panose="020F0502020204030204"/>
              </a:rPr>
              <a:t>Sub retinal injection location, </a:t>
            </a:r>
            <a:r>
              <a:rPr lang="en-US" sz="2100" dirty="0">
                <a:solidFill>
                  <a:srgbClr val="9933FF"/>
                </a:solidFill>
                <a:latin typeface="Calibri" panose="020F0502020204030204"/>
              </a:rPr>
              <a:t>GA border, </a:t>
            </a:r>
            <a:r>
              <a:rPr lang="en-US" sz="2100" dirty="0">
                <a:solidFill>
                  <a:srgbClr val="00B0F0"/>
                </a:solidFill>
                <a:latin typeface="Calibri" panose="020F0502020204030204"/>
              </a:rPr>
              <a:t>Irregular hyper-reflectivity </a:t>
            </a:r>
            <a:endParaRPr lang="en-US" sz="2100" dirty="0">
              <a:solidFill>
                <a:srgbClr val="9933FF"/>
              </a:solidFill>
              <a:latin typeface="Calibri" panose="020F050202020403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29590" y="740702"/>
            <a:ext cx="9952135" cy="2467575"/>
            <a:chOff x="1229590" y="740702"/>
            <a:chExt cx="9952135" cy="246757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08" b="16685"/>
            <a:stretch/>
          </p:blipFill>
          <p:spPr bwMode="auto">
            <a:xfrm>
              <a:off x="4550650" y="740702"/>
              <a:ext cx="3288482" cy="2457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77"/>
            <a:stretch/>
          </p:blipFill>
          <p:spPr bwMode="auto">
            <a:xfrm>
              <a:off x="7893243" y="753734"/>
              <a:ext cx="3288482" cy="2454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1229590" y="740702"/>
              <a:ext cx="3223385" cy="2457256"/>
              <a:chOff x="478295" y="1811732"/>
              <a:chExt cx="2833395" cy="2137968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658" b="3935"/>
              <a:stretch/>
            </p:blipFill>
            <p:spPr bwMode="auto">
              <a:xfrm>
                <a:off x="478295" y="1811732"/>
                <a:ext cx="2833395" cy="2137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צורה חופשית 4"/>
              <p:cNvSpPr/>
              <p:nvPr/>
            </p:nvSpPr>
            <p:spPr>
              <a:xfrm>
                <a:off x="518969" y="1903189"/>
                <a:ext cx="2792402" cy="851736"/>
              </a:xfrm>
              <a:custGeom>
                <a:avLst/>
                <a:gdLst>
                  <a:gd name="connsiteX0" fmla="*/ 59018 w 3025298"/>
                  <a:gd name="connsiteY0" fmla="*/ 0 h 1561933"/>
                  <a:gd name="connsiteX1" fmla="*/ 11393 w 3025298"/>
                  <a:gd name="connsiteY1" fmla="*/ 200025 h 1561933"/>
                  <a:gd name="connsiteX2" fmla="*/ 1868 w 3025298"/>
                  <a:gd name="connsiteY2" fmla="*/ 514350 h 1561933"/>
                  <a:gd name="connsiteX3" fmla="*/ 39968 w 3025298"/>
                  <a:gd name="connsiteY3" fmla="*/ 876300 h 1561933"/>
                  <a:gd name="connsiteX4" fmla="*/ 39968 w 3025298"/>
                  <a:gd name="connsiteY4" fmla="*/ 1162050 h 1561933"/>
                  <a:gd name="connsiteX5" fmla="*/ 68543 w 3025298"/>
                  <a:gd name="connsiteY5" fmla="*/ 1276350 h 1561933"/>
                  <a:gd name="connsiteX6" fmla="*/ 163793 w 3025298"/>
                  <a:gd name="connsiteY6" fmla="*/ 1371600 h 1561933"/>
                  <a:gd name="connsiteX7" fmla="*/ 354293 w 3025298"/>
                  <a:gd name="connsiteY7" fmla="*/ 1390650 h 1561933"/>
                  <a:gd name="connsiteX8" fmla="*/ 544793 w 3025298"/>
                  <a:gd name="connsiteY8" fmla="*/ 1524000 h 1561933"/>
                  <a:gd name="connsiteX9" fmla="*/ 640043 w 3025298"/>
                  <a:gd name="connsiteY9" fmla="*/ 1543050 h 1561933"/>
                  <a:gd name="connsiteX10" fmla="*/ 763868 w 3025298"/>
                  <a:gd name="connsiteY10" fmla="*/ 1552575 h 1561933"/>
                  <a:gd name="connsiteX11" fmla="*/ 1421093 w 3025298"/>
                  <a:gd name="connsiteY11" fmla="*/ 1400175 h 1561933"/>
                  <a:gd name="connsiteX12" fmla="*/ 1840193 w 3025298"/>
                  <a:gd name="connsiteY12" fmla="*/ 1447800 h 1561933"/>
                  <a:gd name="connsiteX13" fmla="*/ 2002118 w 3025298"/>
                  <a:gd name="connsiteY13" fmla="*/ 1466850 h 1561933"/>
                  <a:gd name="connsiteX14" fmla="*/ 2154518 w 3025298"/>
                  <a:gd name="connsiteY14" fmla="*/ 1447800 h 1561933"/>
                  <a:gd name="connsiteX15" fmla="*/ 2383118 w 3025298"/>
                  <a:gd name="connsiteY15" fmla="*/ 1447800 h 1561933"/>
                  <a:gd name="connsiteX16" fmla="*/ 2792693 w 3025298"/>
                  <a:gd name="connsiteY16" fmla="*/ 1257300 h 1561933"/>
                  <a:gd name="connsiteX17" fmla="*/ 3011768 w 3025298"/>
                  <a:gd name="connsiteY17" fmla="*/ 1009650 h 1561933"/>
                  <a:gd name="connsiteX18" fmla="*/ 2983193 w 3025298"/>
                  <a:gd name="connsiteY18" fmla="*/ 1009650 h 1561933"/>
                  <a:gd name="connsiteX0" fmla="*/ 57354 w 3023634"/>
                  <a:gd name="connsiteY0" fmla="*/ 0 h 1561933"/>
                  <a:gd name="connsiteX1" fmla="*/ 204 w 3023634"/>
                  <a:gd name="connsiteY1" fmla="*/ 514350 h 1561933"/>
                  <a:gd name="connsiteX2" fmla="*/ 38304 w 3023634"/>
                  <a:gd name="connsiteY2" fmla="*/ 876300 h 1561933"/>
                  <a:gd name="connsiteX3" fmla="*/ 38304 w 3023634"/>
                  <a:gd name="connsiteY3" fmla="*/ 1162050 h 1561933"/>
                  <a:gd name="connsiteX4" fmla="*/ 66879 w 3023634"/>
                  <a:gd name="connsiteY4" fmla="*/ 1276350 h 1561933"/>
                  <a:gd name="connsiteX5" fmla="*/ 162129 w 3023634"/>
                  <a:gd name="connsiteY5" fmla="*/ 1371600 h 1561933"/>
                  <a:gd name="connsiteX6" fmla="*/ 352629 w 3023634"/>
                  <a:gd name="connsiteY6" fmla="*/ 1390650 h 1561933"/>
                  <a:gd name="connsiteX7" fmla="*/ 543129 w 3023634"/>
                  <a:gd name="connsiteY7" fmla="*/ 1524000 h 1561933"/>
                  <a:gd name="connsiteX8" fmla="*/ 638379 w 3023634"/>
                  <a:gd name="connsiteY8" fmla="*/ 1543050 h 1561933"/>
                  <a:gd name="connsiteX9" fmla="*/ 762204 w 3023634"/>
                  <a:gd name="connsiteY9" fmla="*/ 1552575 h 1561933"/>
                  <a:gd name="connsiteX10" fmla="*/ 1419429 w 3023634"/>
                  <a:gd name="connsiteY10" fmla="*/ 1400175 h 1561933"/>
                  <a:gd name="connsiteX11" fmla="*/ 1838529 w 3023634"/>
                  <a:gd name="connsiteY11" fmla="*/ 1447800 h 1561933"/>
                  <a:gd name="connsiteX12" fmla="*/ 2000454 w 3023634"/>
                  <a:gd name="connsiteY12" fmla="*/ 1466850 h 1561933"/>
                  <a:gd name="connsiteX13" fmla="*/ 2152854 w 3023634"/>
                  <a:gd name="connsiteY13" fmla="*/ 1447800 h 1561933"/>
                  <a:gd name="connsiteX14" fmla="*/ 2381454 w 3023634"/>
                  <a:gd name="connsiteY14" fmla="*/ 1447800 h 1561933"/>
                  <a:gd name="connsiteX15" fmla="*/ 2791029 w 3023634"/>
                  <a:gd name="connsiteY15" fmla="*/ 1257300 h 1561933"/>
                  <a:gd name="connsiteX16" fmla="*/ 3010104 w 3023634"/>
                  <a:gd name="connsiteY16" fmla="*/ 1009650 h 1561933"/>
                  <a:gd name="connsiteX17" fmla="*/ 2981529 w 3023634"/>
                  <a:gd name="connsiteY17" fmla="*/ 1009650 h 1561933"/>
                  <a:gd name="connsiteX0" fmla="*/ 204 w 3023634"/>
                  <a:gd name="connsiteY0" fmla="*/ 0 h 1047583"/>
                  <a:gd name="connsiteX1" fmla="*/ 38304 w 3023634"/>
                  <a:gd name="connsiteY1" fmla="*/ 361950 h 1047583"/>
                  <a:gd name="connsiteX2" fmla="*/ 38304 w 3023634"/>
                  <a:gd name="connsiteY2" fmla="*/ 647700 h 1047583"/>
                  <a:gd name="connsiteX3" fmla="*/ 66879 w 3023634"/>
                  <a:gd name="connsiteY3" fmla="*/ 762000 h 1047583"/>
                  <a:gd name="connsiteX4" fmla="*/ 162129 w 3023634"/>
                  <a:gd name="connsiteY4" fmla="*/ 857250 h 1047583"/>
                  <a:gd name="connsiteX5" fmla="*/ 352629 w 3023634"/>
                  <a:gd name="connsiteY5" fmla="*/ 876300 h 1047583"/>
                  <a:gd name="connsiteX6" fmla="*/ 543129 w 3023634"/>
                  <a:gd name="connsiteY6" fmla="*/ 1009650 h 1047583"/>
                  <a:gd name="connsiteX7" fmla="*/ 638379 w 3023634"/>
                  <a:gd name="connsiteY7" fmla="*/ 1028700 h 1047583"/>
                  <a:gd name="connsiteX8" fmla="*/ 762204 w 3023634"/>
                  <a:gd name="connsiteY8" fmla="*/ 1038225 h 1047583"/>
                  <a:gd name="connsiteX9" fmla="*/ 1419429 w 3023634"/>
                  <a:gd name="connsiteY9" fmla="*/ 885825 h 1047583"/>
                  <a:gd name="connsiteX10" fmla="*/ 1838529 w 3023634"/>
                  <a:gd name="connsiteY10" fmla="*/ 933450 h 1047583"/>
                  <a:gd name="connsiteX11" fmla="*/ 2000454 w 3023634"/>
                  <a:gd name="connsiteY11" fmla="*/ 952500 h 1047583"/>
                  <a:gd name="connsiteX12" fmla="*/ 2152854 w 3023634"/>
                  <a:gd name="connsiteY12" fmla="*/ 933450 h 1047583"/>
                  <a:gd name="connsiteX13" fmla="*/ 2381454 w 3023634"/>
                  <a:gd name="connsiteY13" fmla="*/ 933450 h 1047583"/>
                  <a:gd name="connsiteX14" fmla="*/ 2791029 w 3023634"/>
                  <a:gd name="connsiteY14" fmla="*/ 742950 h 1047583"/>
                  <a:gd name="connsiteX15" fmla="*/ 3010104 w 3023634"/>
                  <a:gd name="connsiteY15" fmla="*/ 495300 h 1047583"/>
                  <a:gd name="connsiteX16" fmla="*/ 2981529 w 3023634"/>
                  <a:gd name="connsiteY16" fmla="*/ 495300 h 1047583"/>
                  <a:gd name="connsiteX0" fmla="*/ 204 w 3023634"/>
                  <a:gd name="connsiteY0" fmla="*/ 0 h 877491"/>
                  <a:gd name="connsiteX1" fmla="*/ 38304 w 3023634"/>
                  <a:gd name="connsiteY1" fmla="*/ 191858 h 877491"/>
                  <a:gd name="connsiteX2" fmla="*/ 38304 w 3023634"/>
                  <a:gd name="connsiteY2" fmla="*/ 477608 h 877491"/>
                  <a:gd name="connsiteX3" fmla="*/ 66879 w 3023634"/>
                  <a:gd name="connsiteY3" fmla="*/ 591908 h 877491"/>
                  <a:gd name="connsiteX4" fmla="*/ 162129 w 3023634"/>
                  <a:gd name="connsiteY4" fmla="*/ 687158 h 877491"/>
                  <a:gd name="connsiteX5" fmla="*/ 352629 w 3023634"/>
                  <a:gd name="connsiteY5" fmla="*/ 706208 h 877491"/>
                  <a:gd name="connsiteX6" fmla="*/ 543129 w 3023634"/>
                  <a:gd name="connsiteY6" fmla="*/ 839558 h 877491"/>
                  <a:gd name="connsiteX7" fmla="*/ 638379 w 3023634"/>
                  <a:gd name="connsiteY7" fmla="*/ 858608 h 877491"/>
                  <a:gd name="connsiteX8" fmla="*/ 762204 w 3023634"/>
                  <a:gd name="connsiteY8" fmla="*/ 868133 h 877491"/>
                  <a:gd name="connsiteX9" fmla="*/ 1419429 w 3023634"/>
                  <a:gd name="connsiteY9" fmla="*/ 715733 h 877491"/>
                  <a:gd name="connsiteX10" fmla="*/ 1838529 w 3023634"/>
                  <a:gd name="connsiteY10" fmla="*/ 763358 h 877491"/>
                  <a:gd name="connsiteX11" fmla="*/ 2000454 w 3023634"/>
                  <a:gd name="connsiteY11" fmla="*/ 782408 h 877491"/>
                  <a:gd name="connsiteX12" fmla="*/ 2152854 w 3023634"/>
                  <a:gd name="connsiteY12" fmla="*/ 763358 h 877491"/>
                  <a:gd name="connsiteX13" fmla="*/ 2381454 w 3023634"/>
                  <a:gd name="connsiteY13" fmla="*/ 763358 h 877491"/>
                  <a:gd name="connsiteX14" fmla="*/ 2791029 w 3023634"/>
                  <a:gd name="connsiteY14" fmla="*/ 572858 h 877491"/>
                  <a:gd name="connsiteX15" fmla="*/ 3010104 w 3023634"/>
                  <a:gd name="connsiteY15" fmla="*/ 325208 h 877491"/>
                  <a:gd name="connsiteX16" fmla="*/ 2981529 w 3023634"/>
                  <a:gd name="connsiteY16" fmla="*/ 325208 h 877491"/>
                  <a:gd name="connsiteX0" fmla="*/ 204 w 2981529"/>
                  <a:gd name="connsiteY0" fmla="*/ 0 h 877491"/>
                  <a:gd name="connsiteX1" fmla="*/ 38304 w 2981529"/>
                  <a:gd name="connsiteY1" fmla="*/ 191858 h 877491"/>
                  <a:gd name="connsiteX2" fmla="*/ 38304 w 2981529"/>
                  <a:gd name="connsiteY2" fmla="*/ 477608 h 877491"/>
                  <a:gd name="connsiteX3" fmla="*/ 66879 w 2981529"/>
                  <a:gd name="connsiteY3" fmla="*/ 591908 h 877491"/>
                  <a:gd name="connsiteX4" fmla="*/ 162129 w 2981529"/>
                  <a:gd name="connsiteY4" fmla="*/ 687158 h 877491"/>
                  <a:gd name="connsiteX5" fmla="*/ 352629 w 2981529"/>
                  <a:gd name="connsiteY5" fmla="*/ 706208 h 877491"/>
                  <a:gd name="connsiteX6" fmla="*/ 543129 w 2981529"/>
                  <a:gd name="connsiteY6" fmla="*/ 839558 h 877491"/>
                  <a:gd name="connsiteX7" fmla="*/ 638379 w 2981529"/>
                  <a:gd name="connsiteY7" fmla="*/ 858608 h 877491"/>
                  <a:gd name="connsiteX8" fmla="*/ 762204 w 2981529"/>
                  <a:gd name="connsiteY8" fmla="*/ 868133 h 877491"/>
                  <a:gd name="connsiteX9" fmla="*/ 1419429 w 2981529"/>
                  <a:gd name="connsiteY9" fmla="*/ 715733 h 877491"/>
                  <a:gd name="connsiteX10" fmla="*/ 1838529 w 2981529"/>
                  <a:gd name="connsiteY10" fmla="*/ 763358 h 877491"/>
                  <a:gd name="connsiteX11" fmla="*/ 2000454 w 2981529"/>
                  <a:gd name="connsiteY11" fmla="*/ 782408 h 877491"/>
                  <a:gd name="connsiteX12" fmla="*/ 2152854 w 2981529"/>
                  <a:gd name="connsiteY12" fmla="*/ 763358 h 877491"/>
                  <a:gd name="connsiteX13" fmla="*/ 2381454 w 2981529"/>
                  <a:gd name="connsiteY13" fmla="*/ 763358 h 877491"/>
                  <a:gd name="connsiteX14" fmla="*/ 2791029 w 2981529"/>
                  <a:gd name="connsiteY14" fmla="*/ 572858 h 877491"/>
                  <a:gd name="connsiteX15" fmla="*/ 2981529 w 2981529"/>
                  <a:gd name="connsiteY15" fmla="*/ 325208 h 87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81529" h="877491">
                    <a:moveTo>
                      <a:pt x="204" y="0"/>
                    </a:moveTo>
                    <a:cubicBezTo>
                      <a:pt x="-2971" y="146050"/>
                      <a:pt x="31954" y="112257"/>
                      <a:pt x="38304" y="191858"/>
                    </a:cubicBezTo>
                    <a:cubicBezTo>
                      <a:pt x="44654" y="271459"/>
                      <a:pt x="33541" y="410933"/>
                      <a:pt x="38304" y="477608"/>
                    </a:cubicBezTo>
                    <a:cubicBezTo>
                      <a:pt x="43066" y="544283"/>
                      <a:pt x="46241" y="556983"/>
                      <a:pt x="66879" y="591908"/>
                    </a:cubicBezTo>
                    <a:cubicBezTo>
                      <a:pt x="87517" y="626833"/>
                      <a:pt x="114504" y="668108"/>
                      <a:pt x="162129" y="687158"/>
                    </a:cubicBezTo>
                    <a:cubicBezTo>
                      <a:pt x="209754" y="706208"/>
                      <a:pt x="289129" y="680808"/>
                      <a:pt x="352629" y="706208"/>
                    </a:cubicBezTo>
                    <a:cubicBezTo>
                      <a:pt x="416129" y="731608"/>
                      <a:pt x="495504" y="814158"/>
                      <a:pt x="543129" y="839558"/>
                    </a:cubicBezTo>
                    <a:cubicBezTo>
                      <a:pt x="590754" y="864958"/>
                      <a:pt x="601867" y="853846"/>
                      <a:pt x="638379" y="858608"/>
                    </a:cubicBezTo>
                    <a:cubicBezTo>
                      <a:pt x="674892" y="863371"/>
                      <a:pt x="632029" y="891946"/>
                      <a:pt x="762204" y="868133"/>
                    </a:cubicBezTo>
                    <a:cubicBezTo>
                      <a:pt x="892379" y="844320"/>
                      <a:pt x="1240042" y="733195"/>
                      <a:pt x="1419429" y="715733"/>
                    </a:cubicBezTo>
                    <a:cubicBezTo>
                      <a:pt x="1598816" y="698271"/>
                      <a:pt x="1838529" y="763358"/>
                      <a:pt x="1838529" y="763358"/>
                    </a:cubicBezTo>
                    <a:cubicBezTo>
                      <a:pt x="1935366" y="774470"/>
                      <a:pt x="1948067" y="782408"/>
                      <a:pt x="2000454" y="782408"/>
                    </a:cubicBezTo>
                    <a:cubicBezTo>
                      <a:pt x="2052841" y="782408"/>
                      <a:pt x="2089354" y="766533"/>
                      <a:pt x="2152854" y="763358"/>
                    </a:cubicBezTo>
                    <a:cubicBezTo>
                      <a:pt x="2216354" y="760183"/>
                      <a:pt x="2275092" y="795108"/>
                      <a:pt x="2381454" y="763358"/>
                    </a:cubicBezTo>
                    <a:cubicBezTo>
                      <a:pt x="2487817" y="731608"/>
                      <a:pt x="2691017" y="645883"/>
                      <a:pt x="2791029" y="572858"/>
                    </a:cubicBezTo>
                    <a:cubicBezTo>
                      <a:pt x="2891041" y="499833"/>
                      <a:pt x="2941841" y="376802"/>
                      <a:pt x="2981529" y="325208"/>
                    </a:cubicBezTo>
                  </a:path>
                </a:pathLst>
              </a:custGeom>
              <a:noFill/>
              <a:ln w="2540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5-Point Star 31"/>
              <p:cNvSpPr/>
              <p:nvPr/>
            </p:nvSpPr>
            <p:spPr>
              <a:xfrm>
                <a:off x="1801505" y="2336402"/>
                <a:ext cx="186976" cy="192450"/>
              </a:xfrm>
              <a:prstGeom prst="star5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ysDash"/>
                <a:miter lim="800000"/>
              </a:ln>
              <a:effectLst/>
            </p:spPr>
            <p:txBody>
              <a:bodyPr lIns="22791" tIns="11399" rIns="22791" bIns="11399" rtlCol="0" anchor="ctr"/>
              <a:lstStyle/>
              <a:p>
                <a:pPr algn="ctr" defTabSz="227894">
                  <a:defRPr/>
                </a:pPr>
                <a:endParaRPr lang="he-IL" sz="500" kern="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25741" y="2520197"/>
                <a:ext cx="1515343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/>
            <p:cNvSpPr/>
            <p:nvPr/>
          </p:nvSpPr>
          <p:spPr>
            <a:xfrm>
              <a:off x="1234243" y="2833633"/>
              <a:ext cx="1060214" cy="365091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r>
                <a:rPr lang="en-US" sz="1900" b="1" dirty="0">
                  <a:solidFill>
                    <a:srgbClr val="FFFFFF"/>
                  </a:solidFill>
                </a:rPr>
                <a:t>Baseline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570592" y="2819777"/>
              <a:ext cx="1081792" cy="365091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r>
                <a:rPr lang="en-US" sz="1900" b="1" dirty="0">
                  <a:solidFill>
                    <a:srgbClr val="FFFFFF"/>
                  </a:solidFill>
                </a:rPr>
                <a:t>1 Month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900084" y="2811529"/>
              <a:ext cx="1224867" cy="365091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r>
                <a:rPr lang="en-US" sz="1900" b="1" dirty="0">
                  <a:solidFill>
                    <a:srgbClr val="FFFFFF"/>
                  </a:solidFill>
                </a:rPr>
                <a:t>9 Months</a:t>
              </a:r>
            </a:p>
          </p:txBody>
        </p:sp>
      </p:grpSp>
      <p:sp>
        <p:nvSpPr>
          <p:cNvPr id="70" name="Rectangle 69"/>
          <p:cNvSpPr/>
          <p:nvPr/>
        </p:nvSpPr>
        <p:spPr>
          <a:xfrm>
            <a:off x="245279" y="4605540"/>
            <a:ext cx="850676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OCT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83559" y="1601384"/>
            <a:ext cx="774117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FAF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10275" y="3236979"/>
            <a:ext cx="10171451" cy="3264363"/>
            <a:chOff x="-36106" y="2427734"/>
            <a:chExt cx="8271231" cy="2654518"/>
          </a:xfrm>
        </p:grpSpPr>
        <p:grpSp>
          <p:nvGrpSpPr>
            <p:cNvPr id="3" name="Group 2"/>
            <p:cNvGrpSpPr/>
            <p:nvPr/>
          </p:nvGrpSpPr>
          <p:grpSpPr>
            <a:xfrm>
              <a:off x="78956" y="2427734"/>
              <a:ext cx="3996000" cy="1265486"/>
              <a:chOff x="5045601" y="889141"/>
              <a:chExt cx="3996000" cy="1265486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14" t="31591" r="9139" b="19565"/>
              <a:stretch/>
            </p:blipFill>
            <p:spPr bwMode="auto">
              <a:xfrm>
                <a:off x="5045601" y="889141"/>
                <a:ext cx="3996000" cy="1265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5045601" y="1849432"/>
                <a:ext cx="908746" cy="3051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00" b="1" dirty="0">
                    <a:solidFill>
                      <a:srgbClr val="FFFFFF"/>
                    </a:solidFill>
                  </a:rPr>
                  <a:t>Baseline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7067551" y="1206456"/>
                <a:ext cx="0" cy="842635"/>
              </a:xfrm>
              <a:prstGeom prst="line">
                <a:avLst/>
              </a:prstGeom>
              <a:ln w="31750">
                <a:solidFill>
                  <a:srgbClr val="CC66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8001001" y="1206456"/>
                <a:ext cx="0" cy="842635"/>
              </a:xfrm>
              <a:prstGeom prst="line">
                <a:avLst/>
              </a:prstGeom>
              <a:ln w="31750">
                <a:solidFill>
                  <a:srgbClr val="CC66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-36106" y="3755656"/>
              <a:ext cx="4102866" cy="1317058"/>
              <a:chOff x="4932040" y="2174041"/>
              <a:chExt cx="4102866" cy="1317058"/>
            </a:xfrm>
          </p:grpSpPr>
          <p:pic>
            <p:nvPicPr>
              <p:cNvPr id="6147" name="Picture 3"/>
              <p:cNvPicPr preferRelativeResize="0">
                <a:picLocks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15" t="50000" r="9138"/>
              <a:stretch/>
            </p:blipFill>
            <p:spPr bwMode="auto">
              <a:xfrm>
                <a:off x="5038906" y="2174041"/>
                <a:ext cx="3996000" cy="1269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4932040" y="3154362"/>
                <a:ext cx="1022307" cy="3367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00" b="1" dirty="0">
                    <a:solidFill>
                      <a:srgbClr val="FFFFFF"/>
                    </a:solidFill>
                  </a:rPr>
                  <a:t>1 Month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7067551" y="2518858"/>
                <a:ext cx="0" cy="842635"/>
              </a:xfrm>
              <a:prstGeom prst="line">
                <a:avLst/>
              </a:prstGeom>
              <a:ln w="31750">
                <a:solidFill>
                  <a:srgbClr val="CC66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8001001" y="2518858"/>
                <a:ext cx="0" cy="842635"/>
              </a:xfrm>
              <a:prstGeom prst="line">
                <a:avLst/>
              </a:prstGeom>
              <a:ln w="31750">
                <a:solidFill>
                  <a:srgbClr val="CC66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 стрелкой 19"/>
              <p:cNvCxnSpPr/>
              <p:nvPr/>
            </p:nvCxnSpPr>
            <p:spPr>
              <a:xfrm flipH="1">
                <a:off x="6325780" y="2682140"/>
                <a:ext cx="1012" cy="238145"/>
              </a:xfrm>
              <a:prstGeom prst="straightConnector1">
                <a:avLst/>
              </a:prstGeom>
              <a:ln w="50800">
                <a:solidFill>
                  <a:srgbClr val="00B0F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 стрелкой 19"/>
              <p:cNvCxnSpPr/>
              <p:nvPr/>
            </p:nvCxnSpPr>
            <p:spPr>
              <a:xfrm flipH="1">
                <a:off x="7777325" y="2575139"/>
                <a:ext cx="1012" cy="238145"/>
              </a:xfrm>
              <a:prstGeom prst="straightConnector1">
                <a:avLst/>
              </a:prstGeom>
              <a:ln w="50800">
                <a:solidFill>
                  <a:srgbClr val="00B0F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 стрелкой 19"/>
              <p:cNvCxnSpPr/>
              <p:nvPr/>
            </p:nvCxnSpPr>
            <p:spPr>
              <a:xfrm flipH="1">
                <a:off x="8539325" y="2399786"/>
                <a:ext cx="1012" cy="238145"/>
              </a:xfrm>
              <a:prstGeom prst="straightConnector1">
                <a:avLst/>
              </a:prstGeom>
              <a:ln w="50800">
                <a:solidFill>
                  <a:srgbClr val="00B0F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 стрелкой 19"/>
              <p:cNvCxnSpPr/>
              <p:nvPr/>
            </p:nvCxnSpPr>
            <p:spPr>
              <a:xfrm flipH="1">
                <a:off x="6815300" y="2655795"/>
                <a:ext cx="1012" cy="238145"/>
              </a:xfrm>
              <a:prstGeom prst="straightConnector1">
                <a:avLst/>
              </a:prstGeom>
              <a:ln w="50800">
                <a:solidFill>
                  <a:srgbClr val="00B0F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 стрелкой 19"/>
              <p:cNvCxnSpPr/>
              <p:nvPr/>
            </p:nvCxnSpPr>
            <p:spPr>
              <a:xfrm flipH="1">
                <a:off x="7396325" y="2624435"/>
                <a:ext cx="1012" cy="238145"/>
              </a:xfrm>
              <a:prstGeom prst="straightConnector1">
                <a:avLst/>
              </a:prstGeom>
              <a:ln w="50800">
                <a:solidFill>
                  <a:srgbClr val="00B0F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 стрелкой 19"/>
              <p:cNvCxnSpPr/>
              <p:nvPr/>
            </p:nvCxnSpPr>
            <p:spPr>
              <a:xfrm flipH="1">
                <a:off x="6110294" y="2655795"/>
                <a:ext cx="1012" cy="238145"/>
              </a:xfrm>
              <a:prstGeom prst="straightConnector1">
                <a:avLst/>
              </a:prstGeom>
              <a:ln w="50800">
                <a:solidFill>
                  <a:srgbClr val="00B0F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 стрелкой 19"/>
              <p:cNvCxnSpPr/>
              <p:nvPr/>
            </p:nvCxnSpPr>
            <p:spPr>
              <a:xfrm flipH="1">
                <a:off x="5786600" y="2644845"/>
                <a:ext cx="1012" cy="238145"/>
              </a:xfrm>
              <a:prstGeom prst="straightConnector1">
                <a:avLst/>
              </a:prstGeom>
              <a:ln w="50800">
                <a:solidFill>
                  <a:srgbClr val="00B0F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151" name="Picture 7"/>
            <p:cNvPicPr preferRelativeResize="0">
              <a:picLocks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74" t="32623" r="8278" b="19361"/>
            <a:stretch/>
          </p:blipFill>
          <p:spPr bwMode="auto">
            <a:xfrm>
              <a:off x="4117525" y="2427734"/>
              <a:ext cx="4117599" cy="126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3943361" y="3442697"/>
              <a:ext cx="1227561" cy="3367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 dirty="0">
                  <a:solidFill>
                    <a:srgbClr val="FFFFFF"/>
                  </a:solidFill>
                </a:rPr>
                <a:t>18 Months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168288" y="2642689"/>
              <a:ext cx="0" cy="842635"/>
            </a:xfrm>
            <a:prstGeom prst="line">
              <a:avLst/>
            </a:prstGeom>
            <a:ln w="31750">
              <a:solidFill>
                <a:srgbClr val="CC66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101738" y="2642689"/>
              <a:ext cx="0" cy="842635"/>
            </a:xfrm>
            <a:prstGeom prst="line">
              <a:avLst/>
            </a:prstGeom>
            <a:ln w="31750">
              <a:solidFill>
                <a:srgbClr val="CC66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19"/>
            <p:cNvCxnSpPr/>
            <p:nvPr/>
          </p:nvCxnSpPr>
          <p:spPr>
            <a:xfrm flipH="1">
              <a:off x="5606480" y="2971542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19"/>
            <p:cNvCxnSpPr/>
            <p:nvPr/>
          </p:nvCxnSpPr>
          <p:spPr>
            <a:xfrm flipH="1">
              <a:off x="5087362" y="2966145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19"/>
            <p:cNvCxnSpPr/>
            <p:nvPr/>
          </p:nvCxnSpPr>
          <p:spPr>
            <a:xfrm flipH="1">
              <a:off x="6486525" y="2860772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19"/>
            <p:cNvCxnSpPr/>
            <p:nvPr/>
          </p:nvCxnSpPr>
          <p:spPr>
            <a:xfrm flipH="1">
              <a:off x="5432296" y="2956047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19"/>
            <p:cNvCxnSpPr/>
            <p:nvPr/>
          </p:nvCxnSpPr>
          <p:spPr>
            <a:xfrm flipH="1">
              <a:off x="7601962" y="2664468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19"/>
            <p:cNvCxnSpPr/>
            <p:nvPr/>
          </p:nvCxnSpPr>
          <p:spPr>
            <a:xfrm flipH="1">
              <a:off x="7892313" y="2568398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19"/>
            <p:cNvCxnSpPr/>
            <p:nvPr/>
          </p:nvCxnSpPr>
          <p:spPr>
            <a:xfrm flipH="1">
              <a:off x="6849487" y="2825862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19"/>
            <p:cNvCxnSpPr/>
            <p:nvPr/>
          </p:nvCxnSpPr>
          <p:spPr>
            <a:xfrm flipH="1">
              <a:off x="7273188" y="2733901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 стрелкой 19"/>
            <p:cNvCxnSpPr/>
            <p:nvPr/>
          </p:nvCxnSpPr>
          <p:spPr>
            <a:xfrm flipH="1">
              <a:off x="5987157" y="2944934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19"/>
            <p:cNvCxnSpPr/>
            <p:nvPr/>
          </p:nvCxnSpPr>
          <p:spPr>
            <a:xfrm flipH="1">
              <a:off x="4730013" y="2983879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1" t="31430" r="7467" b="19782"/>
            <a:stretch/>
          </p:blipFill>
          <p:spPr bwMode="auto">
            <a:xfrm>
              <a:off x="4117526" y="3755656"/>
              <a:ext cx="4117599" cy="126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58"/>
            <p:cNvSpPr/>
            <p:nvPr/>
          </p:nvSpPr>
          <p:spPr>
            <a:xfrm>
              <a:off x="4021435" y="4745515"/>
              <a:ext cx="1213436" cy="3367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 dirty="0">
                  <a:solidFill>
                    <a:srgbClr val="FFFFFF"/>
                  </a:solidFill>
                </a:rPr>
                <a:t>36 Months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6182414" y="3973581"/>
              <a:ext cx="0" cy="842635"/>
            </a:xfrm>
            <a:prstGeom prst="line">
              <a:avLst/>
            </a:prstGeom>
            <a:ln w="31750">
              <a:solidFill>
                <a:srgbClr val="CC66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115864" y="3973581"/>
              <a:ext cx="0" cy="842635"/>
            </a:xfrm>
            <a:prstGeom prst="line">
              <a:avLst/>
            </a:prstGeom>
            <a:ln w="31750">
              <a:solidFill>
                <a:srgbClr val="CC66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19"/>
            <p:cNvCxnSpPr/>
            <p:nvPr/>
          </p:nvCxnSpPr>
          <p:spPr>
            <a:xfrm flipH="1">
              <a:off x="5620606" y="4302434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 стрелкой 19"/>
            <p:cNvCxnSpPr/>
            <p:nvPr/>
          </p:nvCxnSpPr>
          <p:spPr>
            <a:xfrm flipH="1">
              <a:off x="5101488" y="4297037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19"/>
            <p:cNvCxnSpPr/>
            <p:nvPr/>
          </p:nvCxnSpPr>
          <p:spPr>
            <a:xfrm flipH="1">
              <a:off x="6500651" y="4191664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19"/>
            <p:cNvCxnSpPr/>
            <p:nvPr/>
          </p:nvCxnSpPr>
          <p:spPr>
            <a:xfrm flipH="1">
              <a:off x="5446422" y="4286939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 стрелкой 19"/>
            <p:cNvCxnSpPr/>
            <p:nvPr/>
          </p:nvCxnSpPr>
          <p:spPr>
            <a:xfrm flipH="1">
              <a:off x="7616088" y="3995360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 стрелкой 19"/>
            <p:cNvCxnSpPr/>
            <p:nvPr/>
          </p:nvCxnSpPr>
          <p:spPr>
            <a:xfrm flipH="1">
              <a:off x="7906439" y="3899290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 стрелкой 19"/>
            <p:cNvCxnSpPr/>
            <p:nvPr/>
          </p:nvCxnSpPr>
          <p:spPr>
            <a:xfrm flipH="1">
              <a:off x="6863613" y="4156754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 стрелкой 19"/>
            <p:cNvCxnSpPr/>
            <p:nvPr/>
          </p:nvCxnSpPr>
          <p:spPr>
            <a:xfrm flipH="1">
              <a:off x="7287314" y="4064793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19"/>
            <p:cNvCxnSpPr/>
            <p:nvPr/>
          </p:nvCxnSpPr>
          <p:spPr>
            <a:xfrm flipH="1">
              <a:off x="6001283" y="4275826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 стрелкой 19"/>
            <p:cNvCxnSpPr/>
            <p:nvPr/>
          </p:nvCxnSpPr>
          <p:spPr>
            <a:xfrm flipH="1">
              <a:off x="4744139" y="4314771"/>
              <a:ext cx="1012" cy="2381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Slide Number Placeholder 4">
            <a:extLst>
              <a:ext uri="{FF2B5EF4-FFF2-40B4-BE49-F238E27FC236}">
                <a16:creationId xmlns:a16="http://schemas.microsoft.com/office/drawing/2014/main" id="{A8B6B238-E91A-5845-BC2B-2D5F2C42DAFF}"/>
              </a:ext>
            </a:extLst>
          </p:cNvPr>
          <p:cNvSpPr txBox="1">
            <a:spLocks/>
          </p:cNvSpPr>
          <p:nvPr/>
        </p:nvSpPr>
        <p:spPr>
          <a:xfrm>
            <a:off x="11468443" y="6330232"/>
            <a:ext cx="43684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36C2C7-A538-4FAE-A3A8-33546CC1007B}" type="slidenum">
              <a:rPr lang="en-US" smtClean="0">
                <a:solidFill>
                  <a:srgbClr val="008080"/>
                </a:solidFill>
              </a:rPr>
              <a:pPr algn="r"/>
              <a:t>25</a:t>
            </a:fld>
            <a:endParaRPr lang="en-US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05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1"/>
          <a:stretch/>
        </p:blipFill>
        <p:spPr bwMode="auto">
          <a:xfrm>
            <a:off x="3207982" y="3639983"/>
            <a:ext cx="2888018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583" b="48661"/>
          <a:stretch/>
        </p:blipFill>
        <p:spPr bwMode="auto">
          <a:xfrm>
            <a:off x="6632105" y="4568028"/>
            <a:ext cx="4800601" cy="173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517" y="4609"/>
            <a:ext cx="10515600" cy="700357"/>
          </a:xfrm>
        </p:spPr>
        <p:txBody>
          <a:bodyPr/>
          <a:lstStyle/>
          <a:p>
            <a:pPr algn="ctr"/>
            <a:r>
              <a:rPr lang="en-US" b="1" dirty="0"/>
              <a:t>Subject 4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789" b="49550"/>
          <a:stretch/>
        </p:blipFill>
        <p:spPr bwMode="auto">
          <a:xfrm>
            <a:off x="6692406" y="2724954"/>
            <a:ext cx="4680000" cy="173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7" r="1337" b="-641"/>
          <a:stretch/>
        </p:blipFill>
        <p:spPr bwMode="auto">
          <a:xfrm>
            <a:off x="3216000" y="855208"/>
            <a:ext cx="288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3" descr="D:\111 31.8.16 un schdualed\fp\45424_0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0" t="26399" r="5570" b="37508"/>
          <a:stretch/>
        </p:blipFill>
        <p:spPr bwMode="auto">
          <a:xfrm>
            <a:off x="380973" y="5049041"/>
            <a:ext cx="2696429" cy="129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2" t="34957" r="15630" b="31871"/>
          <a:stretch/>
        </p:blipFill>
        <p:spPr bwMode="auto">
          <a:xfrm>
            <a:off x="380463" y="3639983"/>
            <a:ext cx="2697448" cy="128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Rectangle 97"/>
          <p:cNvSpPr/>
          <p:nvPr/>
        </p:nvSpPr>
        <p:spPr>
          <a:xfrm>
            <a:off x="395541" y="6003690"/>
            <a:ext cx="1057953" cy="349702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3 Months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75450" y="6433353"/>
            <a:ext cx="11980876" cy="424647"/>
          </a:xfrm>
          <a:prstGeom prst="rect">
            <a:avLst/>
          </a:prstGeom>
        </p:spPr>
        <p:txBody>
          <a:bodyPr vert="horz" wrap="square" lIns="91358" tIns="45678" rIns="91358" bIns="45678" rtlCol="0" anchor="ctr">
            <a:spAutoFit/>
          </a:bodyPr>
          <a:lstStyle>
            <a:lvl1pPr algn="l" defTabSz="7422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>
                <a:solidFill>
                  <a:srgbClr val="FF9900"/>
                </a:solidFill>
                <a:latin typeface="Calibri"/>
              </a:rPr>
              <a:t>  Bleb border,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Subretinal injection location, </a:t>
            </a:r>
            <a:r>
              <a:rPr lang="en-US" sz="2400" b="1" dirty="0">
                <a:solidFill>
                  <a:srgbClr val="9933FF"/>
                </a:solidFill>
                <a:latin typeface="Calibri"/>
              </a:rPr>
              <a:t>GA border, </a:t>
            </a:r>
            <a:r>
              <a:rPr lang="en-US" sz="2400" b="1" dirty="0">
                <a:solidFill>
                  <a:srgbClr val="00B0F0"/>
                </a:solidFill>
                <a:latin typeface="Calibri" panose="020F0502020204030204"/>
              </a:rPr>
              <a:t>Irregular hyper-reflectance</a:t>
            </a:r>
          </a:p>
        </p:txBody>
      </p:sp>
      <p:pic>
        <p:nvPicPr>
          <p:cNvPr id="81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2" t="12749" b="47006"/>
          <a:stretch/>
        </p:blipFill>
        <p:spPr bwMode="auto">
          <a:xfrm>
            <a:off x="6694550" y="855208"/>
            <a:ext cx="4675713" cy="180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0"/>
          <p:cNvPicPr preferRelativeResize="0">
            <a:picLocks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6" b="3146"/>
          <a:stretch/>
        </p:blipFill>
        <p:spPr bwMode="auto">
          <a:xfrm>
            <a:off x="251091" y="855208"/>
            <a:ext cx="288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Freeform 81"/>
          <p:cNvSpPr/>
          <p:nvPr/>
        </p:nvSpPr>
        <p:spPr>
          <a:xfrm>
            <a:off x="251091" y="1666503"/>
            <a:ext cx="2854630" cy="577851"/>
          </a:xfrm>
          <a:custGeom>
            <a:avLst/>
            <a:gdLst>
              <a:gd name="connsiteX0" fmla="*/ 9867900 w 9867900"/>
              <a:gd name="connsiteY0" fmla="*/ 0 h 2142679"/>
              <a:gd name="connsiteX1" fmla="*/ 8534400 w 9867900"/>
              <a:gd name="connsiteY1" fmla="*/ 723900 h 2142679"/>
              <a:gd name="connsiteX2" fmla="*/ 8001000 w 9867900"/>
              <a:gd name="connsiteY2" fmla="*/ 1676400 h 2142679"/>
              <a:gd name="connsiteX3" fmla="*/ 7467600 w 9867900"/>
              <a:gd name="connsiteY3" fmla="*/ 2133600 h 2142679"/>
              <a:gd name="connsiteX4" fmla="*/ 6210300 w 9867900"/>
              <a:gd name="connsiteY4" fmla="*/ 1981200 h 2142679"/>
              <a:gd name="connsiteX5" fmla="*/ 5600700 w 9867900"/>
              <a:gd name="connsiteY5" fmla="*/ 1981200 h 2142679"/>
              <a:gd name="connsiteX6" fmla="*/ 5143500 w 9867900"/>
              <a:gd name="connsiteY6" fmla="*/ 1676400 h 2142679"/>
              <a:gd name="connsiteX7" fmla="*/ 4648200 w 9867900"/>
              <a:gd name="connsiteY7" fmla="*/ 1371600 h 2142679"/>
              <a:gd name="connsiteX8" fmla="*/ 4152900 w 9867900"/>
              <a:gd name="connsiteY8" fmla="*/ 1257300 h 2142679"/>
              <a:gd name="connsiteX9" fmla="*/ 3733800 w 9867900"/>
              <a:gd name="connsiteY9" fmla="*/ 1104900 h 2142679"/>
              <a:gd name="connsiteX10" fmla="*/ 3200400 w 9867900"/>
              <a:gd name="connsiteY10" fmla="*/ 1409700 h 2142679"/>
              <a:gd name="connsiteX11" fmla="*/ 2819400 w 9867900"/>
              <a:gd name="connsiteY11" fmla="*/ 1714500 h 2142679"/>
              <a:gd name="connsiteX12" fmla="*/ 2590800 w 9867900"/>
              <a:gd name="connsiteY12" fmla="*/ 1752600 h 2142679"/>
              <a:gd name="connsiteX13" fmla="*/ 2133600 w 9867900"/>
              <a:gd name="connsiteY13" fmla="*/ 1828800 h 2142679"/>
              <a:gd name="connsiteX14" fmla="*/ 1828800 w 9867900"/>
              <a:gd name="connsiteY14" fmla="*/ 1828800 h 2142679"/>
              <a:gd name="connsiteX15" fmla="*/ 1371600 w 9867900"/>
              <a:gd name="connsiteY15" fmla="*/ 1828800 h 2142679"/>
              <a:gd name="connsiteX16" fmla="*/ 1028700 w 9867900"/>
              <a:gd name="connsiteY16" fmla="*/ 1752600 h 2142679"/>
              <a:gd name="connsiteX17" fmla="*/ 647700 w 9867900"/>
              <a:gd name="connsiteY17" fmla="*/ 1485900 h 2142679"/>
              <a:gd name="connsiteX18" fmla="*/ 266700 w 9867900"/>
              <a:gd name="connsiteY18" fmla="*/ 1295400 h 2142679"/>
              <a:gd name="connsiteX19" fmla="*/ 0 w 9867900"/>
              <a:gd name="connsiteY19" fmla="*/ 1066800 h 2142679"/>
              <a:gd name="connsiteX0" fmla="*/ 9867900 w 9867900"/>
              <a:gd name="connsiteY0" fmla="*/ 0 h 2142679"/>
              <a:gd name="connsiteX1" fmla="*/ 8534400 w 9867900"/>
              <a:gd name="connsiteY1" fmla="*/ 723900 h 2142679"/>
              <a:gd name="connsiteX2" fmla="*/ 8001000 w 9867900"/>
              <a:gd name="connsiteY2" fmla="*/ 1676400 h 2142679"/>
              <a:gd name="connsiteX3" fmla="*/ 7467600 w 9867900"/>
              <a:gd name="connsiteY3" fmla="*/ 2133600 h 2142679"/>
              <a:gd name="connsiteX4" fmla="*/ 6210300 w 9867900"/>
              <a:gd name="connsiteY4" fmla="*/ 1981200 h 2142679"/>
              <a:gd name="connsiteX5" fmla="*/ 5600700 w 9867900"/>
              <a:gd name="connsiteY5" fmla="*/ 1981200 h 2142679"/>
              <a:gd name="connsiteX6" fmla="*/ 5143500 w 9867900"/>
              <a:gd name="connsiteY6" fmla="*/ 1676400 h 2142679"/>
              <a:gd name="connsiteX7" fmla="*/ 4648200 w 9867900"/>
              <a:gd name="connsiteY7" fmla="*/ 1371600 h 2142679"/>
              <a:gd name="connsiteX8" fmla="*/ 4152900 w 9867900"/>
              <a:gd name="connsiteY8" fmla="*/ 1257300 h 2142679"/>
              <a:gd name="connsiteX9" fmla="*/ 3200400 w 9867900"/>
              <a:gd name="connsiteY9" fmla="*/ 1409700 h 2142679"/>
              <a:gd name="connsiteX10" fmla="*/ 2819400 w 9867900"/>
              <a:gd name="connsiteY10" fmla="*/ 1714500 h 2142679"/>
              <a:gd name="connsiteX11" fmla="*/ 2590800 w 9867900"/>
              <a:gd name="connsiteY11" fmla="*/ 1752600 h 2142679"/>
              <a:gd name="connsiteX12" fmla="*/ 2133600 w 9867900"/>
              <a:gd name="connsiteY12" fmla="*/ 1828800 h 2142679"/>
              <a:gd name="connsiteX13" fmla="*/ 1828800 w 9867900"/>
              <a:gd name="connsiteY13" fmla="*/ 1828800 h 2142679"/>
              <a:gd name="connsiteX14" fmla="*/ 1371600 w 9867900"/>
              <a:gd name="connsiteY14" fmla="*/ 1828800 h 2142679"/>
              <a:gd name="connsiteX15" fmla="*/ 1028700 w 9867900"/>
              <a:gd name="connsiteY15" fmla="*/ 1752600 h 2142679"/>
              <a:gd name="connsiteX16" fmla="*/ 647700 w 9867900"/>
              <a:gd name="connsiteY16" fmla="*/ 1485900 h 2142679"/>
              <a:gd name="connsiteX17" fmla="*/ 266700 w 9867900"/>
              <a:gd name="connsiteY17" fmla="*/ 1295400 h 2142679"/>
              <a:gd name="connsiteX18" fmla="*/ 0 w 9867900"/>
              <a:gd name="connsiteY18" fmla="*/ 1066800 h 214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867900" h="2142679">
                <a:moveTo>
                  <a:pt x="9867900" y="0"/>
                </a:moveTo>
                <a:cubicBezTo>
                  <a:pt x="9356725" y="222250"/>
                  <a:pt x="8845550" y="444500"/>
                  <a:pt x="8534400" y="723900"/>
                </a:cubicBezTo>
                <a:cubicBezTo>
                  <a:pt x="8223250" y="1003300"/>
                  <a:pt x="8178800" y="1441450"/>
                  <a:pt x="8001000" y="1676400"/>
                </a:cubicBezTo>
                <a:cubicBezTo>
                  <a:pt x="7823200" y="1911350"/>
                  <a:pt x="7766050" y="2082800"/>
                  <a:pt x="7467600" y="2133600"/>
                </a:cubicBezTo>
                <a:cubicBezTo>
                  <a:pt x="7169150" y="2184400"/>
                  <a:pt x="6521450" y="2006600"/>
                  <a:pt x="6210300" y="1981200"/>
                </a:cubicBezTo>
                <a:cubicBezTo>
                  <a:pt x="5899150" y="1955800"/>
                  <a:pt x="5778500" y="2032000"/>
                  <a:pt x="5600700" y="1981200"/>
                </a:cubicBezTo>
                <a:cubicBezTo>
                  <a:pt x="5422900" y="1930400"/>
                  <a:pt x="5302250" y="1778000"/>
                  <a:pt x="5143500" y="1676400"/>
                </a:cubicBezTo>
                <a:cubicBezTo>
                  <a:pt x="4984750" y="1574800"/>
                  <a:pt x="4813300" y="1441450"/>
                  <a:pt x="4648200" y="1371600"/>
                </a:cubicBezTo>
                <a:cubicBezTo>
                  <a:pt x="4483100" y="1301750"/>
                  <a:pt x="4394200" y="1250950"/>
                  <a:pt x="4152900" y="1257300"/>
                </a:cubicBezTo>
                <a:cubicBezTo>
                  <a:pt x="3911600" y="1263650"/>
                  <a:pt x="3422650" y="1333500"/>
                  <a:pt x="3200400" y="1409700"/>
                </a:cubicBezTo>
                <a:cubicBezTo>
                  <a:pt x="2978150" y="1485900"/>
                  <a:pt x="2921000" y="1657350"/>
                  <a:pt x="2819400" y="1714500"/>
                </a:cubicBezTo>
                <a:cubicBezTo>
                  <a:pt x="2717800" y="1771650"/>
                  <a:pt x="2590800" y="1752600"/>
                  <a:pt x="2590800" y="1752600"/>
                </a:cubicBezTo>
                <a:cubicBezTo>
                  <a:pt x="2476500" y="1771650"/>
                  <a:pt x="2260600" y="1816100"/>
                  <a:pt x="2133600" y="1828800"/>
                </a:cubicBezTo>
                <a:cubicBezTo>
                  <a:pt x="2006600" y="1841500"/>
                  <a:pt x="1828800" y="1828800"/>
                  <a:pt x="1828800" y="1828800"/>
                </a:cubicBezTo>
                <a:cubicBezTo>
                  <a:pt x="1701800" y="1828800"/>
                  <a:pt x="1504950" y="1841500"/>
                  <a:pt x="1371600" y="1828800"/>
                </a:cubicBezTo>
                <a:cubicBezTo>
                  <a:pt x="1238250" y="1816100"/>
                  <a:pt x="1149350" y="1809750"/>
                  <a:pt x="1028700" y="1752600"/>
                </a:cubicBezTo>
                <a:cubicBezTo>
                  <a:pt x="908050" y="1695450"/>
                  <a:pt x="774700" y="1562100"/>
                  <a:pt x="647700" y="1485900"/>
                </a:cubicBezTo>
                <a:cubicBezTo>
                  <a:pt x="520700" y="1409700"/>
                  <a:pt x="374650" y="1365250"/>
                  <a:pt x="266700" y="1295400"/>
                </a:cubicBezTo>
                <a:cubicBezTo>
                  <a:pt x="158750" y="1225550"/>
                  <a:pt x="79375" y="1146175"/>
                  <a:pt x="0" y="1066800"/>
                </a:cubicBezTo>
              </a:path>
            </a:pathLst>
          </a:custGeom>
          <a:noFill/>
          <a:ln w="31750">
            <a:solidFill>
              <a:srgbClr val="FF993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84" name="5-Point Star 83"/>
          <p:cNvSpPr/>
          <p:nvPr/>
        </p:nvSpPr>
        <p:spPr>
          <a:xfrm>
            <a:off x="1588875" y="756559"/>
            <a:ext cx="237593" cy="272292"/>
          </a:xfrm>
          <a:prstGeom prst="star5">
            <a:avLst/>
          </a:prstGeom>
          <a:solidFill>
            <a:srgbClr val="FF000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599504" y="1995136"/>
            <a:ext cx="1747281" cy="20896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215909" y="3175464"/>
            <a:ext cx="1057953" cy="349702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6 Months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207982" y="5969766"/>
            <a:ext cx="1197874" cy="349702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24 Months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21966" y="2338315"/>
            <a:ext cx="1036850" cy="4069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621966" y="4079272"/>
            <a:ext cx="1196207" cy="448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6 Months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621966" y="5870486"/>
            <a:ext cx="1383608" cy="448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24 Months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637387" y="1487550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0144816" y="1487550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637387" y="3249117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637387" y="4825351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0144816" y="4825351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19"/>
          <p:cNvCxnSpPr/>
          <p:nvPr/>
        </p:nvCxnSpPr>
        <p:spPr>
          <a:xfrm flipH="1">
            <a:off x="8489745" y="3442843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19"/>
          <p:cNvCxnSpPr/>
          <p:nvPr/>
        </p:nvCxnSpPr>
        <p:spPr>
          <a:xfrm flipH="1">
            <a:off x="8742396" y="5254522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19"/>
          <p:cNvCxnSpPr/>
          <p:nvPr/>
        </p:nvCxnSpPr>
        <p:spPr>
          <a:xfrm flipH="1">
            <a:off x="8254580" y="5206917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19"/>
          <p:cNvCxnSpPr/>
          <p:nvPr/>
        </p:nvCxnSpPr>
        <p:spPr>
          <a:xfrm flipH="1">
            <a:off x="10425139" y="3218072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19"/>
          <p:cNvCxnSpPr/>
          <p:nvPr/>
        </p:nvCxnSpPr>
        <p:spPr>
          <a:xfrm flipH="1">
            <a:off x="9472639" y="3404768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19"/>
          <p:cNvCxnSpPr/>
          <p:nvPr/>
        </p:nvCxnSpPr>
        <p:spPr>
          <a:xfrm flipH="1">
            <a:off x="9142439" y="3346880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19"/>
          <p:cNvCxnSpPr/>
          <p:nvPr/>
        </p:nvCxnSpPr>
        <p:spPr>
          <a:xfrm flipH="1">
            <a:off x="9917139" y="3283800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19"/>
          <p:cNvCxnSpPr/>
          <p:nvPr/>
        </p:nvCxnSpPr>
        <p:spPr>
          <a:xfrm flipH="1">
            <a:off x="8253231" y="3443750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19"/>
          <p:cNvCxnSpPr/>
          <p:nvPr/>
        </p:nvCxnSpPr>
        <p:spPr>
          <a:xfrm flipH="1">
            <a:off x="8830777" y="3417820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19"/>
          <p:cNvCxnSpPr/>
          <p:nvPr/>
        </p:nvCxnSpPr>
        <p:spPr>
          <a:xfrm flipH="1">
            <a:off x="9914441" y="5066304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19"/>
          <p:cNvCxnSpPr/>
          <p:nvPr/>
        </p:nvCxnSpPr>
        <p:spPr>
          <a:xfrm flipH="1">
            <a:off x="8510151" y="5206097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19"/>
          <p:cNvCxnSpPr/>
          <p:nvPr/>
        </p:nvCxnSpPr>
        <p:spPr>
          <a:xfrm flipH="1">
            <a:off x="10996639" y="4978305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19"/>
          <p:cNvCxnSpPr/>
          <p:nvPr/>
        </p:nvCxnSpPr>
        <p:spPr>
          <a:xfrm flipH="1">
            <a:off x="9473988" y="5088330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19"/>
          <p:cNvCxnSpPr/>
          <p:nvPr/>
        </p:nvCxnSpPr>
        <p:spPr>
          <a:xfrm flipH="1">
            <a:off x="10272739" y="5025264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19"/>
          <p:cNvCxnSpPr/>
          <p:nvPr/>
        </p:nvCxnSpPr>
        <p:spPr>
          <a:xfrm flipH="1">
            <a:off x="10570974" y="5003998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19"/>
          <p:cNvCxnSpPr/>
          <p:nvPr/>
        </p:nvCxnSpPr>
        <p:spPr>
          <a:xfrm flipH="1">
            <a:off x="9249966" y="5118737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19"/>
          <p:cNvCxnSpPr/>
          <p:nvPr/>
        </p:nvCxnSpPr>
        <p:spPr>
          <a:xfrm flipH="1">
            <a:off x="8996174" y="5136482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304749" y="3203543"/>
            <a:ext cx="1057953" cy="349702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Baseline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10144816" y="3249117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19"/>
          <p:cNvCxnSpPr/>
          <p:nvPr/>
        </p:nvCxnSpPr>
        <p:spPr>
          <a:xfrm flipH="1">
            <a:off x="10780739" y="3174725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19"/>
          <p:cNvCxnSpPr/>
          <p:nvPr/>
        </p:nvCxnSpPr>
        <p:spPr>
          <a:xfrm flipH="1">
            <a:off x="7826700" y="5115074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19"/>
          <p:cNvCxnSpPr/>
          <p:nvPr/>
        </p:nvCxnSpPr>
        <p:spPr>
          <a:xfrm flipH="1">
            <a:off x="7869989" y="3436870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8996174" y="507843"/>
            <a:ext cx="70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OCT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779587" y="482443"/>
            <a:ext cx="627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FAF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352691" y="3557726"/>
            <a:ext cx="647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CFP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395541" y="4579130"/>
            <a:ext cx="1057953" cy="349702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Baseline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739613" y="1616082"/>
            <a:ext cx="0" cy="773699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847984" y="1616082"/>
            <a:ext cx="0" cy="773699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lide Number Placeholder 4">
            <a:extLst>
              <a:ext uri="{FF2B5EF4-FFF2-40B4-BE49-F238E27FC236}">
                <a16:creationId xmlns:a16="http://schemas.microsoft.com/office/drawing/2014/main" id="{9DF8E487-95FE-F841-BC30-E9937E081027}"/>
              </a:ext>
            </a:extLst>
          </p:cNvPr>
          <p:cNvSpPr txBox="1">
            <a:spLocks/>
          </p:cNvSpPr>
          <p:nvPr/>
        </p:nvSpPr>
        <p:spPr>
          <a:xfrm>
            <a:off x="11475019" y="6170829"/>
            <a:ext cx="53456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36C2C7-A538-4FAE-A3A8-33546CC1007B}" type="slidenum">
              <a:rPr lang="en-US" smtClean="0"/>
              <a:pPr algn="r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7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5"/>
          <a:stretch/>
        </p:blipFill>
        <p:spPr bwMode="auto">
          <a:xfrm>
            <a:off x="3378265" y="3711024"/>
            <a:ext cx="2911296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7" t="23992" b="45528"/>
          <a:stretch/>
        </p:blipFill>
        <p:spPr bwMode="auto">
          <a:xfrm>
            <a:off x="6583698" y="4796944"/>
            <a:ext cx="4788000" cy="143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947" y="0"/>
            <a:ext cx="10515600" cy="6700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Subject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6424464"/>
            <a:ext cx="12192001" cy="424647"/>
          </a:xfrm>
          <a:prstGeom prst="rect">
            <a:avLst/>
          </a:prstGeom>
        </p:spPr>
        <p:txBody>
          <a:bodyPr vert="horz" wrap="square" lIns="91358" tIns="45678" rIns="91358" bIns="45678" rtlCol="0" anchor="ctr">
            <a:spAutoFit/>
          </a:bodyPr>
          <a:lstStyle>
            <a:lvl1pPr algn="l" defTabSz="7422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>
                <a:solidFill>
                  <a:srgbClr val="FF9900"/>
                </a:solidFill>
                <a:latin typeface="Calibri"/>
              </a:rPr>
              <a:t>  Bleb border,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Subretinal injection location, </a:t>
            </a:r>
            <a:r>
              <a:rPr lang="en-US" sz="2400" b="1" dirty="0">
                <a:solidFill>
                  <a:srgbClr val="9933FF"/>
                </a:solidFill>
                <a:latin typeface="Calibri"/>
              </a:rPr>
              <a:t>GA border, </a:t>
            </a:r>
            <a:r>
              <a:rPr lang="en-US" sz="2400" b="1" dirty="0">
                <a:solidFill>
                  <a:srgbClr val="00B0F0"/>
                </a:solidFill>
                <a:latin typeface="Calibri" panose="020F0502020204030204"/>
              </a:rPr>
              <a:t>Irregular hyper-reflectance </a:t>
            </a:r>
          </a:p>
        </p:txBody>
      </p:sp>
      <p:pic>
        <p:nvPicPr>
          <p:cNvPr id="74" name="Picture 3"/>
          <p:cNvPicPr preferRelativeResize="0"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33" b="44933"/>
          <a:stretch/>
        </p:blipFill>
        <p:spPr bwMode="auto">
          <a:xfrm>
            <a:off x="6581291" y="2845053"/>
            <a:ext cx="4788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5"/>
          <p:cNvPicPr preferRelativeResize="0"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9" t="18407" r="414" b="37351"/>
          <a:stretch/>
        </p:blipFill>
        <p:spPr bwMode="auto">
          <a:xfrm>
            <a:off x="6581291" y="1119839"/>
            <a:ext cx="4788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45934" y="1067761"/>
            <a:ext cx="2943627" cy="2588587"/>
            <a:chOff x="103274" y="1401879"/>
            <a:chExt cx="2943627" cy="2588587"/>
          </a:xfrm>
        </p:grpSpPr>
        <p:sp>
          <p:nvSpPr>
            <p:cNvPr id="36" name="Rectangle 35"/>
            <p:cNvSpPr/>
            <p:nvPr/>
          </p:nvSpPr>
          <p:spPr>
            <a:xfrm>
              <a:off x="112142" y="3455472"/>
              <a:ext cx="1036850" cy="349702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</a:rPr>
                <a:t>Baseline</a:t>
              </a:r>
            </a:p>
          </p:txBody>
        </p:sp>
        <p:pic>
          <p:nvPicPr>
            <p:cNvPr id="69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1" r="9773" b="28095"/>
            <a:stretch/>
          </p:blipFill>
          <p:spPr bwMode="auto">
            <a:xfrm>
              <a:off x="105121" y="1401879"/>
              <a:ext cx="2941780" cy="2588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5-Point Star 70"/>
            <p:cNvSpPr/>
            <p:nvPr/>
          </p:nvSpPr>
          <p:spPr>
            <a:xfrm>
              <a:off x="1435505" y="1706242"/>
              <a:ext cx="203039" cy="199200"/>
            </a:xfrm>
            <a:prstGeom prst="star5">
              <a:avLst/>
            </a:prstGeom>
            <a:solidFill>
              <a:srgbClr val="FF0000"/>
            </a:solidFill>
            <a:ln w="12700" cap="flat" cmpd="sng" algn="ctr">
              <a:noFill/>
              <a:prstDash val="sysDash"/>
              <a:miter lim="800000"/>
            </a:ln>
            <a:effectLst/>
          </p:spPr>
          <p:txBody>
            <a:bodyPr lIns="22791" tIns="11399" rIns="22791" bIns="11399" rtlCol="0" anchor="ctr"/>
            <a:lstStyle/>
            <a:p>
              <a:pPr marL="0" marR="0" lvl="0" indent="0" algn="ctr" defTabSz="22792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105121" y="2188095"/>
              <a:ext cx="2213631" cy="58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צורה חופשית 7"/>
            <p:cNvSpPr/>
            <p:nvPr/>
          </p:nvSpPr>
          <p:spPr>
            <a:xfrm>
              <a:off x="103274" y="1714020"/>
              <a:ext cx="2858813" cy="898822"/>
            </a:xfrm>
            <a:custGeom>
              <a:avLst/>
              <a:gdLst>
                <a:gd name="connsiteX0" fmla="*/ 2258262 w 2322744"/>
                <a:gd name="connsiteY0" fmla="*/ 0 h 1325738"/>
                <a:gd name="connsiteX1" fmla="*/ 2248737 w 2322744"/>
                <a:gd name="connsiteY1" fmla="*/ 171450 h 1325738"/>
                <a:gd name="connsiteX2" fmla="*/ 2277312 w 2322744"/>
                <a:gd name="connsiteY2" fmla="*/ 361950 h 1325738"/>
                <a:gd name="connsiteX3" fmla="*/ 2315412 w 2322744"/>
                <a:gd name="connsiteY3" fmla="*/ 619125 h 1325738"/>
                <a:gd name="connsiteX4" fmla="*/ 2315412 w 2322744"/>
                <a:gd name="connsiteY4" fmla="*/ 828675 h 1325738"/>
                <a:gd name="connsiteX5" fmla="*/ 2239212 w 2322744"/>
                <a:gd name="connsiteY5" fmla="*/ 1066800 h 1325738"/>
                <a:gd name="connsiteX6" fmla="*/ 2134437 w 2322744"/>
                <a:gd name="connsiteY6" fmla="*/ 1247775 h 1325738"/>
                <a:gd name="connsiteX7" fmla="*/ 1915362 w 2322744"/>
                <a:gd name="connsiteY7" fmla="*/ 1314450 h 1325738"/>
                <a:gd name="connsiteX8" fmla="*/ 1715337 w 2322744"/>
                <a:gd name="connsiteY8" fmla="*/ 1323975 h 1325738"/>
                <a:gd name="connsiteX9" fmla="*/ 1229562 w 2322744"/>
                <a:gd name="connsiteY9" fmla="*/ 1295400 h 1325738"/>
                <a:gd name="connsiteX10" fmla="*/ 829512 w 2322744"/>
                <a:gd name="connsiteY10" fmla="*/ 1247775 h 1325738"/>
                <a:gd name="connsiteX11" fmla="*/ 696162 w 2322744"/>
                <a:gd name="connsiteY11" fmla="*/ 1238250 h 1325738"/>
                <a:gd name="connsiteX12" fmla="*/ 400887 w 2322744"/>
                <a:gd name="connsiteY12" fmla="*/ 1181100 h 1325738"/>
                <a:gd name="connsiteX13" fmla="*/ 162762 w 2322744"/>
                <a:gd name="connsiteY13" fmla="*/ 1076325 h 1325738"/>
                <a:gd name="connsiteX14" fmla="*/ 67512 w 2322744"/>
                <a:gd name="connsiteY14" fmla="*/ 885825 h 1325738"/>
                <a:gd name="connsiteX15" fmla="*/ 837 w 2322744"/>
                <a:gd name="connsiteY15" fmla="*/ 733425 h 1325738"/>
                <a:gd name="connsiteX16" fmla="*/ 29412 w 2322744"/>
                <a:gd name="connsiteY16" fmla="*/ 485775 h 1325738"/>
                <a:gd name="connsiteX17" fmla="*/ 19887 w 2322744"/>
                <a:gd name="connsiteY17" fmla="*/ 304800 h 1325738"/>
                <a:gd name="connsiteX18" fmla="*/ 19887 w 2322744"/>
                <a:gd name="connsiteY18" fmla="*/ 219075 h 1325738"/>
                <a:gd name="connsiteX19" fmla="*/ 837 w 2322744"/>
                <a:gd name="connsiteY19" fmla="*/ 66675 h 1325738"/>
                <a:gd name="connsiteX20" fmla="*/ 29412 w 2322744"/>
                <a:gd name="connsiteY20" fmla="*/ 57150 h 1325738"/>
                <a:gd name="connsiteX0" fmla="*/ 2284586 w 2349068"/>
                <a:gd name="connsiteY0" fmla="*/ 244445 h 1570183"/>
                <a:gd name="connsiteX1" fmla="*/ 2275061 w 2349068"/>
                <a:gd name="connsiteY1" fmla="*/ 415895 h 1570183"/>
                <a:gd name="connsiteX2" fmla="*/ 2303636 w 2349068"/>
                <a:gd name="connsiteY2" fmla="*/ 606395 h 1570183"/>
                <a:gd name="connsiteX3" fmla="*/ 2341736 w 2349068"/>
                <a:gd name="connsiteY3" fmla="*/ 863570 h 1570183"/>
                <a:gd name="connsiteX4" fmla="*/ 2341736 w 2349068"/>
                <a:gd name="connsiteY4" fmla="*/ 1073120 h 1570183"/>
                <a:gd name="connsiteX5" fmla="*/ 2265536 w 2349068"/>
                <a:gd name="connsiteY5" fmla="*/ 1311245 h 1570183"/>
                <a:gd name="connsiteX6" fmla="*/ 2160761 w 2349068"/>
                <a:gd name="connsiteY6" fmla="*/ 1492220 h 1570183"/>
                <a:gd name="connsiteX7" fmla="*/ 1941686 w 2349068"/>
                <a:gd name="connsiteY7" fmla="*/ 1558895 h 1570183"/>
                <a:gd name="connsiteX8" fmla="*/ 1741661 w 2349068"/>
                <a:gd name="connsiteY8" fmla="*/ 1568420 h 1570183"/>
                <a:gd name="connsiteX9" fmla="*/ 1255886 w 2349068"/>
                <a:gd name="connsiteY9" fmla="*/ 1539845 h 1570183"/>
                <a:gd name="connsiteX10" fmla="*/ 855836 w 2349068"/>
                <a:gd name="connsiteY10" fmla="*/ 1492220 h 1570183"/>
                <a:gd name="connsiteX11" fmla="*/ 722486 w 2349068"/>
                <a:gd name="connsiteY11" fmla="*/ 1482695 h 1570183"/>
                <a:gd name="connsiteX12" fmla="*/ 427211 w 2349068"/>
                <a:gd name="connsiteY12" fmla="*/ 1425545 h 1570183"/>
                <a:gd name="connsiteX13" fmla="*/ 189086 w 2349068"/>
                <a:gd name="connsiteY13" fmla="*/ 1320770 h 1570183"/>
                <a:gd name="connsiteX14" fmla="*/ 93836 w 2349068"/>
                <a:gd name="connsiteY14" fmla="*/ 1130270 h 1570183"/>
                <a:gd name="connsiteX15" fmla="*/ 27161 w 2349068"/>
                <a:gd name="connsiteY15" fmla="*/ 977870 h 1570183"/>
                <a:gd name="connsiteX16" fmla="*/ 55736 w 2349068"/>
                <a:gd name="connsiteY16" fmla="*/ 730220 h 1570183"/>
                <a:gd name="connsiteX17" fmla="*/ 46211 w 2349068"/>
                <a:gd name="connsiteY17" fmla="*/ 549245 h 1570183"/>
                <a:gd name="connsiteX18" fmla="*/ 46211 w 2349068"/>
                <a:gd name="connsiteY18" fmla="*/ 463520 h 1570183"/>
                <a:gd name="connsiteX19" fmla="*/ 27161 w 2349068"/>
                <a:gd name="connsiteY19" fmla="*/ 311120 h 1570183"/>
                <a:gd name="connsiteX20" fmla="*/ 3438 w 2349068"/>
                <a:gd name="connsiteY20" fmla="*/ 228 h 1570183"/>
                <a:gd name="connsiteX0" fmla="*/ 2284586 w 2349068"/>
                <a:gd name="connsiteY0" fmla="*/ 244446 h 1570184"/>
                <a:gd name="connsiteX1" fmla="*/ 2275061 w 2349068"/>
                <a:gd name="connsiteY1" fmla="*/ 415896 h 1570184"/>
                <a:gd name="connsiteX2" fmla="*/ 2303636 w 2349068"/>
                <a:gd name="connsiteY2" fmla="*/ 606396 h 1570184"/>
                <a:gd name="connsiteX3" fmla="*/ 2341736 w 2349068"/>
                <a:gd name="connsiteY3" fmla="*/ 863571 h 1570184"/>
                <a:gd name="connsiteX4" fmla="*/ 2341736 w 2349068"/>
                <a:gd name="connsiteY4" fmla="*/ 1073121 h 1570184"/>
                <a:gd name="connsiteX5" fmla="*/ 2265536 w 2349068"/>
                <a:gd name="connsiteY5" fmla="*/ 1311246 h 1570184"/>
                <a:gd name="connsiteX6" fmla="*/ 2160761 w 2349068"/>
                <a:gd name="connsiteY6" fmla="*/ 1492221 h 1570184"/>
                <a:gd name="connsiteX7" fmla="*/ 1941686 w 2349068"/>
                <a:gd name="connsiteY7" fmla="*/ 1558896 h 1570184"/>
                <a:gd name="connsiteX8" fmla="*/ 1741661 w 2349068"/>
                <a:gd name="connsiteY8" fmla="*/ 1568421 h 1570184"/>
                <a:gd name="connsiteX9" fmla="*/ 1255886 w 2349068"/>
                <a:gd name="connsiteY9" fmla="*/ 1539846 h 1570184"/>
                <a:gd name="connsiteX10" fmla="*/ 855836 w 2349068"/>
                <a:gd name="connsiteY10" fmla="*/ 1492221 h 1570184"/>
                <a:gd name="connsiteX11" fmla="*/ 737243 w 2349068"/>
                <a:gd name="connsiteY11" fmla="*/ 1362206 h 1570184"/>
                <a:gd name="connsiteX12" fmla="*/ 427211 w 2349068"/>
                <a:gd name="connsiteY12" fmla="*/ 1425546 h 1570184"/>
                <a:gd name="connsiteX13" fmla="*/ 189086 w 2349068"/>
                <a:gd name="connsiteY13" fmla="*/ 1320771 h 1570184"/>
                <a:gd name="connsiteX14" fmla="*/ 93836 w 2349068"/>
                <a:gd name="connsiteY14" fmla="*/ 1130271 h 1570184"/>
                <a:gd name="connsiteX15" fmla="*/ 27161 w 2349068"/>
                <a:gd name="connsiteY15" fmla="*/ 977871 h 1570184"/>
                <a:gd name="connsiteX16" fmla="*/ 55736 w 2349068"/>
                <a:gd name="connsiteY16" fmla="*/ 730221 h 1570184"/>
                <a:gd name="connsiteX17" fmla="*/ 46211 w 2349068"/>
                <a:gd name="connsiteY17" fmla="*/ 549246 h 1570184"/>
                <a:gd name="connsiteX18" fmla="*/ 46211 w 2349068"/>
                <a:gd name="connsiteY18" fmla="*/ 463521 h 1570184"/>
                <a:gd name="connsiteX19" fmla="*/ 27161 w 2349068"/>
                <a:gd name="connsiteY19" fmla="*/ 311121 h 1570184"/>
                <a:gd name="connsiteX20" fmla="*/ 3438 w 2349068"/>
                <a:gd name="connsiteY20" fmla="*/ 229 h 1570184"/>
                <a:gd name="connsiteX0" fmla="*/ 2284586 w 2349068"/>
                <a:gd name="connsiteY0" fmla="*/ 244446 h 1570184"/>
                <a:gd name="connsiteX1" fmla="*/ 2275061 w 2349068"/>
                <a:gd name="connsiteY1" fmla="*/ 415896 h 1570184"/>
                <a:gd name="connsiteX2" fmla="*/ 2303636 w 2349068"/>
                <a:gd name="connsiteY2" fmla="*/ 606396 h 1570184"/>
                <a:gd name="connsiteX3" fmla="*/ 2341736 w 2349068"/>
                <a:gd name="connsiteY3" fmla="*/ 863571 h 1570184"/>
                <a:gd name="connsiteX4" fmla="*/ 2341736 w 2349068"/>
                <a:gd name="connsiteY4" fmla="*/ 1073121 h 1570184"/>
                <a:gd name="connsiteX5" fmla="*/ 2265536 w 2349068"/>
                <a:gd name="connsiteY5" fmla="*/ 1311246 h 1570184"/>
                <a:gd name="connsiteX6" fmla="*/ 2160761 w 2349068"/>
                <a:gd name="connsiteY6" fmla="*/ 1492221 h 1570184"/>
                <a:gd name="connsiteX7" fmla="*/ 1941686 w 2349068"/>
                <a:gd name="connsiteY7" fmla="*/ 1558896 h 1570184"/>
                <a:gd name="connsiteX8" fmla="*/ 1741661 w 2349068"/>
                <a:gd name="connsiteY8" fmla="*/ 1568421 h 1570184"/>
                <a:gd name="connsiteX9" fmla="*/ 1255886 w 2349068"/>
                <a:gd name="connsiteY9" fmla="*/ 1539846 h 1570184"/>
                <a:gd name="connsiteX10" fmla="*/ 855836 w 2349068"/>
                <a:gd name="connsiteY10" fmla="*/ 1492221 h 1570184"/>
                <a:gd name="connsiteX11" fmla="*/ 737243 w 2349068"/>
                <a:gd name="connsiteY11" fmla="*/ 1362206 h 1570184"/>
                <a:gd name="connsiteX12" fmla="*/ 466565 w 2349068"/>
                <a:gd name="connsiteY12" fmla="*/ 1386989 h 1570184"/>
                <a:gd name="connsiteX13" fmla="*/ 189086 w 2349068"/>
                <a:gd name="connsiteY13" fmla="*/ 1320771 h 1570184"/>
                <a:gd name="connsiteX14" fmla="*/ 93836 w 2349068"/>
                <a:gd name="connsiteY14" fmla="*/ 1130271 h 1570184"/>
                <a:gd name="connsiteX15" fmla="*/ 27161 w 2349068"/>
                <a:gd name="connsiteY15" fmla="*/ 977871 h 1570184"/>
                <a:gd name="connsiteX16" fmla="*/ 55736 w 2349068"/>
                <a:gd name="connsiteY16" fmla="*/ 730221 h 1570184"/>
                <a:gd name="connsiteX17" fmla="*/ 46211 w 2349068"/>
                <a:gd name="connsiteY17" fmla="*/ 549246 h 1570184"/>
                <a:gd name="connsiteX18" fmla="*/ 46211 w 2349068"/>
                <a:gd name="connsiteY18" fmla="*/ 463521 h 1570184"/>
                <a:gd name="connsiteX19" fmla="*/ 27161 w 2349068"/>
                <a:gd name="connsiteY19" fmla="*/ 311121 h 1570184"/>
                <a:gd name="connsiteX20" fmla="*/ 3438 w 2349068"/>
                <a:gd name="connsiteY20" fmla="*/ 229 h 1570184"/>
                <a:gd name="connsiteX0" fmla="*/ 2284586 w 2349068"/>
                <a:gd name="connsiteY0" fmla="*/ 244446 h 1570184"/>
                <a:gd name="connsiteX1" fmla="*/ 2275061 w 2349068"/>
                <a:gd name="connsiteY1" fmla="*/ 415896 h 1570184"/>
                <a:gd name="connsiteX2" fmla="*/ 2303636 w 2349068"/>
                <a:gd name="connsiteY2" fmla="*/ 606396 h 1570184"/>
                <a:gd name="connsiteX3" fmla="*/ 2341736 w 2349068"/>
                <a:gd name="connsiteY3" fmla="*/ 863571 h 1570184"/>
                <a:gd name="connsiteX4" fmla="*/ 2341736 w 2349068"/>
                <a:gd name="connsiteY4" fmla="*/ 1073121 h 1570184"/>
                <a:gd name="connsiteX5" fmla="*/ 2265536 w 2349068"/>
                <a:gd name="connsiteY5" fmla="*/ 1311246 h 1570184"/>
                <a:gd name="connsiteX6" fmla="*/ 2160761 w 2349068"/>
                <a:gd name="connsiteY6" fmla="*/ 1492221 h 1570184"/>
                <a:gd name="connsiteX7" fmla="*/ 1941686 w 2349068"/>
                <a:gd name="connsiteY7" fmla="*/ 1558896 h 1570184"/>
                <a:gd name="connsiteX8" fmla="*/ 1741661 w 2349068"/>
                <a:gd name="connsiteY8" fmla="*/ 1568421 h 1570184"/>
                <a:gd name="connsiteX9" fmla="*/ 1255886 w 2349068"/>
                <a:gd name="connsiteY9" fmla="*/ 1539846 h 1570184"/>
                <a:gd name="connsiteX10" fmla="*/ 855836 w 2349068"/>
                <a:gd name="connsiteY10" fmla="*/ 1492221 h 1570184"/>
                <a:gd name="connsiteX11" fmla="*/ 737243 w 2349068"/>
                <a:gd name="connsiteY11" fmla="*/ 1362206 h 1570184"/>
                <a:gd name="connsiteX12" fmla="*/ 466565 w 2349068"/>
                <a:gd name="connsiteY12" fmla="*/ 1386989 h 1570184"/>
                <a:gd name="connsiteX13" fmla="*/ 226891 w 2349068"/>
                <a:gd name="connsiteY13" fmla="*/ 1256687 h 1570184"/>
                <a:gd name="connsiteX14" fmla="*/ 189086 w 2349068"/>
                <a:gd name="connsiteY14" fmla="*/ 1320771 h 1570184"/>
                <a:gd name="connsiteX15" fmla="*/ 93836 w 2349068"/>
                <a:gd name="connsiteY15" fmla="*/ 1130271 h 1570184"/>
                <a:gd name="connsiteX16" fmla="*/ 27161 w 2349068"/>
                <a:gd name="connsiteY16" fmla="*/ 977871 h 1570184"/>
                <a:gd name="connsiteX17" fmla="*/ 55736 w 2349068"/>
                <a:gd name="connsiteY17" fmla="*/ 730221 h 1570184"/>
                <a:gd name="connsiteX18" fmla="*/ 46211 w 2349068"/>
                <a:gd name="connsiteY18" fmla="*/ 549246 h 1570184"/>
                <a:gd name="connsiteX19" fmla="*/ 46211 w 2349068"/>
                <a:gd name="connsiteY19" fmla="*/ 463521 h 1570184"/>
                <a:gd name="connsiteX20" fmla="*/ 27161 w 2349068"/>
                <a:gd name="connsiteY20" fmla="*/ 311121 h 1570184"/>
                <a:gd name="connsiteX21" fmla="*/ 3438 w 2349068"/>
                <a:gd name="connsiteY21" fmla="*/ 229 h 1570184"/>
                <a:gd name="connsiteX0" fmla="*/ 2284586 w 2349068"/>
                <a:gd name="connsiteY0" fmla="*/ 244446 h 1570184"/>
                <a:gd name="connsiteX1" fmla="*/ 2275061 w 2349068"/>
                <a:gd name="connsiteY1" fmla="*/ 415896 h 1570184"/>
                <a:gd name="connsiteX2" fmla="*/ 2303636 w 2349068"/>
                <a:gd name="connsiteY2" fmla="*/ 606396 h 1570184"/>
                <a:gd name="connsiteX3" fmla="*/ 2341736 w 2349068"/>
                <a:gd name="connsiteY3" fmla="*/ 863571 h 1570184"/>
                <a:gd name="connsiteX4" fmla="*/ 2341736 w 2349068"/>
                <a:gd name="connsiteY4" fmla="*/ 1073121 h 1570184"/>
                <a:gd name="connsiteX5" fmla="*/ 2265536 w 2349068"/>
                <a:gd name="connsiteY5" fmla="*/ 1311246 h 1570184"/>
                <a:gd name="connsiteX6" fmla="*/ 2160761 w 2349068"/>
                <a:gd name="connsiteY6" fmla="*/ 1492221 h 1570184"/>
                <a:gd name="connsiteX7" fmla="*/ 1941686 w 2349068"/>
                <a:gd name="connsiteY7" fmla="*/ 1558896 h 1570184"/>
                <a:gd name="connsiteX8" fmla="*/ 1741661 w 2349068"/>
                <a:gd name="connsiteY8" fmla="*/ 1568421 h 1570184"/>
                <a:gd name="connsiteX9" fmla="*/ 1255886 w 2349068"/>
                <a:gd name="connsiteY9" fmla="*/ 1539846 h 1570184"/>
                <a:gd name="connsiteX10" fmla="*/ 855836 w 2349068"/>
                <a:gd name="connsiteY10" fmla="*/ 1492221 h 1570184"/>
                <a:gd name="connsiteX11" fmla="*/ 737243 w 2349068"/>
                <a:gd name="connsiteY11" fmla="*/ 1362206 h 1570184"/>
                <a:gd name="connsiteX12" fmla="*/ 466565 w 2349068"/>
                <a:gd name="connsiteY12" fmla="*/ 1386989 h 1570184"/>
                <a:gd name="connsiteX13" fmla="*/ 305599 w 2349068"/>
                <a:gd name="connsiteY13" fmla="*/ 1364646 h 1570184"/>
                <a:gd name="connsiteX14" fmla="*/ 189086 w 2349068"/>
                <a:gd name="connsiteY14" fmla="*/ 1320771 h 1570184"/>
                <a:gd name="connsiteX15" fmla="*/ 93836 w 2349068"/>
                <a:gd name="connsiteY15" fmla="*/ 1130271 h 1570184"/>
                <a:gd name="connsiteX16" fmla="*/ 27161 w 2349068"/>
                <a:gd name="connsiteY16" fmla="*/ 977871 h 1570184"/>
                <a:gd name="connsiteX17" fmla="*/ 55736 w 2349068"/>
                <a:gd name="connsiteY17" fmla="*/ 730221 h 1570184"/>
                <a:gd name="connsiteX18" fmla="*/ 46211 w 2349068"/>
                <a:gd name="connsiteY18" fmla="*/ 549246 h 1570184"/>
                <a:gd name="connsiteX19" fmla="*/ 46211 w 2349068"/>
                <a:gd name="connsiteY19" fmla="*/ 463521 h 1570184"/>
                <a:gd name="connsiteX20" fmla="*/ 27161 w 2349068"/>
                <a:gd name="connsiteY20" fmla="*/ 311121 h 1570184"/>
                <a:gd name="connsiteX21" fmla="*/ 3438 w 2349068"/>
                <a:gd name="connsiteY21" fmla="*/ 229 h 1570184"/>
                <a:gd name="connsiteX0" fmla="*/ 2284586 w 2349068"/>
                <a:gd name="connsiteY0" fmla="*/ 244446 h 1570184"/>
                <a:gd name="connsiteX1" fmla="*/ 2275061 w 2349068"/>
                <a:gd name="connsiteY1" fmla="*/ 415896 h 1570184"/>
                <a:gd name="connsiteX2" fmla="*/ 2303636 w 2349068"/>
                <a:gd name="connsiteY2" fmla="*/ 606396 h 1570184"/>
                <a:gd name="connsiteX3" fmla="*/ 2341736 w 2349068"/>
                <a:gd name="connsiteY3" fmla="*/ 863571 h 1570184"/>
                <a:gd name="connsiteX4" fmla="*/ 2341736 w 2349068"/>
                <a:gd name="connsiteY4" fmla="*/ 1073121 h 1570184"/>
                <a:gd name="connsiteX5" fmla="*/ 2265536 w 2349068"/>
                <a:gd name="connsiteY5" fmla="*/ 1311246 h 1570184"/>
                <a:gd name="connsiteX6" fmla="*/ 2160761 w 2349068"/>
                <a:gd name="connsiteY6" fmla="*/ 1492221 h 1570184"/>
                <a:gd name="connsiteX7" fmla="*/ 1941686 w 2349068"/>
                <a:gd name="connsiteY7" fmla="*/ 1558896 h 1570184"/>
                <a:gd name="connsiteX8" fmla="*/ 1741661 w 2349068"/>
                <a:gd name="connsiteY8" fmla="*/ 1568421 h 1570184"/>
                <a:gd name="connsiteX9" fmla="*/ 1255886 w 2349068"/>
                <a:gd name="connsiteY9" fmla="*/ 1539846 h 1570184"/>
                <a:gd name="connsiteX10" fmla="*/ 855836 w 2349068"/>
                <a:gd name="connsiteY10" fmla="*/ 1492221 h 1570184"/>
                <a:gd name="connsiteX11" fmla="*/ 737243 w 2349068"/>
                <a:gd name="connsiteY11" fmla="*/ 1362206 h 1570184"/>
                <a:gd name="connsiteX12" fmla="*/ 490177 w 2349068"/>
                <a:gd name="connsiteY12" fmla="*/ 1317587 h 1570184"/>
                <a:gd name="connsiteX13" fmla="*/ 305599 w 2349068"/>
                <a:gd name="connsiteY13" fmla="*/ 1364646 h 1570184"/>
                <a:gd name="connsiteX14" fmla="*/ 189086 w 2349068"/>
                <a:gd name="connsiteY14" fmla="*/ 1320771 h 1570184"/>
                <a:gd name="connsiteX15" fmla="*/ 93836 w 2349068"/>
                <a:gd name="connsiteY15" fmla="*/ 1130271 h 1570184"/>
                <a:gd name="connsiteX16" fmla="*/ 27161 w 2349068"/>
                <a:gd name="connsiteY16" fmla="*/ 977871 h 1570184"/>
                <a:gd name="connsiteX17" fmla="*/ 55736 w 2349068"/>
                <a:gd name="connsiteY17" fmla="*/ 730221 h 1570184"/>
                <a:gd name="connsiteX18" fmla="*/ 46211 w 2349068"/>
                <a:gd name="connsiteY18" fmla="*/ 549246 h 1570184"/>
                <a:gd name="connsiteX19" fmla="*/ 46211 w 2349068"/>
                <a:gd name="connsiteY19" fmla="*/ 463521 h 1570184"/>
                <a:gd name="connsiteX20" fmla="*/ 27161 w 2349068"/>
                <a:gd name="connsiteY20" fmla="*/ 311121 h 1570184"/>
                <a:gd name="connsiteX21" fmla="*/ 3438 w 2349068"/>
                <a:gd name="connsiteY21" fmla="*/ 229 h 1570184"/>
                <a:gd name="connsiteX0" fmla="*/ 2284586 w 2349068"/>
                <a:gd name="connsiteY0" fmla="*/ 244446 h 1570184"/>
                <a:gd name="connsiteX1" fmla="*/ 2275061 w 2349068"/>
                <a:gd name="connsiteY1" fmla="*/ 415896 h 1570184"/>
                <a:gd name="connsiteX2" fmla="*/ 2303636 w 2349068"/>
                <a:gd name="connsiteY2" fmla="*/ 606396 h 1570184"/>
                <a:gd name="connsiteX3" fmla="*/ 2341736 w 2349068"/>
                <a:gd name="connsiteY3" fmla="*/ 863571 h 1570184"/>
                <a:gd name="connsiteX4" fmla="*/ 2341736 w 2349068"/>
                <a:gd name="connsiteY4" fmla="*/ 1073121 h 1570184"/>
                <a:gd name="connsiteX5" fmla="*/ 2265536 w 2349068"/>
                <a:gd name="connsiteY5" fmla="*/ 1311246 h 1570184"/>
                <a:gd name="connsiteX6" fmla="*/ 2160761 w 2349068"/>
                <a:gd name="connsiteY6" fmla="*/ 1492221 h 1570184"/>
                <a:gd name="connsiteX7" fmla="*/ 1941686 w 2349068"/>
                <a:gd name="connsiteY7" fmla="*/ 1558896 h 1570184"/>
                <a:gd name="connsiteX8" fmla="*/ 1741661 w 2349068"/>
                <a:gd name="connsiteY8" fmla="*/ 1568421 h 1570184"/>
                <a:gd name="connsiteX9" fmla="*/ 1255886 w 2349068"/>
                <a:gd name="connsiteY9" fmla="*/ 1539846 h 1570184"/>
                <a:gd name="connsiteX10" fmla="*/ 926673 w 2349068"/>
                <a:gd name="connsiteY10" fmla="*/ 1422819 h 1570184"/>
                <a:gd name="connsiteX11" fmla="*/ 737243 w 2349068"/>
                <a:gd name="connsiteY11" fmla="*/ 1362206 h 1570184"/>
                <a:gd name="connsiteX12" fmla="*/ 490177 w 2349068"/>
                <a:gd name="connsiteY12" fmla="*/ 1317587 h 1570184"/>
                <a:gd name="connsiteX13" fmla="*/ 305599 w 2349068"/>
                <a:gd name="connsiteY13" fmla="*/ 1364646 h 1570184"/>
                <a:gd name="connsiteX14" fmla="*/ 189086 w 2349068"/>
                <a:gd name="connsiteY14" fmla="*/ 1320771 h 1570184"/>
                <a:gd name="connsiteX15" fmla="*/ 93836 w 2349068"/>
                <a:gd name="connsiteY15" fmla="*/ 1130271 h 1570184"/>
                <a:gd name="connsiteX16" fmla="*/ 27161 w 2349068"/>
                <a:gd name="connsiteY16" fmla="*/ 977871 h 1570184"/>
                <a:gd name="connsiteX17" fmla="*/ 55736 w 2349068"/>
                <a:gd name="connsiteY17" fmla="*/ 730221 h 1570184"/>
                <a:gd name="connsiteX18" fmla="*/ 46211 w 2349068"/>
                <a:gd name="connsiteY18" fmla="*/ 549246 h 1570184"/>
                <a:gd name="connsiteX19" fmla="*/ 46211 w 2349068"/>
                <a:gd name="connsiteY19" fmla="*/ 463521 h 1570184"/>
                <a:gd name="connsiteX20" fmla="*/ 27161 w 2349068"/>
                <a:gd name="connsiteY20" fmla="*/ 311121 h 1570184"/>
                <a:gd name="connsiteX21" fmla="*/ 3438 w 2349068"/>
                <a:gd name="connsiteY21" fmla="*/ 229 h 1570184"/>
                <a:gd name="connsiteX0" fmla="*/ 2284586 w 2349068"/>
                <a:gd name="connsiteY0" fmla="*/ 244446 h 1570184"/>
                <a:gd name="connsiteX1" fmla="*/ 2275061 w 2349068"/>
                <a:gd name="connsiteY1" fmla="*/ 415896 h 1570184"/>
                <a:gd name="connsiteX2" fmla="*/ 2303636 w 2349068"/>
                <a:gd name="connsiteY2" fmla="*/ 606396 h 1570184"/>
                <a:gd name="connsiteX3" fmla="*/ 2341736 w 2349068"/>
                <a:gd name="connsiteY3" fmla="*/ 863571 h 1570184"/>
                <a:gd name="connsiteX4" fmla="*/ 2341736 w 2349068"/>
                <a:gd name="connsiteY4" fmla="*/ 1073121 h 1570184"/>
                <a:gd name="connsiteX5" fmla="*/ 2265536 w 2349068"/>
                <a:gd name="connsiteY5" fmla="*/ 1311246 h 1570184"/>
                <a:gd name="connsiteX6" fmla="*/ 2160761 w 2349068"/>
                <a:gd name="connsiteY6" fmla="*/ 1492221 h 1570184"/>
                <a:gd name="connsiteX7" fmla="*/ 1941686 w 2349068"/>
                <a:gd name="connsiteY7" fmla="*/ 1558896 h 1570184"/>
                <a:gd name="connsiteX8" fmla="*/ 1741661 w 2349068"/>
                <a:gd name="connsiteY8" fmla="*/ 1568421 h 1570184"/>
                <a:gd name="connsiteX9" fmla="*/ 1255886 w 2349068"/>
                <a:gd name="connsiteY9" fmla="*/ 1539846 h 1570184"/>
                <a:gd name="connsiteX10" fmla="*/ 926673 w 2349068"/>
                <a:gd name="connsiteY10" fmla="*/ 1422819 h 1570184"/>
                <a:gd name="connsiteX11" fmla="*/ 752985 w 2349068"/>
                <a:gd name="connsiteY11" fmla="*/ 1315938 h 1570184"/>
                <a:gd name="connsiteX12" fmla="*/ 490177 w 2349068"/>
                <a:gd name="connsiteY12" fmla="*/ 1317587 h 1570184"/>
                <a:gd name="connsiteX13" fmla="*/ 305599 w 2349068"/>
                <a:gd name="connsiteY13" fmla="*/ 1364646 h 1570184"/>
                <a:gd name="connsiteX14" fmla="*/ 189086 w 2349068"/>
                <a:gd name="connsiteY14" fmla="*/ 1320771 h 1570184"/>
                <a:gd name="connsiteX15" fmla="*/ 93836 w 2349068"/>
                <a:gd name="connsiteY15" fmla="*/ 1130271 h 1570184"/>
                <a:gd name="connsiteX16" fmla="*/ 27161 w 2349068"/>
                <a:gd name="connsiteY16" fmla="*/ 977871 h 1570184"/>
                <a:gd name="connsiteX17" fmla="*/ 55736 w 2349068"/>
                <a:gd name="connsiteY17" fmla="*/ 730221 h 1570184"/>
                <a:gd name="connsiteX18" fmla="*/ 46211 w 2349068"/>
                <a:gd name="connsiteY18" fmla="*/ 549246 h 1570184"/>
                <a:gd name="connsiteX19" fmla="*/ 46211 w 2349068"/>
                <a:gd name="connsiteY19" fmla="*/ 463521 h 1570184"/>
                <a:gd name="connsiteX20" fmla="*/ 27161 w 2349068"/>
                <a:gd name="connsiteY20" fmla="*/ 311121 h 1570184"/>
                <a:gd name="connsiteX21" fmla="*/ 3438 w 2349068"/>
                <a:gd name="connsiteY21" fmla="*/ 229 h 1570184"/>
                <a:gd name="connsiteX0" fmla="*/ 2284586 w 2349068"/>
                <a:gd name="connsiteY0" fmla="*/ 244446 h 1745832"/>
                <a:gd name="connsiteX1" fmla="*/ 2275061 w 2349068"/>
                <a:gd name="connsiteY1" fmla="*/ 415896 h 1745832"/>
                <a:gd name="connsiteX2" fmla="*/ 2303636 w 2349068"/>
                <a:gd name="connsiteY2" fmla="*/ 606396 h 1745832"/>
                <a:gd name="connsiteX3" fmla="*/ 2341736 w 2349068"/>
                <a:gd name="connsiteY3" fmla="*/ 863571 h 1745832"/>
                <a:gd name="connsiteX4" fmla="*/ 2341736 w 2349068"/>
                <a:gd name="connsiteY4" fmla="*/ 1073121 h 1745832"/>
                <a:gd name="connsiteX5" fmla="*/ 2265536 w 2349068"/>
                <a:gd name="connsiteY5" fmla="*/ 1311246 h 1745832"/>
                <a:gd name="connsiteX6" fmla="*/ 2160761 w 2349068"/>
                <a:gd name="connsiteY6" fmla="*/ 1492221 h 1745832"/>
                <a:gd name="connsiteX7" fmla="*/ 1941686 w 2349068"/>
                <a:gd name="connsiteY7" fmla="*/ 1558896 h 1745832"/>
                <a:gd name="connsiteX8" fmla="*/ 1702307 w 2349068"/>
                <a:gd name="connsiteY8" fmla="*/ 1745782 h 1745832"/>
                <a:gd name="connsiteX9" fmla="*/ 1255886 w 2349068"/>
                <a:gd name="connsiteY9" fmla="*/ 1539846 h 1745832"/>
                <a:gd name="connsiteX10" fmla="*/ 926673 w 2349068"/>
                <a:gd name="connsiteY10" fmla="*/ 1422819 h 1745832"/>
                <a:gd name="connsiteX11" fmla="*/ 752985 w 2349068"/>
                <a:gd name="connsiteY11" fmla="*/ 1315938 h 1745832"/>
                <a:gd name="connsiteX12" fmla="*/ 490177 w 2349068"/>
                <a:gd name="connsiteY12" fmla="*/ 1317587 h 1745832"/>
                <a:gd name="connsiteX13" fmla="*/ 305599 w 2349068"/>
                <a:gd name="connsiteY13" fmla="*/ 1364646 h 1745832"/>
                <a:gd name="connsiteX14" fmla="*/ 189086 w 2349068"/>
                <a:gd name="connsiteY14" fmla="*/ 1320771 h 1745832"/>
                <a:gd name="connsiteX15" fmla="*/ 93836 w 2349068"/>
                <a:gd name="connsiteY15" fmla="*/ 1130271 h 1745832"/>
                <a:gd name="connsiteX16" fmla="*/ 27161 w 2349068"/>
                <a:gd name="connsiteY16" fmla="*/ 977871 h 1745832"/>
                <a:gd name="connsiteX17" fmla="*/ 55736 w 2349068"/>
                <a:gd name="connsiteY17" fmla="*/ 730221 h 1745832"/>
                <a:gd name="connsiteX18" fmla="*/ 46211 w 2349068"/>
                <a:gd name="connsiteY18" fmla="*/ 549246 h 1745832"/>
                <a:gd name="connsiteX19" fmla="*/ 46211 w 2349068"/>
                <a:gd name="connsiteY19" fmla="*/ 463521 h 1745832"/>
                <a:gd name="connsiteX20" fmla="*/ 27161 w 2349068"/>
                <a:gd name="connsiteY20" fmla="*/ 311121 h 1745832"/>
                <a:gd name="connsiteX21" fmla="*/ 3438 w 2349068"/>
                <a:gd name="connsiteY21" fmla="*/ 229 h 1745832"/>
                <a:gd name="connsiteX0" fmla="*/ 2284586 w 2349068"/>
                <a:gd name="connsiteY0" fmla="*/ 244446 h 1745848"/>
                <a:gd name="connsiteX1" fmla="*/ 2275061 w 2349068"/>
                <a:gd name="connsiteY1" fmla="*/ 415896 h 1745848"/>
                <a:gd name="connsiteX2" fmla="*/ 2303636 w 2349068"/>
                <a:gd name="connsiteY2" fmla="*/ 606396 h 1745848"/>
                <a:gd name="connsiteX3" fmla="*/ 2341736 w 2349068"/>
                <a:gd name="connsiteY3" fmla="*/ 863571 h 1745848"/>
                <a:gd name="connsiteX4" fmla="*/ 2341736 w 2349068"/>
                <a:gd name="connsiteY4" fmla="*/ 1073121 h 1745848"/>
                <a:gd name="connsiteX5" fmla="*/ 2265536 w 2349068"/>
                <a:gd name="connsiteY5" fmla="*/ 1311246 h 1745848"/>
                <a:gd name="connsiteX6" fmla="*/ 2160761 w 2349068"/>
                <a:gd name="connsiteY6" fmla="*/ 1492221 h 1745848"/>
                <a:gd name="connsiteX7" fmla="*/ 1941686 w 2349068"/>
                <a:gd name="connsiteY7" fmla="*/ 1558896 h 1745848"/>
                <a:gd name="connsiteX8" fmla="*/ 1702307 w 2349068"/>
                <a:gd name="connsiteY8" fmla="*/ 1745782 h 1745848"/>
                <a:gd name="connsiteX9" fmla="*/ 1255886 w 2349068"/>
                <a:gd name="connsiteY9" fmla="*/ 1578403 h 1745848"/>
                <a:gd name="connsiteX10" fmla="*/ 926673 w 2349068"/>
                <a:gd name="connsiteY10" fmla="*/ 1422819 h 1745848"/>
                <a:gd name="connsiteX11" fmla="*/ 752985 w 2349068"/>
                <a:gd name="connsiteY11" fmla="*/ 1315938 h 1745848"/>
                <a:gd name="connsiteX12" fmla="*/ 490177 w 2349068"/>
                <a:gd name="connsiteY12" fmla="*/ 1317587 h 1745848"/>
                <a:gd name="connsiteX13" fmla="*/ 305599 w 2349068"/>
                <a:gd name="connsiteY13" fmla="*/ 1364646 h 1745848"/>
                <a:gd name="connsiteX14" fmla="*/ 189086 w 2349068"/>
                <a:gd name="connsiteY14" fmla="*/ 1320771 h 1745848"/>
                <a:gd name="connsiteX15" fmla="*/ 93836 w 2349068"/>
                <a:gd name="connsiteY15" fmla="*/ 1130271 h 1745848"/>
                <a:gd name="connsiteX16" fmla="*/ 27161 w 2349068"/>
                <a:gd name="connsiteY16" fmla="*/ 977871 h 1745848"/>
                <a:gd name="connsiteX17" fmla="*/ 55736 w 2349068"/>
                <a:gd name="connsiteY17" fmla="*/ 730221 h 1745848"/>
                <a:gd name="connsiteX18" fmla="*/ 46211 w 2349068"/>
                <a:gd name="connsiteY18" fmla="*/ 549246 h 1745848"/>
                <a:gd name="connsiteX19" fmla="*/ 46211 w 2349068"/>
                <a:gd name="connsiteY19" fmla="*/ 463521 h 1745848"/>
                <a:gd name="connsiteX20" fmla="*/ 27161 w 2349068"/>
                <a:gd name="connsiteY20" fmla="*/ 311121 h 1745848"/>
                <a:gd name="connsiteX21" fmla="*/ 3438 w 2349068"/>
                <a:gd name="connsiteY21" fmla="*/ 229 h 1745848"/>
                <a:gd name="connsiteX0" fmla="*/ 2284586 w 2349068"/>
                <a:gd name="connsiteY0" fmla="*/ 244446 h 1722727"/>
                <a:gd name="connsiteX1" fmla="*/ 2275061 w 2349068"/>
                <a:gd name="connsiteY1" fmla="*/ 415896 h 1722727"/>
                <a:gd name="connsiteX2" fmla="*/ 2303636 w 2349068"/>
                <a:gd name="connsiteY2" fmla="*/ 606396 h 1722727"/>
                <a:gd name="connsiteX3" fmla="*/ 2341736 w 2349068"/>
                <a:gd name="connsiteY3" fmla="*/ 863571 h 1722727"/>
                <a:gd name="connsiteX4" fmla="*/ 2341736 w 2349068"/>
                <a:gd name="connsiteY4" fmla="*/ 1073121 h 1722727"/>
                <a:gd name="connsiteX5" fmla="*/ 2265536 w 2349068"/>
                <a:gd name="connsiteY5" fmla="*/ 1311246 h 1722727"/>
                <a:gd name="connsiteX6" fmla="*/ 2160761 w 2349068"/>
                <a:gd name="connsiteY6" fmla="*/ 1492221 h 1722727"/>
                <a:gd name="connsiteX7" fmla="*/ 1941686 w 2349068"/>
                <a:gd name="connsiteY7" fmla="*/ 1558896 h 1722727"/>
                <a:gd name="connsiteX8" fmla="*/ 1686565 w 2349068"/>
                <a:gd name="connsiteY8" fmla="*/ 1722648 h 1722727"/>
                <a:gd name="connsiteX9" fmla="*/ 1255886 w 2349068"/>
                <a:gd name="connsiteY9" fmla="*/ 1578403 h 1722727"/>
                <a:gd name="connsiteX10" fmla="*/ 926673 w 2349068"/>
                <a:gd name="connsiteY10" fmla="*/ 1422819 h 1722727"/>
                <a:gd name="connsiteX11" fmla="*/ 752985 w 2349068"/>
                <a:gd name="connsiteY11" fmla="*/ 1315938 h 1722727"/>
                <a:gd name="connsiteX12" fmla="*/ 490177 w 2349068"/>
                <a:gd name="connsiteY12" fmla="*/ 1317587 h 1722727"/>
                <a:gd name="connsiteX13" fmla="*/ 305599 w 2349068"/>
                <a:gd name="connsiteY13" fmla="*/ 1364646 h 1722727"/>
                <a:gd name="connsiteX14" fmla="*/ 189086 w 2349068"/>
                <a:gd name="connsiteY14" fmla="*/ 1320771 h 1722727"/>
                <a:gd name="connsiteX15" fmla="*/ 93836 w 2349068"/>
                <a:gd name="connsiteY15" fmla="*/ 1130271 h 1722727"/>
                <a:gd name="connsiteX16" fmla="*/ 27161 w 2349068"/>
                <a:gd name="connsiteY16" fmla="*/ 977871 h 1722727"/>
                <a:gd name="connsiteX17" fmla="*/ 55736 w 2349068"/>
                <a:gd name="connsiteY17" fmla="*/ 730221 h 1722727"/>
                <a:gd name="connsiteX18" fmla="*/ 46211 w 2349068"/>
                <a:gd name="connsiteY18" fmla="*/ 549246 h 1722727"/>
                <a:gd name="connsiteX19" fmla="*/ 46211 w 2349068"/>
                <a:gd name="connsiteY19" fmla="*/ 463521 h 1722727"/>
                <a:gd name="connsiteX20" fmla="*/ 27161 w 2349068"/>
                <a:gd name="connsiteY20" fmla="*/ 311121 h 1722727"/>
                <a:gd name="connsiteX21" fmla="*/ 3438 w 2349068"/>
                <a:gd name="connsiteY21" fmla="*/ 229 h 1722727"/>
                <a:gd name="connsiteX0" fmla="*/ 2284586 w 2349068"/>
                <a:gd name="connsiteY0" fmla="*/ 244446 h 1723135"/>
                <a:gd name="connsiteX1" fmla="*/ 2275061 w 2349068"/>
                <a:gd name="connsiteY1" fmla="*/ 415896 h 1723135"/>
                <a:gd name="connsiteX2" fmla="*/ 2303636 w 2349068"/>
                <a:gd name="connsiteY2" fmla="*/ 606396 h 1723135"/>
                <a:gd name="connsiteX3" fmla="*/ 2341736 w 2349068"/>
                <a:gd name="connsiteY3" fmla="*/ 863571 h 1723135"/>
                <a:gd name="connsiteX4" fmla="*/ 2341736 w 2349068"/>
                <a:gd name="connsiteY4" fmla="*/ 1073121 h 1723135"/>
                <a:gd name="connsiteX5" fmla="*/ 2265536 w 2349068"/>
                <a:gd name="connsiteY5" fmla="*/ 1311246 h 1723135"/>
                <a:gd name="connsiteX6" fmla="*/ 2160761 w 2349068"/>
                <a:gd name="connsiteY6" fmla="*/ 1492221 h 1723135"/>
                <a:gd name="connsiteX7" fmla="*/ 1981040 w 2349068"/>
                <a:gd name="connsiteY7" fmla="*/ 1620587 h 1723135"/>
                <a:gd name="connsiteX8" fmla="*/ 1686565 w 2349068"/>
                <a:gd name="connsiteY8" fmla="*/ 1722648 h 1723135"/>
                <a:gd name="connsiteX9" fmla="*/ 1255886 w 2349068"/>
                <a:gd name="connsiteY9" fmla="*/ 1578403 h 1723135"/>
                <a:gd name="connsiteX10" fmla="*/ 926673 w 2349068"/>
                <a:gd name="connsiteY10" fmla="*/ 1422819 h 1723135"/>
                <a:gd name="connsiteX11" fmla="*/ 752985 w 2349068"/>
                <a:gd name="connsiteY11" fmla="*/ 1315938 h 1723135"/>
                <a:gd name="connsiteX12" fmla="*/ 490177 w 2349068"/>
                <a:gd name="connsiteY12" fmla="*/ 1317587 h 1723135"/>
                <a:gd name="connsiteX13" fmla="*/ 305599 w 2349068"/>
                <a:gd name="connsiteY13" fmla="*/ 1364646 h 1723135"/>
                <a:gd name="connsiteX14" fmla="*/ 189086 w 2349068"/>
                <a:gd name="connsiteY14" fmla="*/ 1320771 h 1723135"/>
                <a:gd name="connsiteX15" fmla="*/ 93836 w 2349068"/>
                <a:gd name="connsiteY15" fmla="*/ 1130271 h 1723135"/>
                <a:gd name="connsiteX16" fmla="*/ 27161 w 2349068"/>
                <a:gd name="connsiteY16" fmla="*/ 977871 h 1723135"/>
                <a:gd name="connsiteX17" fmla="*/ 55736 w 2349068"/>
                <a:gd name="connsiteY17" fmla="*/ 730221 h 1723135"/>
                <a:gd name="connsiteX18" fmla="*/ 46211 w 2349068"/>
                <a:gd name="connsiteY18" fmla="*/ 549246 h 1723135"/>
                <a:gd name="connsiteX19" fmla="*/ 46211 w 2349068"/>
                <a:gd name="connsiteY19" fmla="*/ 463521 h 1723135"/>
                <a:gd name="connsiteX20" fmla="*/ 27161 w 2349068"/>
                <a:gd name="connsiteY20" fmla="*/ 311121 h 1723135"/>
                <a:gd name="connsiteX21" fmla="*/ 3438 w 2349068"/>
                <a:gd name="connsiteY21" fmla="*/ 229 h 1723135"/>
                <a:gd name="connsiteX0" fmla="*/ 2275061 w 2349068"/>
                <a:gd name="connsiteY0" fmla="*/ 415896 h 1723135"/>
                <a:gd name="connsiteX1" fmla="*/ 2303636 w 2349068"/>
                <a:gd name="connsiteY1" fmla="*/ 606396 h 1723135"/>
                <a:gd name="connsiteX2" fmla="*/ 2341736 w 2349068"/>
                <a:gd name="connsiteY2" fmla="*/ 863571 h 1723135"/>
                <a:gd name="connsiteX3" fmla="*/ 2341736 w 2349068"/>
                <a:gd name="connsiteY3" fmla="*/ 1073121 h 1723135"/>
                <a:gd name="connsiteX4" fmla="*/ 2265536 w 2349068"/>
                <a:gd name="connsiteY4" fmla="*/ 1311246 h 1723135"/>
                <a:gd name="connsiteX5" fmla="*/ 2160761 w 2349068"/>
                <a:gd name="connsiteY5" fmla="*/ 1492221 h 1723135"/>
                <a:gd name="connsiteX6" fmla="*/ 1981040 w 2349068"/>
                <a:gd name="connsiteY6" fmla="*/ 1620587 h 1723135"/>
                <a:gd name="connsiteX7" fmla="*/ 1686565 w 2349068"/>
                <a:gd name="connsiteY7" fmla="*/ 1722648 h 1723135"/>
                <a:gd name="connsiteX8" fmla="*/ 1255886 w 2349068"/>
                <a:gd name="connsiteY8" fmla="*/ 1578403 h 1723135"/>
                <a:gd name="connsiteX9" fmla="*/ 926673 w 2349068"/>
                <a:gd name="connsiteY9" fmla="*/ 1422819 h 1723135"/>
                <a:gd name="connsiteX10" fmla="*/ 752985 w 2349068"/>
                <a:gd name="connsiteY10" fmla="*/ 1315938 h 1723135"/>
                <a:gd name="connsiteX11" fmla="*/ 490177 w 2349068"/>
                <a:gd name="connsiteY11" fmla="*/ 1317587 h 1723135"/>
                <a:gd name="connsiteX12" fmla="*/ 305599 w 2349068"/>
                <a:gd name="connsiteY12" fmla="*/ 1364646 h 1723135"/>
                <a:gd name="connsiteX13" fmla="*/ 189086 w 2349068"/>
                <a:gd name="connsiteY13" fmla="*/ 1320771 h 1723135"/>
                <a:gd name="connsiteX14" fmla="*/ 93836 w 2349068"/>
                <a:gd name="connsiteY14" fmla="*/ 1130271 h 1723135"/>
                <a:gd name="connsiteX15" fmla="*/ 27161 w 2349068"/>
                <a:gd name="connsiteY15" fmla="*/ 977871 h 1723135"/>
                <a:gd name="connsiteX16" fmla="*/ 55736 w 2349068"/>
                <a:gd name="connsiteY16" fmla="*/ 730221 h 1723135"/>
                <a:gd name="connsiteX17" fmla="*/ 46211 w 2349068"/>
                <a:gd name="connsiteY17" fmla="*/ 549246 h 1723135"/>
                <a:gd name="connsiteX18" fmla="*/ 46211 w 2349068"/>
                <a:gd name="connsiteY18" fmla="*/ 463521 h 1723135"/>
                <a:gd name="connsiteX19" fmla="*/ 27161 w 2349068"/>
                <a:gd name="connsiteY19" fmla="*/ 311121 h 1723135"/>
                <a:gd name="connsiteX20" fmla="*/ 3438 w 2349068"/>
                <a:gd name="connsiteY20" fmla="*/ 229 h 1723135"/>
                <a:gd name="connsiteX0" fmla="*/ 2248738 w 2322745"/>
                <a:gd name="connsiteY0" fmla="*/ 104775 h 1412014"/>
                <a:gd name="connsiteX1" fmla="*/ 2277313 w 2322745"/>
                <a:gd name="connsiteY1" fmla="*/ 295275 h 1412014"/>
                <a:gd name="connsiteX2" fmla="*/ 2315413 w 2322745"/>
                <a:gd name="connsiteY2" fmla="*/ 552450 h 1412014"/>
                <a:gd name="connsiteX3" fmla="*/ 2315413 w 2322745"/>
                <a:gd name="connsiteY3" fmla="*/ 762000 h 1412014"/>
                <a:gd name="connsiteX4" fmla="*/ 2239213 w 2322745"/>
                <a:gd name="connsiteY4" fmla="*/ 1000125 h 1412014"/>
                <a:gd name="connsiteX5" fmla="*/ 2134438 w 2322745"/>
                <a:gd name="connsiteY5" fmla="*/ 1181100 h 1412014"/>
                <a:gd name="connsiteX6" fmla="*/ 1954717 w 2322745"/>
                <a:gd name="connsiteY6" fmla="*/ 1309466 h 1412014"/>
                <a:gd name="connsiteX7" fmla="*/ 1660242 w 2322745"/>
                <a:gd name="connsiteY7" fmla="*/ 1411527 h 1412014"/>
                <a:gd name="connsiteX8" fmla="*/ 1229563 w 2322745"/>
                <a:gd name="connsiteY8" fmla="*/ 1267282 h 1412014"/>
                <a:gd name="connsiteX9" fmla="*/ 900350 w 2322745"/>
                <a:gd name="connsiteY9" fmla="*/ 1111698 h 1412014"/>
                <a:gd name="connsiteX10" fmla="*/ 726662 w 2322745"/>
                <a:gd name="connsiteY10" fmla="*/ 1004817 h 1412014"/>
                <a:gd name="connsiteX11" fmla="*/ 463854 w 2322745"/>
                <a:gd name="connsiteY11" fmla="*/ 1006466 h 1412014"/>
                <a:gd name="connsiteX12" fmla="*/ 279276 w 2322745"/>
                <a:gd name="connsiteY12" fmla="*/ 1053525 h 1412014"/>
                <a:gd name="connsiteX13" fmla="*/ 162763 w 2322745"/>
                <a:gd name="connsiteY13" fmla="*/ 1009650 h 1412014"/>
                <a:gd name="connsiteX14" fmla="*/ 67513 w 2322745"/>
                <a:gd name="connsiteY14" fmla="*/ 819150 h 1412014"/>
                <a:gd name="connsiteX15" fmla="*/ 838 w 2322745"/>
                <a:gd name="connsiteY15" fmla="*/ 666750 h 1412014"/>
                <a:gd name="connsiteX16" fmla="*/ 29413 w 2322745"/>
                <a:gd name="connsiteY16" fmla="*/ 419100 h 1412014"/>
                <a:gd name="connsiteX17" fmla="*/ 19888 w 2322745"/>
                <a:gd name="connsiteY17" fmla="*/ 238125 h 1412014"/>
                <a:gd name="connsiteX18" fmla="*/ 19888 w 2322745"/>
                <a:gd name="connsiteY18" fmla="*/ 152400 h 1412014"/>
                <a:gd name="connsiteX19" fmla="*/ 838 w 2322745"/>
                <a:gd name="connsiteY19" fmla="*/ 0 h 1412014"/>
                <a:gd name="connsiteX0" fmla="*/ 2248738 w 2322745"/>
                <a:gd name="connsiteY0" fmla="*/ 104775 h 1412014"/>
                <a:gd name="connsiteX1" fmla="*/ 2277313 w 2322745"/>
                <a:gd name="connsiteY1" fmla="*/ 295275 h 1412014"/>
                <a:gd name="connsiteX2" fmla="*/ 2315413 w 2322745"/>
                <a:gd name="connsiteY2" fmla="*/ 552450 h 1412014"/>
                <a:gd name="connsiteX3" fmla="*/ 2315413 w 2322745"/>
                <a:gd name="connsiteY3" fmla="*/ 762000 h 1412014"/>
                <a:gd name="connsiteX4" fmla="*/ 2239213 w 2322745"/>
                <a:gd name="connsiteY4" fmla="*/ 1000125 h 1412014"/>
                <a:gd name="connsiteX5" fmla="*/ 2134438 w 2322745"/>
                <a:gd name="connsiteY5" fmla="*/ 1181100 h 1412014"/>
                <a:gd name="connsiteX6" fmla="*/ 1954717 w 2322745"/>
                <a:gd name="connsiteY6" fmla="*/ 1309466 h 1412014"/>
                <a:gd name="connsiteX7" fmla="*/ 1660242 w 2322745"/>
                <a:gd name="connsiteY7" fmla="*/ 1411527 h 1412014"/>
                <a:gd name="connsiteX8" fmla="*/ 1229563 w 2322745"/>
                <a:gd name="connsiteY8" fmla="*/ 1267282 h 1412014"/>
                <a:gd name="connsiteX9" fmla="*/ 900350 w 2322745"/>
                <a:gd name="connsiteY9" fmla="*/ 1111698 h 1412014"/>
                <a:gd name="connsiteX10" fmla="*/ 682452 w 2322745"/>
                <a:gd name="connsiteY10" fmla="*/ 1217524 h 1412014"/>
                <a:gd name="connsiteX11" fmla="*/ 463854 w 2322745"/>
                <a:gd name="connsiteY11" fmla="*/ 1006466 h 1412014"/>
                <a:gd name="connsiteX12" fmla="*/ 279276 w 2322745"/>
                <a:gd name="connsiteY12" fmla="*/ 1053525 h 1412014"/>
                <a:gd name="connsiteX13" fmla="*/ 162763 w 2322745"/>
                <a:gd name="connsiteY13" fmla="*/ 1009650 h 1412014"/>
                <a:gd name="connsiteX14" fmla="*/ 67513 w 2322745"/>
                <a:gd name="connsiteY14" fmla="*/ 819150 h 1412014"/>
                <a:gd name="connsiteX15" fmla="*/ 838 w 2322745"/>
                <a:gd name="connsiteY15" fmla="*/ 666750 h 1412014"/>
                <a:gd name="connsiteX16" fmla="*/ 29413 w 2322745"/>
                <a:gd name="connsiteY16" fmla="*/ 419100 h 1412014"/>
                <a:gd name="connsiteX17" fmla="*/ 19888 w 2322745"/>
                <a:gd name="connsiteY17" fmla="*/ 238125 h 1412014"/>
                <a:gd name="connsiteX18" fmla="*/ 19888 w 2322745"/>
                <a:gd name="connsiteY18" fmla="*/ 152400 h 1412014"/>
                <a:gd name="connsiteX19" fmla="*/ 838 w 2322745"/>
                <a:gd name="connsiteY19" fmla="*/ 0 h 1412014"/>
                <a:gd name="connsiteX0" fmla="*/ 2248738 w 2322745"/>
                <a:gd name="connsiteY0" fmla="*/ 104775 h 1412014"/>
                <a:gd name="connsiteX1" fmla="*/ 2277313 w 2322745"/>
                <a:gd name="connsiteY1" fmla="*/ 295275 h 1412014"/>
                <a:gd name="connsiteX2" fmla="*/ 2315413 w 2322745"/>
                <a:gd name="connsiteY2" fmla="*/ 552450 h 1412014"/>
                <a:gd name="connsiteX3" fmla="*/ 2315413 w 2322745"/>
                <a:gd name="connsiteY3" fmla="*/ 762000 h 1412014"/>
                <a:gd name="connsiteX4" fmla="*/ 2239213 w 2322745"/>
                <a:gd name="connsiteY4" fmla="*/ 1000125 h 1412014"/>
                <a:gd name="connsiteX5" fmla="*/ 2134438 w 2322745"/>
                <a:gd name="connsiteY5" fmla="*/ 1181100 h 1412014"/>
                <a:gd name="connsiteX6" fmla="*/ 1954717 w 2322745"/>
                <a:gd name="connsiteY6" fmla="*/ 1309466 h 1412014"/>
                <a:gd name="connsiteX7" fmla="*/ 1660242 w 2322745"/>
                <a:gd name="connsiteY7" fmla="*/ 1411527 h 1412014"/>
                <a:gd name="connsiteX8" fmla="*/ 1229563 w 2322745"/>
                <a:gd name="connsiteY8" fmla="*/ 1267282 h 1412014"/>
                <a:gd name="connsiteX9" fmla="*/ 926264 w 2322745"/>
                <a:gd name="connsiteY9" fmla="*/ 1356287 h 1412014"/>
                <a:gd name="connsiteX10" fmla="*/ 900350 w 2322745"/>
                <a:gd name="connsiteY10" fmla="*/ 1111698 h 1412014"/>
                <a:gd name="connsiteX11" fmla="*/ 682452 w 2322745"/>
                <a:gd name="connsiteY11" fmla="*/ 1217524 h 1412014"/>
                <a:gd name="connsiteX12" fmla="*/ 463854 w 2322745"/>
                <a:gd name="connsiteY12" fmla="*/ 1006466 h 1412014"/>
                <a:gd name="connsiteX13" fmla="*/ 279276 w 2322745"/>
                <a:gd name="connsiteY13" fmla="*/ 1053525 h 1412014"/>
                <a:gd name="connsiteX14" fmla="*/ 162763 w 2322745"/>
                <a:gd name="connsiteY14" fmla="*/ 1009650 h 1412014"/>
                <a:gd name="connsiteX15" fmla="*/ 67513 w 2322745"/>
                <a:gd name="connsiteY15" fmla="*/ 819150 h 1412014"/>
                <a:gd name="connsiteX16" fmla="*/ 838 w 2322745"/>
                <a:gd name="connsiteY16" fmla="*/ 666750 h 1412014"/>
                <a:gd name="connsiteX17" fmla="*/ 29413 w 2322745"/>
                <a:gd name="connsiteY17" fmla="*/ 419100 h 1412014"/>
                <a:gd name="connsiteX18" fmla="*/ 19888 w 2322745"/>
                <a:gd name="connsiteY18" fmla="*/ 238125 h 1412014"/>
                <a:gd name="connsiteX19" fmla="*/ 19888 w 2322745"/>
                <a:gd name="connsiteY19" fmla="*/ 152400 h 1412014"/>
                <a:gd name="connsiteX20" fmla="*/ 838 w 2322745"/>
                <a:gd name="connsiteY20" fmla="*/ 0 h 1412014"/>
                <a:gd name="connsiteX0" fmla="*/ 2248738 w 2322745"/>
                <a:gd name="connsiteY0" fmla="*/ 104775 h 1412014"/>
                <a:gd name="connsiteX1" fmla="*/ 2277313 w 2322745"/>
                <a:gd name="connsiteY1" fmla="*/ 295275 h 1412014"/>
                <a:gd name="connsiteX2" fmla="*/ 2315413 w 2322745"/>
                <a:gd name="connsiteY2" fmla="*/ 552450 h 1412014"/>
                <a:gd name="connsiteX3" fmla="*/ 2315413 w 2322745"/>
                <a:gd name="connsiteY3" fmla="*/ 762000 h 1412014"/>
                <a:gd name="connsiteX4" fmla="*/ 2239213 w 2322745"/>
                <a:gd name="connsiteY4" fmla="*/ 1000125 h 1412014"/>
                <a:gd name="connsiteX5" fmla="*/ 2134438 w 2322745"/>
                <a:gd name="connsiteY5" fmla="*/ 1181100 h 1412014"/>
                <a:gd name="connsiteX6" fmla="*/ 1954717 w 2322745"/>
                <a:gd name="connsiteY6" fmla="*/ 1309466 h 1412014"/>
                <a:gd name="connsiteX7" fmla="*/ 1660242 w 2322745"/>
                <a:gd name="connsiteY7" fmla="*/ 1411527 h 1412014"/>
                <a:gd name="connsiteX8" fmla="*/ 1229563 w 2322745"/>
                <a:gd name="connsiteY8" fmla="*/ 1267282 h 1412014"/>
                <a:gd name="connsiteX9" fmla="*/ 926264 w 2322745"/>
                <a:gd name="connsiteY9" fmla="*/ 1356287 h 1412014"/>
                <a:gd name="connsiteX10" fmla="*/ 834036 w 2322745"/>
                <a:gd name="connsiteY10" fmla="*/ 1266394 h 1412014"/>
                <a:gd name="connsiteX11" fmla="*/ 682452 w 2322745"/>
                <a:gd name="connsiteY11" fmla="*/ 1217524 h 1412014"/>
                <a:gd name="connsiteX12" fmla="*/ 463854 w 2322745"/>
                <a:gd name="connsiteY12" fmla="*/ 1006466 h 1412014"/>
                <a:gd name="connsiteX13" fmla="*/ 279276 w 2322745"/>
                <a:gd name="connsiteY13" fmla="*/ 1053525 h 1412014"/>
                <a:gd name="connsiteX14" fmla="*/ 162763 w 2322745"/>
                <a:gd name="connsiteY14" fmla="*/ 1009650 h 1412014"/>
                <a:gd name="connsiteX15" fmla="*/ 67513 w 2322745"/>
                <a:gd name="connsiteY15" fmla="*/ 819150 h 1412014"/>
                <a:gd name="connsiteX16" fmla="*/ 838 w 2322745"/>
                <a:gd name="connsiteY16" fmla="*/ 666750 h 1412014"/>
                <a:gd name="connsiteX17" fmla="*/ 29413 w 2322745"/>
                <a:gd name="connsiteY17" fmla="*/ 419100 h 1412014"/>
                <a:gd name="connsiteX18" fmla="*/ 19888 w 2322745"/>
                <a:gd name="connsiteY18" fmla="*/ 238125 h 1412014"/>
                <a:gd name="connsiteX19" fmla="*/ 19888 w 2322745"/>
                <a:gd name="connsiteY19" fmla="*/ 152400 h 1412014"/>
                <a:gd name="connsiteX20" fmla="*/ 838 w 2322745"/>
                <a:gd name="connsiteY20" fmla="*/ 0 h 1412014"/>
                <a:gd name="connsiteX0" fmla="*/ 2248738 w 2322745"/>
                <a:gd name="connsiteY0" fmla="*/ 104775 h 1412014"/>
                <a:gd name="connsiteX1" fmla="*/ 2277313 w 2322745"/>
                <a:gd name="connsiteY1" fmla="*/ 295275 h 1412014"/>
                <a:gd name="connsiteX2" fmla="*/ 2315413 w 2322745"/>
                <a:gd name="connsiteY2" fmla="*/ 552450 h 1412014"/>
                <a:gd name="connsiteX3" fmla="*/ 2315413 w 2322745"/>
                <a:gd name="connsiteY3" fmla="*/ 762000 h 1412014"/>
                <a:gd name="connsiteX4" fmla="*/ 2239213 w 2322745"/>
                <a:gd name="connsiteY4" fmla="*/ 1000125 h 1412014"/>
                <a:gd name="connsiteX5" fmla="*/ 2134438 w 2322745"/>
                <a:gd name="connsiteY5" fmla="*/ 1181100 h 1412014"/>
                <a:gd name="connsiteX6" fmla="*/ 1954717 w 2322745"/>
                <a:gd name="connsiteY6" fmla="*/ 1309466 h 1412014"/>
                <a:gd name="connsiteX7" fmla="*/ 1660242 w 2322745"/>
                <a:gd name="connsiteY7" fmla="*/ 1411527 h 1412014"/>
                <a:gd name="connsiteX8" fmla="*/ 1229563 w 2322745"/>
                <a:gd name="connsiteY8" fmla="*/ 1267282 h 1412014"/>
                <a:gd name="connsiteX9" fmla="*/ 926264 w 2322745"/>
                <a:gd name="connsiteY9" fmla="*/ 1356287 h 1412014"/>
                <a:gd name="connsiteX10" fmla="*/ 841404 w 2322745"/>
                <a:gd name="connsiteY10" fmla="*/ 1305067 h 1412014"/>
                <a:gd name="connsiteX11" fmla="*/ 682452 w 2322745"/>
                <a:gd name="connsiteY11" fmla="*/ 1217524 h 1412014"/>
                <a:gd name="connsiteX12" fmla="*/ 463854 w 2322745"/>
                <a:gd name="connsiteY12" fmla="*/ 1006466 h 1412014"/>
                <a:gd name="connsiteX13" fmla="*/ 279276 w 2322745"/>
                <a:gd name="connsiteY13" fmla="*/ 1053525 h 1412014"/>
                <a:gd name="connsiteX14" fmla="*/ 162763 w 2322745"/>
                <a:gd name="connsiteY14" fmla="*/ 1009650 h 1412014"/>
                <a:gd name="connsiteX15" fmla="*/ 67513 w 2322745"/>
                <a:gd name="connsiteY15" fmla="*/ 819150 h 1412014"/>
                <a:gd name="connsiteX16" fmla="*/ 838 w 2322745"/>
                <a:gd name="connsiteY16" fmla="*/ 666750 h 1412014"/>
                <a:gd name="connsiteX17" fmla="*/ 29413 w 2322745"/>
                <a:gd name="connsiteY17" fmla="*/ 419100 h 1412014"/>
                <a:gd name="connsiteX18" fmla="*/ 19888 w 2322745"/>
                <a:gd name="connsiteY18" fmla="*/ 238125 h 1412014"/>
                <a:gd name="connsiteX19" fmla="*/ 19888 w 2322745"/>
                <a:gd name="connsiteY19" fmla="*/ 152400 h 1412014"/>
                <a:gd name="connsiteX20" fmla="*/ 838 w 2322745"/>
                <a:gd name="connsiteY20" fmla="*/ 0 h 1412014"/>
                <a:gd name="connsiteX0" fmla="*/ 2248738 w 2322745"/>
                <a:gd name="connsiteY0" fmla="*/ 104775 h 1490645"/>
                <a:gd name="connsiteX1" fmla="*/ 2277313 w 2322745"/>
                <a:gd name="connsiteY1" fmla="*/ 295275 h 1490645"/>
                <a:gd name="connsiteX2" fmla="*/ 2315413 w 2322745"/>
                <a:gd name="connsiteY2" fmla="*/ 552450 h 1490645"/>
                <a:gd name="connsiteX3" fmla="*/ 2315413 w 2322745"/>
                <a:gd name="connsiteY3" fmla="*/ 762000 h 1490645"/>
                <a:gd name="connsiteX4" fmla="*/ 2239213 w 2322745"/>
                <a:gd name="connsiteY4" fmla="*/ 1000125 h 1490645"/>
                <a:gd name="connsiteX5" fmla="*/ 2134438 w 2322745"/>
                <a:gd name="connsiteY5" fmla="*/ 1181100 h 1490645"/>
                <a:gd name="connsiteX6" fmla="*/ 1954717 w 2322745"/>
                <a:gd name="connsiteY6" fmla="*/ 1309466 h 1490645"/>
                <a:gd name="connsiteX7" fmla="*/ 1660242 w 2322745"/>
                <a:gd name="connsiteY7" fmla="*/ 1411527 h 1490645"/>
                <a:gd name="connsiteX8" fmla="*/ 1354821 w 2322745"/>
                <a:gd name="connsiteY8" fmla="*/ 1489656 h 1490645"/>
                <a:gd name="connsiteX9" fmla="*/ 926264 w 2322745"/>
                <a:gd name="connsiteY9" fmla="*/ 1356287 h 1490645"/>
                <a:gd name="connsiteX10" fmla="*/ 841404 w 2322745"/>
                <a:gd name="connsiteY10" fmla="*/ 1305067 h 1490645"/>
                <a:gd name="connsiteX11" fmla="*/ 682452 w 2322745"/>
                <a:gd name="connsiteY11" fmla="*/ 1217524 h 1490645"/>
                <a:gd name="connsiteX12" fmla="*/ 463854 w 2322745"/>
                <a:gd name="connsiteY12" fmla="*/ 1006466 h 1490645"/>
                <a:gd name="connsiteX13" fmla="*/ 279276 w 2322745"/>
                <a:gd name="connsiteY13" fmla="*/ 1053525 h 1490645"/>
                <a:gd name="connsiteX14" fmla="*/ 162763 w 2322745"/>
                <a:gd name="connsiteY14" fmla="*/ 1009650 h 1490645"/>
                <a:gd name="connsiteX15" fmla="*/ 67513 w 2322745"/>
                <a:gd name="connsiteY15" fmla="*/ 819150 h 1490645"/>
                <a:gd name="connsiteX16" fmla="*/ 838 w 2322745"/>
                <a:gd name="connsiteY16" fmla="*/ 666750 h 1490645"/>
                <a:gd name="connsiteX17" fmla="*/ 29413 w 2322745"/>
                <a:gd name="connsiteY17" fmla="*/ 419100 h 1490645"/>
                <a:gd name="connsiteX18" fmla="*/ 19888 w 2322745"/>
                <a:gd name="connsiteY18" fmla="*/ 238125 h 1490645"/>
                <a:gd name="connsiteX19" fmla="*/ 19888 w 2322745"/>
                <a:gd name="connsiteY19" fmla="*/ 152400 h 1490645"/>
                <a:gd name="connsiteX20" fmla="*/ 838 w 2322745"/>
                <a:gd name="connsiteY20" fmla="*/ 0 h 1490645"/>
                <a:gd name="connsiteX0" fmla="*/ 2248738 w 2322745"/>
                <a:gd name="connsiteY0" fmla="*/ 104775 h 1530131"/>
                <a:gd name="connsiteX1" fmla="*/ 2277313 w 2322745"/>
                <a:gd name="connsiteY1" fmla="*/ 295275 h 1530131"/>
                <a:gd name="connsiteX2" fmla="*/ 2315413 w 2322745"/>
                <a:gd name="connsiteY2" fmla="*/ 552450 h 1530131"/>
                <a:gd name="connsiteX3" fmla="*/ 2315413 w 2322745"/>
                <a:gd name="connsiteY3" fmla="*/ 762000 h 1530131"/>
                <a:gd name="connsiteX4" fmla="*/ 2239213 w 2322745"/>
                <a:gd name="connsiteY4" fmla="*/ 1000125 h 1530131"/>
                <a:gd name="connsiteX5" fmla="*/ 2134438 w 2322745"/>
                <a:gd name="connsiteY5" fmla="*/ 1181100 h 1530131"/>
                <a:gd name="connsiteX6" fmla="*/ 1954717 w 2322745"/>
                <a:gd name="connsiteY6" fmla="*/ 1309466 h 1530131"/>
                <a:gd name="connsiteX7" fmla="*/ 1778132 w 2322745"/>
                <a:gd name="connsiteY7" fmla="*/ 1517880 h 1530131"/>
                <a:gd name="connsiteX8" fmla="*/ 1354821 w 2322745"/>
                <a:gd name="connsiteY8" fmla="*/ 1489656 h 1530131"/>
                <a:gd name="connsiteX9" fmla="*/ 926264 w 2322745"/>
                <a:gd name="connsiteY9" fmla="*/ 1356287 h 1530131"/>
                <a:gd name="connsiteX10" fmla="*/ 841404 w 2322745"/>
                <a:gd name="connsiteY10" fmla="*/ 1305067 h 1530131"/>
                <a:gd name="connsiteX11" fmla="*/ 682452 w 2322745"/>
                <a:gd name="connsiteY11" fmla="*/ 1217524 h 1530131"/>
                <a:gd name="connsiteX12" fmla="*/ 463854 w 2322745"/>
                <a:gd name="connsiteY12" fmla="*/ 1006466 h 1530131"/>
                <a:gd name="connsiteX13" fmla="*/ 279276 w 2322745"/>
                <a:gd name="connsiteY13" fmla="*/ 1053525 h 1530131"/>
                <a:gd name="connsiteX14" fmla="*/ 162763 w 2322745"/>
                <a:gd name="connsiteY14" fmla="*/ 1009650 h 1530131"/>
                <a:gd name="connsiteX15" fmla="*/ 67513 w 2322745"/>
                <a:gd name="connsiteY15" fmla="*/ 819150 h 1530131"/>
                <a:gd name="connsiteX16" fmla="*/ 838 w 2322745"/>
                <a:gd name="connsiteY16" fmla="*/ 666750 h 1530131"/>
                <a:gd name="connsiteX17" fmla="*/ 29413 w 2322745"/>
                <a:gd name="connsiteY17" fmla="*/ 419100 h 1530131"/>
                <a:gd name="connsiteX18" fmla="*/ 19888 w 2322745"/>
                <a:gd name="connsiteY18" fmla="*/ 238125 h 1530131"/>
                <a:gd name="connsiteX19" fmla="*/ 19888 w 2322745"/>
                <a:gd name="connsiteY19" fmla="*/ 152400 h 1530131"/>
                <a:gd name="connsiteX20" fmla="*/ 838 w 2322745"/>
                <a:gd name="connsiteY20" fmla="*/ 0 h 1530131"/>
                <a:gd name="connsiteX0" fmla="*/ 2248738 w 2322745"/>
                <a:gd name="connsiteY0" fmla="*/ 104775 h 1525212"/>
                <a:gd name="connsiteX1" fmla="*/ 2277313 w 2322745"/>
                <a:gd name="connsiteY1" fmla="*/ 295275 h 1525212"/>
                <a:gd name="connsiteX2" fmla="*/ 2315413 w 2322745"/>
                <a:gd name="connsiteY2" fmla="*/ 552450 h 1525212"/>
                <a:gd name="connsiteX3" fmla="*/ 2315413 w 2322745"/>
                <a:gd name="connsiteY3" fmla="*/ 762000 h 1525212"/>
                <a:gd name="connsiteX4" fmla="*/ 2239213 w 2322745"/>
                <a:gd name="connsiteY4" fmla="*/ 1000125 h 1525212"/>
                <a:gd name="connsiteX5" fmla="*/ 2134438 w 2322745"/>
                <a:gd name="connsiteY5" fmla="*/ 1181100 h 1525212"/>
                <a:gd name="connsiteX6" fmla="*/ 2021030 w 2322745"/>
                <a:gd name="connsiteY6" fmla="*/ 1377145 h 1525212"/>
                <a:gd name="connsiteX7" fmla="*/ 1778132 w 2322745"/>
                <a:gd name="connsiteY7" fmla="*/ 1517880 h 1525212"/>
                <a:gd name="connsiteX8" fmla="*/ 1354821 w 2322745"/>
                <a:gd name="connsiteY8" fmla="*/ 1489656 h 1525212"/>
                <a:gd name="connsiteX9" fmla="*/ 926264 w 2322745"/>
                <a:gd name="connsiteY9" fmla="*/ 1356287 h 1525212"/>
                <a:gd name="connsiteX10" fmla="*/ 841404 w 2322745"/>
                <a:gd name="connsiteY10" fmla="*/ 1305067 h 1525212"/>
                <a:gd name="connsiteX11" fmla="*/ 682452 w 2322745"/>
                <a:gd name="connsiteY11" fmla="*/ 1217524 h 1525212"/>
                <a:gd name="connsiteX12" fmla="*/ 463854 w 2322745"/>
                <a:gd name="connsiteY12" fmla="*/ 1006466 h 1525212"/>
                <a:gd name="connsiteX13" fmla="*/ 279276 w 2322745"/>
                <a:gd name="connsiteY13" fmla="*/ 1053525 h 1525212"/>
                <a:gd name="connsiteX14" fmla="*/ 162763 w 2322745"/>
                <a:gd name="connsiteY14" fmla="*/ 1009650 h 1525212"/>
                <a:gd name="connsiteX15" fmla="*/ 67513 w 2322745"/>
                <a:gd name="connsiteY15" fmla="*/ 819150 h 1525212"/>
                <a:gd name="connsiteX16" fmla="*/ 838 w 2322745"/>
                <a:gd name="connsiteY16" fmla="*/ 666750 h 1525212"/>
                <a:gd name="connsiteX17" fmla="*/ 29413 w 2322745"/>
                <a:gd name="connsiteY17" fmla="*/ 419100 h 1525212"/>
                <a:gd name="connsiteX18" fmla="*/ 19888 w 2322745"/>
                <a:gd name="connsiteY18" fmla="*/ 238125 h 1525212"/>
                <a:gd name="connsiteX19" fmla="*/ 19888 w 2322745"/>
                <a:gd name="connsiteY19" fmla="*/ 152400 h 1525212"/>
                <a:gd name="connsiteX20" fmla="*/ 838 w 2322745"/>
                <a:gd name="connsiteY20" fmla="*/ 0 h 1525212"/>
                <a:gd name="connsiteX0" fmla="*/ 2253788 w 2327795"/>
                <a:gd name="connsiteY0" fmla="*/ 104775 h 1525212"/>
                <a:gd name="connsiteX1" fmla="*/ 2282363 w 2327795"/>
                <a:gd name="connsiteY1" fmla="*/ 295275 h 1525212"/>
                <a:gd name="connsiteX2" fmla="*/ 2320463 w 2327795"/>
                <a:gd name="connsiteY2" fmla="*/ 552450 h 1525212"/>
                <a:gd name="connsiteX3" fmla="*/ 2320463 w 2327795"/>
                <a:gd name="connsiteY3" fmla="*/ 762000 h 1525212"/>
                <a:gd name="connsiteX4" fmla="*/ 2244263 w 2327795"/>
                <a:gd name="connsiteY4" fmla="*/ 1000125 h 1525212"/>
                <a:gd name="connsiteX5" fmla="*/ 2139488 w 2327795"/>
                <a:gd name="connsiteY5" fmla="*/ 1181100 h 1525212"/>
                <a:gd name="connsiteX6" fmla="*/ 2026080 w 2327795"/>
                <a:gd name="connsiteY6" fmla="*/ 1377145 h 1525212"/>
                <a:gd name="connsiteX7" fmla="*/ 1783182 w 2327795"/>
                <a:gd name="connsiteY7" fmla="*/ 1517880 h 1525212"/>
                <a:gd name="connsiteX8" fmla="*/ 1359871 w 2327795"/>
                <a:gd name="connsiteY8" fmla="*/ 1489656 h 1525212"/>
                <a:gd name="connsiteX9" fmla="*/ 931314 w 2327795"/>
                <a:gd name="connsiteY9" fmla="*/ 1356287 h 1525212"/>
                <a:gd name="connsiteX10" fmla="*/ 846454 w 2327795"/>
                <a:gd name="connsiteY10" fmla="*/ 1305067 h 1525212"/>
                <a:gd name="connsiteX11" fmla="*/ 687502 w 2327795"/>
                <a:gd name="connsiteY11" fmla="*/ 1217524 h 1525212"/>
                <a:gd name="connsiteX12" fmla="*/ 468904 w 2327795"/>
                <a:gd name="connsiteY12" fmla="*/ 1006466 h 1525212"/>
                <a:gd name="connsiteX13" fmla="*/ 284326 w 2327795"/>
                <a:gd name="connsiteY13" fmla="*/ 1053525 h 1525212"/>
                <a:gd name="connsiteX14" fmla="*/ 167813 w 2327795"/>
                <a:gd name="connsiteY14" fmla="*/ 1009650 h 1525212"/>
                <a:gd name="connsiteX15" fmla="*/ 5888 w 2327795"/>
                <a:gd name="connsiteY15" fmla="*/ 666750 h 1525212"/>
                <a:gd name="connsiteX16" fmla="*/ 34463 w 2327795"/>
                <a:gd name="connsiteY16" fmla="*/ 419100 h 1525212"/>
                <a:gd name="connsiteX17" fmla="*/ 24938 w 2327795"/>
                <a:gd name="connsiteY17" fmla="*/ 238125 h 1525212"/>
                <a:gd name="connsiteX18" fmla="*/ 24938 w 2327795"/>
                <a:gd name="connsiteY18" fmla="*/ 152400 h 1525212"/>
                <a:gd name="connsiteX19" fmla="*/ 5888 w 2327795"/>
                <a:gd name="connsiteY19" fmla="*/ 0 h 1525212"/>
                <a:gd name="connsiteX0" fmla="*/ 2247900 w 2321907"/>
                <a:gd name="connsiteY0" fmla="*/ 104775 h 1525212"/>
                <a:gd name="connsiteX1" fmla="*/ 2276475 w 2321907"/>
                <a:gd name="connsiteY1" fmla="*/ 295275 h 1525212"/>
                <a:gd name="connsiteX2" fmla="*/ 2314575 w 2321907"/>
                <a:gd name="connsiteY2" fmla="*/ 552450 h 1525212"/>
                <a:gd name="connsiteX3" fmla="*/ 2314575 w 2321907"/>
                <a:gd name="connsiteY3" fmla="*/ 762000 h 1525212"/>
                <a:gd name="connsiteX4" fmla="*/ 2238375 w 2321907"/>
                <a:gd name="connsiteY4" fmla="*/ 1000125 h 1525212"/>
                <a:gd name="connsiteX5" fmla="*/ 2133600 w 2321907"/>
                <a:gd name="connsiteY5" fmla="*/ 1181100 h 1525212"/>
                <a:gd name="connsiteX6" fmla="*/ 2020192 w 2321907"/>
                <a:gd name="connsiteY6" fmla="*/ 1377145 h 1525212"/>
                <a:gd name="connsiteX7" fmla="*/ 1777294 w 2321907"/>
                <a:gd name="connsiteY7" fmla="*/ 1517880 h 1525212"/>
                <a:gd name="connsiteX8" fmla="*/ 1353983 w 2321907"/>
                <a:gd name="connsiteY8" fmla="*/ 1489656 h 1525212"/>
                <a:gd name="connsiteX9" fmla="*/ 925426 w 2321907"/>
                <a:gd name="connsiteY9" fmla="*/ 1356287 h 1525212"/>
                <a:gd name="connsiteX10" fmla="*/ 840566 w 2321907"/>
                <a:gd name="connsiteY10" fmla="*/ 1305067 h 1525212"/>
                <a:gd name="connsiteX11" fmla="*/ 681614 w 2321907"/>
                <a:gd name="connsiteY11" fmla="*/ 1217524 h 1525212"/>
                <a:gd name="connsiteX12" fmla="*/ 463016 w 2321907"/>
                <a:gd name="connsiteY12" fmla="*/ 1006466 h 1525212"/>
                <a:gd name="connsiteX13" fmla="*/ 278438 w 2321907"/>
                <a:gd name="connsiteY13" fmla="*/ 1053525 h 1525212"/>
                <a:gd name="connsiteX14" fmla="*/ 161925 w 2321907"/>
                <a:gd name="connsiteY14" fmla="*/ 1009650 h 1525212"/>
                <a:gd name="connsiteX15" fmla="*/ 28575 w 2321907"/>
                <a:gd name="connsiteY15" fmla="*/ 419100 h 1525212"/>
                <a:gd name="connsiteX16" fmla="*/ 19050 w 2321907"/>
                <a:gd name="connsiteY16" fmla="*/ 238125 h 1525212"/>
                <a:gd name="connsiteX17" fmla="*/ 19050 w 2321907"/>
                <a:gd name="connsiteY17" fmla="*/ 152400 h 1525212"/>
                <a:gd name="connsiteX18" fmla="*/ 0 w 2321907"/>
                <a:gd name="connsiteY18" fmla="*/ 0 h 1525212"/>
                <a:gd name="connsiteX0" fmla="*/ 2247900 w 2321907"/>
                <a:gd name="connsiteY0" fmla="*/ 104775 h 1525212"/>
                <a:gd name="connsiteX1" fmla="*/ 2276475 w 2321907"/>
                <a:gd name="connsiteY1" fmla="*/ 295275 h 1525212"/>
                <a:gd name="connsiteX2" fmla="*/ 2314575 w 2321907"/>
                <a:gd name="connsiteY2" fmla="*/ 552450 h 1525212"/>
                <a:gd name="connsiteX3" fmla="*/ 2314575 w 2321907"/>
                <a:gd name="connsiteY3" fmla="*/ 762000 h 1525212"/>
                <a:gd name="connsiteX4" fmla="*/ 2238375 w 2321907"/>
                <a:gd name="connsiteY4" fmla="*/ 1000125 h 1525212"/>
                <a:gd name="connsiteX5" fmla="*/ 2133600 w 2321907"/>
                <a:gd name="connsiteY5" fmla="*/ 1181100 h 1525212"/>
                <a:gd name="connsiteX6" fmla="*/ 2020192 w 2321907"/>
                <a:gd name="connsiteY6" fmla="*/ 1377145 h 1525212"/>
                <a:gd name="connsiteX7" fmla="*/ 1777294 w 2321907"/>
                <a:gd name="connsiteY7" fmla="*/ 1517880 h 1525212"/>
                <a:gd name="connsiteX8" fmla="*/ 1353983 w 2321907"/>
                <a:gd name="connsiteY8" fmla="*/ 1489656 h 1525212"/>
                <a:gd name="connsiteX9" fmla="*/ 925426 w 2321907"/>
                <a:gd name="connsiteY9" fmla="*/ 1356287 h 1525212"/>
                <a:gd name="connsiteX10" fmla="*/ 840566 w 2321907"/>
                <a:gd name="connsiteY10" fmla="*/ 1305067 h 1525212"/>
                <a:gd name="connsiteX11" fmla="*/ 681614 w 2321907"/>
                <a:gd name="connsiteY11" fmla="*/ 1217524 h 1525212"/>
                <a:gd name="connsiteX12" fmla="*/ 463016 w 2321907"/>
                <a:gd name="connsiteY12" fmla="*/ 1006466 h 1525212"/>
                <a:gd name="connsiteX13" fmla="*/ 278438 w 2321907"/>
                <a:gd name="connsiteY13" fmla="*/ 1053525 h 1525212"/>
                <a:gd name="connsiteX14" fmla="*/ 161925 w 2321907"/>
                <a:gd name="connsiteY14" fmla="*/ 1009650 h 1525212"/>
                <a:gd name="connsiteX15" fmla="*/ 19050 w 2321907"/>
                <a:gd name="connsiteY15" fmla="*/ 238125 h 1525212"/>
                <a:gd name="connsiteX16" fmla="*/ 19050 w 2321907"/>
                <a:gd name="connsiteY16" fmla="*/ 152400 h 1525212"/>
                <a:gd name="connsiteX17" fmla="*/ 0 w 2321907"/>
                <a:gd name="connsiteY17" fmla="*/ 0 h 1525212"/>
                <a:gd name="connsiteX0" fmla="*/ 2247900 w 2321907"/>
                <a:gd name="connsiteY0" fmla="*/ 104775 h 1525212"/>
                <a:gd name="connsiteX1" fmla="*/ 2276475 w 2321907"/>
                <a:gd name="connsiteY1" fmla="*/ 295275 h 1525212"/>
                <a:gd name="connsiteX2" fmla="*/ 2314575 w 2321907"/>
                <a:gd name="connsiteY2" fmla="*/ 552450 h 1525212"/>
                <a:gd name="connsiteX3" fmla="*/ 2314575 w 2321907"/>
                <a:gd name="connsiteY3" fmla="*/ 762000 h 1525212"/>
                <a:gd name="connsiteX4" fmla="*/ 2238375 w 2321907"/>
                <a:gd name="connsiteY4" fmla="*/ 1000125 h 1525212"/>
                <a:gd name="connsiteX5" fmla="*/ 2133600 w 2321907"/>
                <a:gd name="connsiteY5" fmla="*/ 1181100 h 1525212"/>
                <a:gd name="connsiteX6" fmla="*/ 2020192 w 2321907"/>
                <a:gd name="connsiteY6" fmla="*/ 1377145 h 1525212"/>
                <a:gd name="connsiteX7" fmla="*/ 1777294 w 2321907"/>
                <a:gd name="connsiteY7" fmla="*/ 1517880 h 1525212"/>
                <a:gd name="connsiteX8" fmla="*/ 1353983 w 2321907"/>
                <a:gd name="connsiteY8" fmla="*/ 1489656 h 1525212"/>
                <a:gd name="connsiteX9" fmla="*/ 925426 w 2321907"/>
                <a:gd name="connsiteY9" fmla="*/ 1356287 h 1525212"/>
                <a:gd name="connsiteX10" fmla="*/ 840566 w 2321907"/>
                <a:gd name="connsiteY10" fmla="*/ 1305067 h 1525212"/>
                <a:gd name="connsiteX11" fmla="*/ 681614 w 2321907"/>
                <a:gd name="connsiteY11" fmla="*/ 1217524 h 1525212"/>
                <a:gd name="connsiteX12" fmla="*/ 463016 w 2321907"/>
                <a:gd name="connsiteY12" fmla="*/ 1006466 h 1525212"/>
                <a:gd name="connsiteX13" fmla="*/ 278438 w 2321907"/>
                <a:gd name="connsiteY13" fmla="*/ 1053525 h 1525212"/>
                <a:gd name="connsiteX14" fmla="*/ 161925 w 2321907"/>
                <a:gd name="connsiteY14" fmla="*/ 1009650 h 1525212"/>
                <a:gd name="connsiteX15" fmla="*/ 19050 w 2321907"/>
                <a:gd name="connsiteY15" fmla="*/ 152400 h 1525212"/>
                <a:gd name="connsiteX16" fmla="*/ 0 w 2321907"/>
                <a:gd name="connsiteY16" fmla="*/ 0 h 1525212"/>
                <a:gd name="connsiteX0" fmla="*/ 2247900 w 2321907"/>
                <a:gd name="connsiteY0" fmla="*/ 104775 h 1525212"/>
                <a:gd name="connsiteX1" fmla="*/ 2276475 w 2321907"/>
                <a:gd name="connsiteY1" fmla="*/ 295275 h 1525212"/>
                <a:gd name="connsiteX2" fmla="*/ 2314575 w 2321907"/>
                <a:gd name="connsiteY2" fmla="*/ 552450 h 1525212"/>
                <a:gd name="connsiteX3" fmla="*/ 2314575 w 2321907"/>
                <a:gd name="connsiteY3" fmla="*/ 762000 h 1525212"/>
                <a:gd name="connsiteX4" fmla="*/ 2238375 w 2321907"/>
                <a:gd name="connsiteY4" fmla="*/ 1000125 h 1525212"/>
                <a:gd name="connsiteX5" fmla="*/ 2133600 w 2321907"/>
                <a:gd name="connsiteY5" fmla="*/ 1181100 h 1525212"/>
                <a:gd name="connsiteX6" fmla="*/ 2020192 w 2321907"/>
                <a:gd name="connsiteY6" fmla="*/ 1377145 h 1525212"/>
                <a:gd name="connsiteX7" fmla="*/ 1777294 w 2321907"/>
                <a:gd name="connsiteY7" fmla="*/ 1517880 h 1525212"/>
                <a:gd name="connsiteX8" fmla="*/ 1353983 w 2321907"/>
                <a:gd name="connsiteY8" fmla="*/ 1489656 h 1525212"/>
                <a:gd name="connsiteX9" fmla="*/ 925426 w 2321907"/>
                <a:gd name="connsiteY9" fmla="*/ 1356287 h 1525212"/>
                <a:gd name="connsiteX10" fmla="*/ 840566 w 2321907"/>
                <a:gd name="connsiteY10" fmla="*/ 1305067 h 1525212"/>
                <a:gd name="connsiteX11" fmla="*/ 681614 w 2321907"/>
                <a:gd name="connsiteY11" fmla="*/ 1217524 h 1525212"/>
                <a:gd name="connsiteX12" fmla="*/ 463016 w 2321907"/>
                <a:gd name="connsiteY12" fmla="*/ 1006466 h 1525212"/>
                <a:gd name="connsiteX13" fmla="*/ 278438 w 2321907"/>
                <a:gd name="connsiteY13" fmla="*/ 1053525 h 1525212"/>
                <a:gd name="connsiteX14" fmla="*/ 161925 w 2321907"/>
                <a:gd name="connsiteY14" fmla="*/ 1009650 h 1525212"/>
                <a:gd name="connsiteX15" fmla="*/ 0 w 2321907"/>
                <a:gd name="connsiteY15" fmla="*/ 0 h 1525212"/>
                <a:gd name="connsiteX0" fmla="*/ 2085975 w 2159982"/>
                <a:gd name="connsiteY0" fmla="*/ 0 h 1420437"/>
                <a:gd name="connsiteX1" fmla="*/ 2114550 w 2159982"/>
                <a:gd name="connsiteY1" fmla="*/ 190500 h 1420437"/>
                <a:gd name="connsiteX2" fmla="*/ 2152650 w 2159982"/>
                <a:gd name="connsiteY2" fmla="*/ 447675 h 1420437"/>
                <a:gd name="connsiteX3" fmla="*/ 2152650 w 2159982"/>
                <a:gd name="connsiteY3" fmla="*/ 657225 h 1420437"/>
                <a:gd name="connsiteX4" fmla="*/ 2076450 w 2159982"/>
                <a:gd name="connsiteY4" fmla="*/ 895350 h 1420437"/>
                <a:gd name="connsiteX5" fmla="*/ 1971675 w 2159982"/>
                <a:gd name="connsiteY5" fmla="*/ 1076325 h 1420437"/>
                <a:gd name="connsiteX6" fmla="*/ 1858267 w 2159982"/>
                <a:gd name="connsiteY6" fmla="*/ 1272370 h 1420437"/>
                <a:gd name="connsiteX7" fmla="*/ 1615369 w 2159982"/>
                <a:gd name="connsiteY7" fmla="*/ 1413105 h 1420437"/>
                <a:gd name="connsiteX8" fmla="*/ 1192058 w 2159982"/>
                <a:gd name="connsiteY8" fmla="*/ 1384881 h 1420437"/>
                <a:gd name="connsiteX9" fmla="*/ 763501 w 2159982"/>
                <a:gd name="connsiteY9" fmla="*/ 1251512 h 1420437"/>
                <a:gd name="connsiteX10" fmla="*/ 678641 w 2159982"/>
                <a:gd name="connsiteY10" fmla="*/ 1200292 h 1420437"/>
                <a:gd name="connsiteX11" fmla="*/ 519689 w 2159982"/>
                <a:gd name="connsiteY11" fmla="*/ 1112749 h 1420437"/>
                <a:gd name="connsiteX12" fmla="*/ 301091 w 2159982"/>
                <a:gd name="connsiteY12" fmla="*/ 901691 h 1420437"/>
                <a:gd name="connsiteX13" fmla="*/ 116513 w 2159982"/>
                <a:gd name="connsiteY13" fmla="*/ 948750 h 1420437"/>
                <a:gd name="connsiteX14" fmla="*/ 0 w 2159982"/>
                <a:gd name="connsiteY14" fmla="*/ 904875 h 1420437"/>
                <a:gd name="connsiteX0" fmla="*/ 2156962 w 2230969"/>
                <a:gd name="connsiteY0" fmla="*/ 0 h 1420437"/>
                <a:gd name="connsiteX1" fmla="*/ 2185537 w 2230969"/>
                <a:gd name="connsiteY1" fmla="*/ 190500 h 1420437"/>
                <a:gd name="connsiteX2" fmla="*/ 2223637 w 2230969"/>
                <a:gd name="connsiteY2" fmla="*/ 447675 h 1420437"/>
                <a:gd name="connsiteX3" fmla="*/ 2223637 w 2230969"/>
                <a:gd name="connsiteY3" fmla="*/ 657225 h 1420437"/>
                <a:gd name="connsiteX4" fmla="*/ 2147437 w 2230969"/>
                <a:gd name="connsiteY4" fmla="*/ 895350 h 1420437"/>
                <a:gd name="connsiteX5" fmla="*/ 2042662 w 2230969"/>
                <a:gd name="connsiteY5" fmla="*/ 1076325 h 1420437"/>
                <a:gd name="connsiteX6" fmla="*/ 1929254 w 2230969"/>
                <a:gd name="connsiteY6" fmla="*/ 1272370 h 1420437"/>
                <a:gd name="connsiteX7" fmla="*/ 1686356 w 2230969"/>
                <a:gd name="connsiteY7" fmla="*/ 1413105 h 1420437"/>
                <a:gd name="connsiteX8" fmla="*/ 1263045 w 2230969"/>
                <a:gd name="connsiteY8" fmla="*/ 1384881 h 1420437"/>
                <a:gd name="connsiteX9" fmla="*/ 834488 w 2230969"/>
                <a:gd name="connsiteY9" fmla="*/ 1251512 h 1420437"/>
                <a:gd name="connsiteX10" fmla="*/ 749628 w 2230969"/>
                <a:gd name="connsiteY10" fmla="*/ 1200292 h 1420437"/>
                <a:gd name="connsiteX11" fmla="*/ 590676 w 2230969"/>
                <a:gd name="connsiteY11" fmla="*/ 1112749 h 1420437"/>
                <a:gd name="connsiteX12" fmla="*/ 372078 w 2230969"/>
                <a:gd name="connsiteY12" fmla="*/ 901691 h 1420437"/>
                <a:gd name="connsiteX13" fmla="*/ 187500 w 2230969"/>
                <a:gd name="connsiteY13" fmla="*/ 948750 h 1420437"/>
                <a:gd name="connsiteX14" fmla="*/ 0 w 2230969"/>
                <a:gd name="connsiteY14" fmla="*/ 781368 h 1420437"/>
                <a:gd name="connsiteX0" fmla="*/ 2156962 w 2230969"/>
                <a:gd name="connsiteY0" fmla="*/ 0 h 1420437"/>
                <a:gd name="connsiteX1" fmla="*/ 2185537 w 2230969"/>
                <a:gd name="connsiteY1" fmla="*/ 190500 h 1420437"/>
                <a:gd name="connsiteX2" fmla="*/ 2223637 w 2230969"/>
                <a:gd name="connsiteY2" fmla="*/ 447675 h 1420437"/>
                <a:gd name="connsiteX3" fmla="*/ 2223637 w 2230969"/>
                <a:gd name="connsiteY3" fmla="*/ 657225 h 1420437"/>
                <a:gd name="connsiteX4" fmla="*/ 2147437 w 2230969"/>
                <a:gd name="connsiteY4" fmla="*/ 895350 h 1420437"/>
                <a:gd name="connsiteX5" fmla="*/ 2042662 w 2230969"/>
                <a:gd name="connsiteY5" fmla="*/ 1076325 h 1420437"/>
                <a:gd name="connsiteX6" fmla="*/ 1929254 w 2230969"/>
                <a:gd name="connsiteY6" fmla="*/ 1272370 h 1420437"/>
                <a:gd name="connsiteX7" fmla="*/ 1686356 w 2230969"/>
                <a:gd name="connsiteY7" fmla="*/ 1413105 h 1420437"/>
                <a:gd name="connsiteX8" fmla="*/ 1263045 w 2230969"/>
                <a:gd name="connsiteY8" fmla="*/ 1384881 h 1420437"/>
                <a:gd name="connsiteX9" fmla="*/ 834488 w 2230969"/>
                <a:gd name="connsiteY9" fmla="*/ 1251512 h 1420437"/>
                <a:gd name="connsiteX10" fmla="*/ 749628 w 2230969"/>
                <a:gd name="connsiteY10" fmla="*/ 1200292 h 1420437"/>
                <a:gd name="connsiteX11" fmla="*/ 590676 w 2230969"/>
                <a:gd name="connsiteY11" fmla="*/ 1112749 h 1420437"/>
                <a:gd name="connsiteX12" fmla="*/ 372078 w 2230969"/>
                <a:gd name="connsiteY12" fmla="*/ 901691 h 1420437"/>
                <a:gd name="connsiteX13" fmla="*/ 109414 w 2230969"/>
                <a:gd name="connsiteY13" fmla="*/ 863246 h 1420437"/>
                <a:gd name="connsiteX14" fmla="*/ 0 w 2230969"/>
                <a:gd name="connsiteY14" fmla="*/ 781368 h 1420437"/>
                <a:gd name="connsiteX0" fmla="*/ 2483633 w 2557640"/>
                <a:gd name="connsiteY0" fmla="*/ 0 h 1420437"/>
                <a:gd name="connsiteX1" fmla="*/ 2512208 w 2557640"/>
                <a:gd name="connsiteY1" fmla="*/ 190500 h 1420437"/>
                <a:gd name="connsiteX2" fmla="*/ 2550308 w 2557640"/>
                <a:gd name="connsiteY2" fmla="*/ 447675 h 1420437"/>
                <a:gd name="connsiteX3" fmla="*/ 2550308 w 2557640"/>
                <a:gd name="connsiteY3" fmla="*/ 657225 h 1420437"/>
                <a:gd name="connsiteX4" fmla="*/ 2474108 w 2557640"/>
                <a:gd name="connsiteY4" fmla="*/ 895350 h 1420437"/>
                <a:gd name="connsiteX5" fmla="*/ 2369333 w 2557640"/>
                <a:gd name="connsiteY5" fmla="*/ 1076325 h 1420437"/>
                <a:gd name="connsiteX6" fmla="*/ 2255925 w 2557640"/>
                <a:gd name="connsiteY6" fmla="*/ 1272370 h 1420437"/>
                <a:gd name="connsiteX7" fmla="*/ 2013027 w 2557640"/>
                <a:gd name="connsiteY7" fmla="*/ 1413105 h 1420437"/>
                <a:gd name="connsiteX8" fmla="*/ 1589716 w 2557640"/>
                <a:gd name="connsiteY8" fmla="*/ 1384881 h 1420437"/>
                <a:gd name="connsiteX9" fmla="*/ 1161159 w 2557640"/>
                <a:gd name="connsiteY9" fmla="*/ 1251512 h 1420437"/>
                <a:gd name="connsiteX10" fmla="*/ 1076299 w 2557640"/>
                <a:gd name="connsiteY10" fmla="*/ 1200292 h 1420437"/>
                <a:gd name="connsiteX11" fmla="*/ 917347 w 2557640"/>
                <a:gd name="connsiteY11" fmla="*/ 1112749 h 1420437"/>
                <a:gd name="connsiteX12" fmla="*/ 698749 w 2557640"/>
                <a:gd name="connsiteY12" fmla="*/ 901691 h 1420437"/>
                <a:gd name="connsiteX13" fmla="*/ 436085 w 2557640"/>
                <a:gd name="connsiteY13" fmla="*/ 863246 h 1420437"/>
                <a:gd name="connsiteX14" fmla="*/ 0 w 2557640"/>
                <a:gd name="connsiteY14" fmla="*/ 416774 h 1420437"/>
                <a:gd name="connsiteX0" fmla="*/ 2483633 w 2557640"/>
                <a:gd name="connsiteY0" fmla="*/ 0 h 1420437"/>
                <a:gd name="connsiteX1" fmla="*/ 2512208 w 2557640"/>
                <a:gd name="connsiteY1" fmla="*/ 190500 h 1420437"/>
                <a:gd name="connsiteX2" fmla="*/ 2550308 w 2557640"/>
                <a:gd name="connsiteY2" fmla="*/ 447675 h 1420437"/>
                <a:gd name="connsiteX3" fmla="*/ 2550308 w 2557640"/>
                <a:gd name="connsiteY3" fmla="*/ 657225 h 1420437"/>
                <a:gd name="connsiteX4" fmla="*/ 2474108 w 2557640"/>
                <a:gd name="connsiteY4" fmla="*/ 895350 h 1420437"/>
                <a:gd name="connsiteX5" fmla="*/ 2369333 w 2557640"/>
                <a:gd name="connsiteY5" fmla="*/ 1076325 h 1420437"/>
                <a:gd name="connsiteX6" fmla="*/ 2255925 w 2557640"/>
                <a:gd name="connsiteY6" fmla="*/ 1272370 h 1420437"/>
                <a:gd name="connsiteX7" fmla="*/ 2013027 w 2557640"/>
                <a:gd name="connsiteY7" fmla="*/ 1413105 h 1420437"/>
                <a:gd name="connsiteX8" fmla="*/ 1589716 w 2557640"/>
                <a:gd name="connsiteY8" fmla="*/ 1384881 h 1420437"/>
                <a:gd name="connsiteX9" fmla="*/ 1161159 w 2557640"/>
                <a:gd name="connsiteY9" fmla="*/ 1251512 h 1420437"/>
                <a:gd name="connsiteX10" fmla="*/ 917347 w 2557640"/>
                <a:gd name="connsiteY10" fmla="*/ 1112749 h 1420437"/>
                <a:gd name="connsiteX11" fmla="*/ 698749 w 2557640"/>
                <a:gd name="connsiteY11" fmla="*/ 901691 h 1420437"/>
                <a:gd name="connsiteX12" fmla="*/ 436085 w 2557640"/>
                <a:gd name="connsiteY12" fmla="*/ 863246 h 1420437"/>
                <a:gd name="connsiteX13" fmla="*/ 0 w 2557640"/>
                <a:gd name="connsiteY13" fmla="*/ 416774 h 1420437"/>
                <a:gd name="connsiteX0" fmla="*/ 2483633 w 2557640"/>
                <a:gd name="connsiteY0" fmla="*/ 0 h 1420437"/>
                <a:gd name="connsiteX1" fmla="*/ 2512208 w 2557640"/>
                <a:gd name="connsiteY1" fmla="*/ 190500 h 1420437"/>
                <a:gd name="connsiteX2" fmla="*/ 2550308 w 2557640"/>
                <a:gd name="connsiteY2" fmla="*/ 447675 h 1420437"/>
                <a:gd name="connsiteX3" fmla="*/ 2550308 w 2557640"/>
                <a:gd name="connsiteY3" fmla="*/ 657225 h 1420437"/>
                <a:gd name="connsiteX4" fmla="*/ 2474108 w 2557640"/>
                <a:gd name="connsiteY4" fmla="*/ 895350 h 1420437"/>
                <a:gd name="connsiteX5" fmla="*/ 2369333 w 2557640"/>
                <a:gd name="connsiteY5" fmla="*/ 1076325 h 1420437"/>
                <a:gd name="connsiteX6" fmla="*/ 2255925 w 2557640"/>
                <a:gd name="connsiteY6" fmla="*/ 1272370 h 1420437"/>
                <a:gd name="connsiteX7" fmla="*/ 2013027 w 2557640"/>
                <a:gd name="connsiteY7" fmla="*/ 1413105 h 1420437"/>
                <a:gd name="connsiteX8" fmla="*/ 1589716 w 2557640"/>
                <a:gd name="connsiteY8" fmla="*/ 1384881 h 1420437"/>
                <a:gd name="connsiteX9" fmla="*/ 1161159 w 2557640"/>
                <a:gd name="connsiteY9" fmla="*/ 1251512 h 1420437"/>
                <a:gd name="connsiteX10" fmla="*/ 861574 w 2557640"/>
                <a:gd name="connsiteY10" fmla="*/ 1256377 h 1420437"/>
                <a:gd name="connsiteX11" fmla="*/ 698749 w 2557640"/>
                <a:gd name="connsiteY11" fmla="*/ 901691 h 1420437"/>
                <a:gd name="connsiteX12" fmla="*/ 436085 w 2557640"/>
                <a:gd name="connsiteY12" fmla="*/ 863246 h 1420437"/>
                <a:gd name="connsiteX13" fmla="*/ 0 w 2557640"/>
                <a:gd name="connsiteY13" fmla="*/ 416774 h 1420437"/>
                <a:gd name="connsiteX0" fmla="*/ 2483633 w 2557640"/>
                <a:gd name="connsiteY0" fmla="*/ 0 h 1422324"/>
                <a:gd name="connsiteX1" fmla="*/ 2512208 w 2557640"/>
                <a:gd name="connsiteY1" fmla="*/ 190500 h 1422324"/>
                <a:gd name="connsiteX2" fmla="*/ 2550308 w 2557640"/>
                <a:gd name="connsiteY2" fmla="*/ 447675 h 1422324"/>
                <a:gd name="connsiteX3" fmla="*/ 2550308 w 2557640"/>
                <a:gd name="connsiteY3" fmla="*/ 657225 h 1422324"/>
                <a:gd name="connsiteX4" fmla="*/ 2474108 w 2557640"/>
                <a:gd name="connsiteY4" fmla="*/ 895350 h 1422324"/>
                <a:gd name="connsiteX5" fmla="*/ 2369333 w 2557640"/>
                <a:gd name="connsiteY5" fmla="*/ 1076325 h 1422324"/>
                <a:gd name="connsiteX6" fmla="*/ 2255925 w 2557640"/>
                <a:gd name="connsiteY6" fmla="*/ 1272370 h 1422324"/>
                <a:gd name="connsiteX7" fmla="*/ 2013027 w 2557640"/>
                <a:gd name="connsiteY7" fmla="*/ 1413105 h 1422324"/>
                <a:gd name="connsiteX8" fmla="*/ 1589716 w 2557640"/>
                <a:gd name="connsiteY8" fmla="*/ 1384881 h 1422324"/>
                <a:gd name="connsiteX9" fmla="*/ 1145224 w 2557640"/>
                <a:gd name="connsiteY9" fmla="*/ 1417237 h 1422324"/>
                <a:gd name="connsiteX10" fmla="*/ 861574 w 2557640"/>
                <a:gd name="connsiteY10" fmla="*/ 1256377 h 1422324"/>
                <a:gd name="connsiteX11" fmla="*/ 698749 w 2557640"/>
                <a:gd name="connsiteY11" fmla="*/ 901691 h 1422324"/>
                <a:gd name="connsiteX12" fmla="*/ 436085 w 2557640"/>
                <a:gd name="connsiteY12" fmla="*/ 863246 h 1422324"/>
                <a:gd name="connsiteX13" fmla="*/ 0 w 2557640"/>
                <a:gd name="connsiteY13" fmla="*/ 416774 h 1422324"/>
                <a:gd name="connsiteX0" fmla="*/ 2483633 w 2557640"/>
                <a:gd name="connsiteY0" fmla="*/ 0 h 1549912"/>
                <a:gd name="connsiteX1" fmla="*/ 2512208 w 2557640"/>
                <a:gd name="connsiteY1" fmla="*/ 190500 h 1549912"/>
                <a:gd name="connsiteX2" fmla="*/ 2550308 w 2557640"/>
                <a:gd name="connsiteY2" fmla="*/ 447675 h 1549912"/>
                <a:gd name="connsiteX3" fmla="*/ 2550308 w 2557640"/>
                <a:gd name="connsiteY3" fmla="*/ 657225 h 1549912"/>
                <a:gd name="connsiteX4" fmla="*/ 2474108 w 2557640"/>
                <a:gd name="connsiteY4" fmla="*/ 895350 h 1549912"/>
                <a:gd name="connsiteX5" fmla="*/ 2369333 w 2557640"/>
                <a:gd name="connsiteY5" fmla="*/ 1076325 h 1549912"/>
                <a:gd name="connsiteX6" fmla="*/ 2255925 w 2557640"/>
                <a:gd name="connsiteY6" fmla="*/ 1272370 h 1549912"/>
                <a:gd name="connsiteX7" fmla="*/ 2013027 w 2557640"/>
                <a:gd name="connsiteY7" fmla="*/ 1413105 h 1549912"/>
                <a:gd name="connsiteX8" fmla="*/ 1589716 w 2557640"/>
                <a:gd name="connsiteY8" fmla="*/ 1384881 h 1549912"/>
                <a:gd name="connsiteX9" fmla="*/ 1546856 w 2557640"/>
                <a:gd name="connsiteY9" fmla="*/ 1549679 h 1549912"/>
                <a:gd name="connsiteX10" fmla="*/ 1145224 w 2557640"/>
                <a:gd name="connsiteY10" fmla="*/ 1417237 h 1549912"/>
                <a:gd name="connsiteX11" fmla="*/ 861574 w 2557640"/>
                <a:gd name="connsiteY11" fmla="*/ 1256377 h 1549912"/>
                <a:gd name="connsiteX12" fmla="*/ 698749 w 2557640"/>
                <a:gd name="connsiteY12" fmla="*/ 901691 h 1549912"/>
                <a:gd name="connsiteX13" fmla="*/ 436085 w 2557640"/>
                <a:gd name="connsiteY13" fmla="*/ 863246 h 1549912"/>
                <a:gd name="connsiteX14" fmla="*/ 0 w 2557640"/>
                <a:gd name="connsiteY14" fmla="*/ 416774 h 1549912"/>
                <a:gd name="connsiteX0" fmla="*/ 2483633 w 2557640"/>
                <a:gd name="connsiteY0" fmla="*/ 0 h 1549683"/>
                <a:gd name="connsiteX1" fmla="*/ 2512208 w 2557640"/>
                <a:gd name="connsiteY1" fmla="*/ 190500 h 1549683"/>
                <a:gd name="connsiteX2" fmla="*/ 2550308 w 2557640"/>
                <a:gd name="connsiteY2" fmla="*/ 447675 h 1549683"/>
                <a:gd name="connsiteX3" fmla="*/ 2550308 w 2557640"/>
                <a:gd name="connsiteY3" fmla="*/ 657225 h 1549683"/>
                <a:gd name="connsiteX4" fmla="*/ 2474108 w 2557640"/>
                <a:gd name="connsiteY4" fmla="*/ 895350 h 1549683"/>
                <a:gd name="connsiteX5" fmla="*/ 2369333 w 2557640"/>
                <a:gd name="connsiteY5" fmla="*/ 1076325 h 1549683"/>
                <a:gd name="connsiteX6" fmla="*/ 2255925 w 2557640"/>
                <a:gd name="connsiteY6" fmla="*/ 1272370 h 1549683"/>
                <a:gd name="connsiteX7" fmla="*/ 2013027 w 2557640"/>
                <a:gd name="connsiteY7" fmla="*/ 1413105 h 1549683"/>
                <a:gd name="connsiteX8" fmla="*/ 1546856 w 2557640"/>
                <a:gd name="connsiteY8" fmla="*/ 1549679 h 1549683"/>
                <a:gd name="connsiteX9" fmla="*/ 1145224 w 2557640"/>
                <a:gd name="connsiteY9" fmla="*/ 1417237 h 1549683"/>
                <a:gd name="connsiteX10" fmla="*/ 861574 w 2557640"/>
                <a:gd name="connsiteY10" fmla="*/ 1256377 h 1549683"/>
                <a:gd name="connsiteX11" fmla="*/ 698749 w 2557640"/>
                <a:gd name="connsiteY11" fmla="*/ 901691 h 1549683"/>
                <a:gd name="connsiteX12" fmla="*/ 436085 w 2557640"/>
                <a:gd name="connsiteY12" fmla="*/ 863246 h 1549683"/>
                <a:gd name="connsiteX13" fmla="*/ 0 w 2557640"/>
                <a:gd name="connsiteY13" fmla="*/ 416774 h 1549683"/>
                <a:gd name="connsiteX0" fmla="*/ 2483633 w 2557640"/>
                <a:gd name="connsiteY0" fmla="*/ 0 h 1603404"/>
                <a:gd name="connsiteX1" fmla="*/ 2512208 w 2557640"/>
                <a:gd name="connsiteY1" fmla="*/ 190500 h 1603404"/>
                <a:gd name="connsiteX2" fmla="*/ 2550308 w 2557640"/>
                <a:gd name="connsiteY2" fmla="*/ 447675 h 1603404"/>
                <a:gd name="connsiteX3" fmla="*/ 2550308 w 2557640"/>
                <a:gd name="connsiteY3" fmla="*/ 657225 h 1603404"/>
                <a:gd name="connsiteX4" fmla="*/ 2474108 w 2557640"/>
                <a:gd name="connsiteY4" fmla="*/ 895350 h 1603404"/>
                <a:gd name="connsiteX5" fmla="*/ 2369333 w 2557640"/>
                <a:gd name="connsiteY5" fmla="*/ 1076325 h 1603404"/>
                <a:gd name="connsiteX6" fmla="*/ 2255925 w 2557640"/>
                <a:gd name="connsiteY6" fmla="*/ 1272370 h 1603404"/>
                <a:gd name="connsiteX7" fmla="*/ 2036930 w 2557640"/>
                <a:gd name="connsiteY7" fmla="*/ 1589878 h 1603404"/>
                <a:gd name="connsiteX8" fmla="*/ 1546856 w 2557640"/>
                <a:gd name="connsiteY8" fmla="*/ 1549679 h 1603404"/>
                <a:gd name="connsiteX9" fmla="*/ 1145224 w 2557640"/>
                <a:gd name="connsiteY9" fmla="*/ 1417237 h 1603404"/>
                <a:gd name="connsiteX10" fmla="*/ 861574 w 2557640"/>
                <a:gd name="connsiteY10" fmla="*/ 1256377 h 1603404"/>
                <a:gd name="connsiteX11" fmla="*/ 698749 w 2557640"/>
                <a:gd name="connsiteY11" fmla="*/ 901691 h 1603404"/>
                <a:gd name="connsiteX12" fmla="*/ 436085 w 2557640"/>
                <a:gd name="connsiteY12" fmla="*/ 863246 h 1603404"/>
                <a:gd name="connsiteX13" fmla="*/ 0 w 2557640"/>
                <a:gd name="connsiteY13" fmla="*/ 416774 h 1603404"/>
                <a:gd name="connsiteX0" fmla="*/ 2483633 w 2590575"/>
                <a:gd name="connsiteY0" fmla="*/ 0 h 1591921"/>
                <a:gd name="connsiteX1" fmla="*/ 2512208 w 2590575"/>
                <a:gd name="connsiteY1" fmla="*/ 190500 h 1591921"/>
                <a:gd name="connsiteX2" fmla="*/ 2550308 w 2590575"/>
                <a:gd name="connsiteY2" fmla="*/ 447675 h 1591921"/>
                <a:gd name="connsiteX3" fmla="*/ 2550308 w 2590575"/>
                <a:gd name="connsiteY3" fmla="*/ 657225 h 1591921"/>
                <a:gd name="connsiteX4" fmla="*/ 2474108 w 2590575"/>
                <a:gd name="connsiteY4" fmla="*/ 895350 h 1591921"/>
                <a:gd name="connsiteX5" fmla="*/ 2369333 w 2590575"/>
                <a:gd name="connsiteY5" fmla="*/ 1076325 h 1591921"/>
                <a:gd name="connsiteX6" fmla="*/ 2582596 w 2590575"/>
                <a:gd name="connsiteY6" fmla="*/ 1471240 h 1591921"/>
                <a:gd name="connsiteX7" fmla="*/ 2036930 w 2590575"/>
                <a:gd name="connsiteY7" fmla="*/ 1589878 h 1591921"/>
                <a:gd name="connsiteX8" fmla="*/ 1546856 w 2590575"/>
                <a:gd name="connsiteY8" fmla="*/ 1549679 h 1591921"/>
                <a:gd name="connsiteX9" fmla="*/ 1145224 w 2590575"/>
                <a:gd name="connsiteY9" fmla="*/ 1417237 h 1591921"/>
                <a:gd name="connsiteX10" fmla="*/ 861574 w 2590575"/>
                <a:gd name="connsiteY10" fmla="*/ 1256377 h 1591921"/>
                <a:gd name="connsiteX11" fmla="*/ 698749 w 2590575"/>
                <a:gd name="connsiteY11" fmla="*/ 901691 h 1591921"/>
                <a:gd name="connsiteX12" fmla="*/ 436085 w 2590575"/>
                <a:gd name="connsiteY12" fmla="*/ 863246 h 1591921"/>
                <a:gd name="connsiteX13" fmla="*/ 0 w 2590575"/>
                <a:gd name="connsiteY13" fmla="*/ 416774 h 1591921"/>
                <a:gd name="connsiteX0" fmla="*/ 2483633 w 2928137"/>
                <a:gd name="connsiteY0" fmla="*/ 0 h 1591921"/>
                <a:gd name="connsiteX1" fmla="*/ 2512208 w 2928137"/>
                <a:gd name="connsiteY1" fmla="*/ 190500 h 1591921"/>
                <a:gd name="connsiteX2" fmla="*/ 2550308 w 2928137"/>
                <a:gd name="connsiteY2" fmla="*/ 447675 h 1591921"/>
                <a:gd name="connsiteX3" fmla="*/ 2550308 w 2928137"/>
                <a:gd name="connsiteY3" fmla="*/ 657225 h 1591921"/>
                <a:gd name="connsiteX4" fmla="*/ 2474108 w 2928137"/>
                <a:gd name="connsiteY4" fmla="*/ 895350 h 1591921"/>
                <a:gd name="connsiteX5" fmla="*/ 2927064 w 2928137"/>
                <a:gd name="connsiteY5" fmla="*/ 1010035 h 1591921"/>
                <a:gd name="connsiteX6" fmla="*/ 2582596 w 2928137"/>
                <a:gd name="connsiteY6" fmla="*/ 1471240 h 1591921"/>
                <a:gd name="connsiteX7" fmla="*/ 2036930 w 2928137"/>
                <a:gd name="connsiteY7" fmla="*/ 1589878 h 1591921"/>
                <a:gd name="connsiteX8" fmla="*/ 1546856 w 2928137"/>
                <a:gd name="connsiteY8" fmla="*/ 1549679 h 1591921"/>
                <a:gd name="connsiteX9" fmla="*/ 1145224 w 2928137"/>
                <a:gd name="connsiteY9" fmla="*/ 1417237 h 1591921"/>
                <a:gd name="connsiteX10" fmla="*/ 861574 w 2928137"/>
                <a:gd name="connsiteY10" fmla="*/ 1256377 h 1591921"/>
                <a:gd name="connsiteX11" fmla="*/ 698749 w 2928137"/>
                <a:gd name="connsiteY11" fmla="*/ 901691 h 1591921"/>
                <a:gd name="connsiteX12" fmla="*/ 436085 w 2928137"/>
                <a:gd name="connsiteY12" fmla="*/ 863246 h 1591921"/>
                <a:gd name="connsiteX13" fmla="*/ 0 w 2928137"/>
                <a:gd name="connsiteY13" fmla="*/ 416774 h 1591921"/>
                <a:gd name="connsiteX0" fmla="*/ 2483633 w 2927169"/>
                <a:gd name="connsiteY0" fmla="*/ 0 h 1591921"/>
                <a:gd name="connsiteX1" fmla="*/ 2512208 w 2927169"/>
                <a:gd name="connsiteY1" fmla="*/ 190500 h 1591921"/>
                <a:gd name="connsiteX2" fmla="*/ 2550308 w 2927169"/>
                <a:gd name="connsiteY2" fmla="*/ 447675 h 1591921"/>
                <a:gd name="connsiteX3" fmla="*/ 2550308 w 2927169"/>
                <a:gd name="connsiteY3" fmla="*/ 657225 h 1591921"/>
                <a:gd name="connsiteX4" fmla="*/ 2927064 w 2927169"/>
                <a:gd name="connsiteY4" fmla="*/ 1010035 h 1591921"/>
                <a:gd name="connsiteX5" fmla="*/ 2582596 w 2927169"/>
                <a:gd name="connsiteY5" fmla="*/ 1471240 h 1591921"/>
                <a:gd name="connsiteX6" fmla="*/ 2036930 w 2927169"/>
                <a:gd name="connsiteY6" fmla="*/ 1589878 h 1591921"/>
                <a:gd name="connsiteX7" fmla="*/ 1546856 w 2927169"/>
                <a:gd name="connsiteY7" fmla="*/ 1549679 h 1591921"/>
                <a:gd name="connsiteX8" fmla="*/ 1145224 w 2927169"/>
                <a:gd name="connsiteY8" fmla="*/ 1417237 h 1591921"/>
                <a:gd name="connsiteX9" fmla="*/ 861574 w 2927169"/>
                <a:gd name="connsiteY9" fmla="*/ 1256377 h 1591921"/>
                <a:gd name="connsiteX10" fmla="*/ 698749 w 2927169"/>
                <a:gd name="connsiteY10" fmla="*/ 901691 h 1591921"/>
                <a:gd name="connsiteX11" fmla="*/ 436085 w 2927169"/>
                <a:gd name="connsiteY11" fmla="*/ 863246 h 1591921"/>
                <a:gd name="connsiteX12" fmla="*/ 0 w 2927169"/>
                <a:gd name="connsiteY12" fmla="*/ 416774 h 1591921"/>
                <a:gd name="connsiteX0" fmla="*/ 2483633 w 2927169"/>
                <a:gd name="connsiteY0" fmla="*/ 0 h 1591921"/>
                <a:gd name="connsiteX1" fmla="*/ 2512208 w 2927169"/>
                <a:gd name="connsiteY1" fmla="*/ 190500 h 1591921"/>
                <a:gd name="connsiteX2" fmla="*/ 2550308 w 2927169"/>
                <a:gd name="connsiteY2" fmla="*/ 447675 h 1591921"/>
                <a:gd name="connsiteX3" fmla="*/ 2927064 w 2927169"/>
                <a:gd name="connsiteY3" fmla="*/ 1010035 h 1591921"/>
                <a:gd name="connsiteX4" fmla="*/ 2582596 w 2927169"/>
                <a:gd name="connsiteY4" fmla="*/ 1471240 h 1591921"/>
                <a:gd name="connsiteX5" fmla="*/ 2036930 w 2927169"/>
                <a:gd name="connsiteY5" fmla="*/ 1589878 h 1591921"/>
                <a:gd name="connsiteX6" fmla="*/ 1546856 w 2927169"/>
                <a:gd name="connsiteY6" fmla="*/ 1549679 h 1591921"/>
                <a:gd name="connsiteX7" fmla="*/ 1145224 w 2927169"/>
                <a:gd name="connsiteY7" fmla="*/ 1417237 h 1591921"/>
                <a:gd name="connsiteX8" fmla="*/ 861574 w 2927169"/>
                <a:gd name="connsiteY8" fmla="*/ 1256377 h 1591921"/>
                <a:gd name="connsiteX9" fmla="*/ 698749 w 2927169"/>
                <a:gd name="connsiteY9" fmla="*/ 901691 h 1591921"/>
                <a:gd name="connsiteX10" fmla="*/ 436085 w 2927169"/>
                <a:gd name="connsiteY10" fmla="*/ 863246 h 1591921"/>
                <a:gd name="connsiteX11" fmla="*/ 0 w 2927169"/>
                <a:gd name="connsiteY11" fmla="*/ 416774 h 1591921"/>
                <a:gd name="connsiteX0" fmla="*/ 2483633 w 2927539"/>
                <a:gd name="connsiteY0" fmla="*/ 0 h 1591921"/>
                <a:gd name="connsiteX1" fmla="*/ 2512208 w 2927539"/>
                <a:gd name="connsiteY1" fmla="*/ 190500 h 1591921"/>
                <a:gd name="connsiteX2" fmla="*/ 2927064 w 2927539"/>
                <a:gd name="connsiteY2" fmla="*/ 1010035 h 1591921"/>
                <a:gd name="connsiteX3" fmla="*/ 2582596 w 2927539"/>
                <a:gd name="connsiteY3" fmla="*/ 1471240 h 1591921"/>
                <a:gd name="connsiteX4" fmla="*/ 2036930 w 2927539"/>
                <a:gd name="connsiteY4" fmla="*/ 1589878 h 1591921"/>
                <a:gd name="connsiteX5" fmla="*/ 1546856 w 2927539"/>
                <a:gd name="connsiteY5" fmla="*/ 1549679 h 1591921"/>
                <a:gd name="connsiteX6" fmla="*/ 1145224 w 2927539"/>
                <a:gd name="connsiteY6" fmla="*/ 1417237 h 1591921"/>
                <a:gd name="connsiteX7" fmla="*/ 861574 w 2927539"/>
                <a:gd name="connsiteY7" fmla="*/ 1256377 h 1591921"/>
                <a:gd name="connsiteX8" fmla="*/ 698749 w 2927539"/>
                <a:gd name="connsiteY8" fmla="*/ 901691 h 1591921"/>
                <a:gd name="connsiteX9" fmla="*/ 436085 w 2927539"/>
                <a:gd name="connsiteY9" fmla="*/ 863246 h 1591921"/>
                <a:gd name="connsiteX10" fmla="*/ 0 w 2927539"/>
                <a:gd name="connsiteY10" fmla="*/ 416774 h 1591921"/>
                <a:gd name="connsiteX0" fmla="*/ 2483633 w 2927968"/>
                <a:gd name="connsiteY0" fmla="*/ 0 h 1591921"/>
                <a:gd name="connsiteX1" fmla="*/ 2927064 w 2927968"/>
                <a:gd name="connsiteY1" fmla="*/ 1010035 h 1591921"/>
                <a:gd name="connsiteX2" fmla="*/ 2582596 w 2927968"/>
                <a:gd name="connsiteY2" fmla="*/ 1471240 h 1591921"/>
                <a:gd name="connsiteX3" fmla="*/ 2036930 w 2927968"/>
                <a:gd name="connsiteY3" fmla="*/ 1589878 h 1591921"/>
                <a:gd name="connsiteX4" fmla="*/ 1546856 w 2927968"/>
                <a:gd name="connsiteY4" fmla="*/ 1549679 h 1591921"/>
                <a:gd name="connsiteX5" fmla="*/ 1145224 w 2927968"/>
                <a:gd name="connsiteY5" fmla="*/ 1417237 h 1591921"/>
                <a:gd name="connsiteX6" fmla="*/ 861574 w 2927968"/>
                <a:gd name="connsiteY6" fmla="*/ 1256377 h 1591921"/>
                <a:gd name="connsiteX7" fmla="*/ 698749 w 2927968"/>
                <a:gd name="connsiteY7" fmla="*/ 901691 h 1591921"/>
                <a:gd name="connsiteX8" fmla="*/ 436085 w 2927968"/>
                <a:gd name="connsiteY8" fmla="*/ 863246 h 1591921"/>
                <a:gd name="connsiteX9" fmla="*/ 0 w 2927968"/>
                <a:gd name="connsiteY9" fmla="*/ 416774 h 1591921"/>
                <a:gd name="connsiteX0" fmla="*/ 2927064 w 2927968"/>
                <a:gd name="connsiteY0" fmla="*/ 593261 h 1175147"/>
                <a:gd name="connsiteX1" fmla="*/ 2582596 w 2927968"/>
                <a:gd name="connsiteY1" fmla="*/ 1054466 h 1175147"/>
                <a:gd name="connsiteX2" fmla="*/ 2036930 w 2927968"/>
                <a:gd name="connsiteY2" fmla="*/ 1173104 h 1175147"/>
                <a:gd name="connsiteX3" fmla="*/ 1546856 w 2927968"/>
                <a:gd name="connsiteY3" fmla="*/ 1132905 h 1175147"/>
                <a:gd name="connsiteX4" fmla="*/ 1145224 w 2927968"/>
                <a:gd name="connsiteY4" fmla="*/ 1000463 h 1175147"/>
                <a:gd name="connsiteX5" fmla="*/ 861574 w 2927968"/>
                <a:gd name="connsiteY5" fmla="*/ 839603 h 1175147"/>
                <a:gd name="connsiteX6" fmla="*/ 698749 w 2927968"/>
                <a:gd name="connsiteY6" fmla="*/ 484917 h 1175147"/>
                <a:gd name="connsiteX7" fmla="*/ 436085 w 2927968"/>
                <a:gd name="connsiteY7" fmla="*/ 446472 h 1175147"/>
                <a:gd name="connsiteX8" fmla="*/ 0 w 2927968"/>
                <a:gd name="connsiteY8" fmla="*/ 0 h 1175147"/>
                <a:gd name="connsiteX0" fmla="*/ 2582596 w 2582596"/>
                <a:gd name="connsiteY0" fmla="*/ 1054466 h 1175147"/>
                <a:gd name="connsiteX1" fmla="*/ 2036930 w 2582596"/>
                <a:gd name="connsiteY1" fmla="*/ 1173104 h 1175147"/>
                <a:gd name="connsiteX2" fmla="*/ 1546856 w 2582596"/>
                <a:gd name="connsiteY2" fmla="*/ 1132905 h 1175147"/>
                <a:gd name="connsiteX3" fmla="*/ 1145224 w 2582596"/>
                <a:gd name="connsiteY3" fmla="*/ 1000463 h 1175147"/>
                <a:gd name="connsiteX4" fmla="*/ 861574 w 2582596"/>
                <a:gd name="connsiteY4" fmla="*/ 839603 h 1175147"/>
                <a:gd name="connsiteX5" fmla="*/ 698749 w 2582596"/>
                <a:gd name="connsiteY5" fmla="*/ 484917 h 1175147"/>
                <a:gd name="connsiteX6" fmla="*/ 436085 w 2582596"/>
                <a:gd name="connsiteY6" fmla="*/ 446472 h 1175147"/>
                <a:gd name="connsiteX7" fmla="*/ 0 w 2582596"/>
                <a:gd name="connsiteY7" fmla="*/ 0 h 1175147"/>
                <a:gd name="connsiteX0" fmla="*/ 2391374 w 2391374"/>
                <a:gd name="connsiteY0" fmla="*/ 921886 h 1042567"/>
                <a:gd name="connsiteX1" fmla="*/ 1845708 w 2391374"/>
                <a:gd name="connsiteY1" fmla="*/ 1040524 h 1042567"/>
                <a:gd name="connsiteX2" fmla="*/ 1355634 w 2391374"/>
                <a:gd name="connsiteY2" fmla="*/ 1000325 h 1042567"/>
                <a:gd name="connsiteX3" fmla="*/ 954002 w 2391374"/>
                <a:gd name="connsiteY3" fmla="*/ 867883 h 1042567"/>
                <a:gd name="connsiteX4" fmla="*/ 670352 w 2391374"/>
                <a:gd name="connsiteY4" fmla="*/ 707023 h 1042567"/>
                <a:gd name="connsiteX5" fmla="*/ 507527 w 2391374"/>
                <a:gd name="connsiteY5" fmla="*/ 352337 h 1042567"/>
                <a:gd name="connsiteX6" fmla="*/ 244863 w 2391374"/>
                <a:gd name="connsiteY6" fmla="*/ 313892 h 1042567"/>
                <a:gd name="connsiteX7" fmla="*/ 0 w 2391374"/>
                <a:gd name="connsiteY7" fmla="*/ 0 h 104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374" h="1042567">
                  <a:moveTo>
                    <a:pt x="2391374" y="921886"/>
                  </a:moveTo>
                  <a:cubicBezTo>
                    <a:pt x="2243018" y="1018527"/>
                    <a:pt x="2018331" y="1027451"/>
                    <a:pt x="1845708" y="1040524"/>
                  </a:cubicBezTo>
                  <a:cubicBezTo>
                    <a:pt x="1673085" y="1053597"/>
                    <a:pt x="1500268" y="999636"/>
                    <a:pt x="1355634" y="1000325"/>
                  </a:cubicBezTo>
                  <a:cubicBezTo>
                    <a:pt x="1211000" y="1001014"/>
                    <a:pt x="1068216" y="916767"/>
                    <a:pt x="954002" y="867883"/>
                  </a:cubicBezTo>
                  <a:cubicBezTo>
                    <a:pt x="839788" y="818999"/>
                    <a:pt x="744764" y="792947"/>
                    <a:pt x="670352" y="707023"/>
                  </a:cubicBezTo>
                  <a:cubicBezTo>
                    <a:pt x="595940" y="621099"/>
                    <a:pt x="578442" y="417859"/>
                    <a:pt x="507527" y="352337"/>
                  </a:cubicBezTo>
                  <a:cubicBezTo>
                    <a:pt x="436612" y="286815"/>
                    <a:pt x="291109" y="324928"/>
                    <a:pt x="244863" y="313892"/>
                  </a:cubicBezTo>
                  <a:cubicBezTo>
                    <a:pt x="198617" y="302856"/>
                    <a:pt x="46406" y="175588"/>
                    <a:pt x="0" y="0"/>
                  </a:cubicBezTo>
                </a:path>
              </a:pathLst>
            </a:custGeom>
            <a:noFill/>
            <a:ln w="25400" cap="flat" cmpd="sng" algn="ctr">
              <a:solidFill>
                <a:srgbClr val="FF9933"/>
              </a:solidFill>
              <a:prstDash val="sysDash"/>
              <a:miter lim="800000"/>
            </a:ln>
            <a:effectLst/>
          </p:spPr>
          <p:txBody>
            <a:bodyPr lIns="91154" tIns="45572" rIns="91154" bIns="45572"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463451" y="5911140"/>
            <a:ext cx="1197874" cy="349702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24 Months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497364" y="2482093"/>
            <a:ext cx="1036850" cy="4069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90623" y="4159252"/>
            <a:ext cx="1057953" cy="448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1 Month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462571" y="5919239"/>
            <a:ext cx="1330571" cy="448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36 Months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429193" y="1451290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185169" y="1451290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429193" y="3276655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429193" y="4817005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185169" y="4874155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19"/>
          <p:cNvCxnSpPr/>
          <p:nvPr/>
        </p:nvCxnSpPr>
        <p:spPr>
          <a:xfrm flipH="1">
            <a:off x="8592814" y="3516922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19"/>
          <p:cNvCxnSpPr/>
          <p:nvPr/>
        </p:nvCxnSpPr>
        <p:spPr>
          <a:xfrm flipH="1">
            <a:off x="8845465" y="5254170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19"/>
          <p:cNvCxnSpPr/>
          <p:nvPr/>
        </p:nvCxnSpPr>
        <p:spPr>
          <a:xfrm flipH="1">
            <a:off x="8357649" y="5238464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19"/>
          <p:cNvCxnSpPr/>
          <p:nvPr/>
        </p:nvCxnSpPr>
        <p:spPr>
          <a:xfrm flipH="1">
            <a:off x="10528208" y="3196454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19"/>
          <p:cNvCxnSpPr/>
          <p:nvPr/>
        </p:nvCxnSpPr>
        <p:spPr>
          <a:xfrm flipH="1">
            <a:off x="9575708" y="3383150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19"/>
          <p:cNvCxnSpPr/>
          <p:nvPr/>
        </p:nvCxnSpPr>
        <p:spPr>
          <a:xfrm flipH="1">
            <a:off x="9245508" y="3303996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19"/>
          <p:cNvCxnSpPr/>
          <p:nvPr/>
        </p:nvCxnSpPr>
        <p:spPr>
          <a:xfrm flipH="1">
            <a:off x="10020208" y="3262182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19"/>
          <p:cNvCxnSpPr/>
          <p:nvPr/>
        </p:nvCxnSpPr>
        <p:spPr>
          <a:xfrm flipH="1">
            <a:off x="8356300" y="3507196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19"/>
          <p:cNvCxnSpPr/>
          <p:nvPr/>
        </p:nvCxnSpPr>
        <p:spPr>
          <a:xfrm flipH="1">
            <a:off x="8933846" y="3470633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19"/>
          <p:cNvCxnSpPr/>
          <p:nvPr/>
        </p:nvCxnSpPr>
        <p:spPr>
          <a:xfrm flipH="1">
            <a:off x="10017510" y="5075372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19"/>
          <p:cNvCxnSpPr/>
          <p:nvPr/>
        </p:nvCxnSpPr>
        <p:spPr>
          <a:xfrm flipH="1">
            <a:off x="8613220" y="5258910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19"/>
          <p:cNvCxnSpPr/>
          <p:nvPr/>
        </p:nvCxnSpPr>
        <p:spPr>
          <a:xfrm flipH="1">
            <a:off x="11099708" y="4955474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19"/>
          <p:cNvCxnSpPr/>
          <p:nvPr/>
        </p:nvCxnSpPr>
        <p:spPr>
          <a:xfrm flipH="1">
            <a:off x="9577057" y="5125529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19"/>
          <p:cNvCxnSpPr/>
          <p:nvPr/>
        </p:nvCxnSpPr>
        <p:spPr>
          <a:xfrm flipH="1">
            <a:off x="10375808" y="4978341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19"/>
          <p:cNvCxnSpPr/>
          <p:nvPr/>
        </p:nvCxnSpPr>
        <p:spPr>
          <a:xfrm flipH="1">
            <a:off x="10674043" y="4978341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19"/>
          <p:cNvCxnSpPr/>
          <p:nvPr/>
        </p:nvCxnSpPr>
        <p:spPr>
          <a:xfrm flipH="1">
            <a:off x="9353035" y="5118385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19"/>
          <p:cNvCxnSpPr/>
          <p:nvPr/>
        </p:nvCxnSpPr>
        <p:spPr>
          <a:xfrm flipH="1">
            <a:off x="9099243" y="5136130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3378265" y="3290557"/>
            <a:ext cx="1057953" cy="349702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Baseline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8185169" y="3276655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19"/>
          <p:cNvCxnSpPr/>
          <p:nvPr/>
        </p:nvCxnSpPr>
        <p:spPr>
          <a:xfrm flipH="1">
            <a:off x="10883808" y="3153107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5" t="26176" r="18571" b="17941"/>
          <a:stretch/>
        </p:blipFill>
        <p:spPr bwMode="auto">
          <a:xfrm>
            <a:off x="438394" y="3720771"/>
            <a:ext cx="2907540" cy="254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Rectangle 90"/>
          <p:cNvSpPr/>
          <p:nvPr/>
        </p:nvSpPr>
        <p:spPr>
          <a:xfrm>
            <a:off x="438394" y="5911140"/>
            <a:ext cx="1197874" cy="349702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24 Months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3630632" y="1319840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056999" y="1319840"/>
            <a:ext cx="0" cy="1123513"/>
          </a:xfrm>
          <a:prstGeom prst="line">
            <a:avLst/>
          </a:prstGeom>
          <a:ln w="31750">
            <a:solidFill>
              <a:srgbClr val="D071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9577731" y="4084971"/>
            <a:ext cx="753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2B800"/>
                </a:solidFill>
              </a:rPr>
              <a:t>Bleb</a:t>
            </a:r>
          </a:p>
        </p:txBody>
      </p:sp>
      <p:sp>
        <p:nvSpPr>
          <p:cNvPr id="95" name="Rectangle 94"/>
          <p:cNvSpPr/>
          <p:nvPr/>
        </p:nvSpPr>
        <p:spPr>
          <a:xfrm>
            <a:off x="4587645" y="619539"/>
            <a:ext cx="627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FAF</a:t>
            </a:r>
          </a:p>
        </p:txBody>
      </p:sp>
      <p:sp>
        <p:nvSpPr>
          <p:cNvPr id="97" name="Rectangle 96"/>
          <p:cNvSpPr/>
          <p:nvPr/>
        </p:nvSpPr>
        <p:spPr>
          <a:xfrm>
            <a:off x="8748673" y="619539"/>
            <a:ext cx="701139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OCT</a:t>
            </a:r>
          </a:p>
        </p:txBody>
      </p:sp>
      <p:sp>
        <p:nvSpPr>
          <p:cNvPr id="98" name="Left Brace 97"/>
          <p:cNvSpPr/>
          <p:nvPr/>
        </p:nvSpPr>
        <p:spPr>
          <a:xfrm rot="15490506">
            <a:off x="9691552" y="2399871"/>
            <a:ext cx="293737" cy="3134996"/>
          </a:xfrm>
          <a:prstGeom prst="leftBrace">
            <a:avLst>
              <a:gd name="adj1" fmla="val 126165"/>
              <a:gd name="adj2" fmla="val 50000"/>
            </a:avLst>
          </a:prstGeom>
          <a:ln w="38100">
            <a:solidFill>
              <a:srgbClr val="EEB5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B800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9519250" y="5847860"/>
            <a:ext cx="753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2B800"/>
                </a:solidFill>
              </a:rPr>
              <a:t>Bleb</a:t>
            </a:r>
          </a:p>
        </p:txBody>
      </p:sp>
      <p:sp>
        <p:nvSpPr>
          <p:cNvPr id="100" name="Left Brace 99"/>
          <p:cNvSpPr/>
          <p:nvPr/>
        </p:nvSpPr>
        <p:spPr>
          <a:xfrm rot="15833749">
            <a:off x="9702099" y="4236589"/>
            <a:ext cx="293737" cy="3064303"/>
          </a:xfrm>
          <a:prstGeom prst="leftBrace">
            <a:avLst>
              <a:gd name="adj1" fmla="val 126165"/>
              <a:gd name="adj2" fmla="val 50000"/>
            </a:avLst>
          </a:prstGeom>
          <a:ln w="38100">
            <a:solidFill>
              <a:srgbClr val="EEB5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B8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6750"/>
                    </a14:imgEffect>
                    <a14:imgEffect>
                      <a14:brightnessContrast bright="2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7" t="14473" r="23220" b="25602"/>
          <a:stretch/>
        </p:blipFill>
        <p:spPr bwMode="auto">
          <a:xfrm>
            <a:off x="438394" y="1110256"/>
            <a:ext cx="2907540" cy="258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484578" y="3350974"/>
            <a:ext cx="1057953" cy="349702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530843" y="619539"/>
            <a:ext cx="701139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CFP</a:t>
            </a:r>
          </a:p>
        </p:txBody>
      </p:sp>
      <p:sp>
        <p:nvSpPr>
          <p:cNvPr id="59" name="Slide Number Placeholder 4">
            <a:extLst>
              <a:ext uri="{FF2B5EF4-FFF2-40B4-BE49-F238E27FC236}">
                <a16:creationId xmlns:a16="http://schemas.microsoft.com/office/drawing/2014/main" id="{3B02F8B1-F7A4-DA42-AB95-5350ADE06F3C}"/>
              </a:ext>
            </a:extLst>
          </p:cNvPr>
          <p:cNvSpPr txBox="1">
            <a:spLocks/>
          </p:cNvSpPr>
          <p:nvPr/>
        </p:nvSpPr>
        <p:spPr>
          <a:xfrm>
            <a:off x="11570472" y="6271662"/>
            <a:ext cx="43684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36C2C7-A538-4FAE-A3A8-33546CC1007B}" type="slidenum">
              <a:rPr lang="en-US" smtClean="0"/>
              <a:pPr algn="r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35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CELLFS01\RedirectedFolders\ohad\Desktop\Clipboard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51" r="25466"/>
          <a:stretch/>
        </p:blipFill>
        <p:spPr bwMode="auto">
          <a:xfrm>
            <a:off x="161421" y="3636393"/>
            <a:ext cx="8678732" cy="17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298" y="3382393"/>
            <a:ext cx="5676900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TRA-1-85 (human marker)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70C0"/>
                </a:solidFill>
              </a:rPr>
              <a:t>Dapi (nuclear marker)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38098" y="6306505"/>
            <a:ext cx="4259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6C2C7-A538-4FAE-A3A8-33546CC100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O:\In Vivo\Experiments in large animals\Follow up\OCT\Pig 2 OCT 03.08.14 # 2488\PIG_RPE_transplantationb_005006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0443" r="52513" b="4502"/>
          <a:stretch/>
        </p:blipFill>
        <p:spPr bwMode="auto">
          <a:xfrm>
            <a:off x="3365154" y="1291613"/>
            <a:ext cx="2170375" cy="234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:\In Vivo\Experiments in large animals\Follow up\OCT\Pig 2 OCT 03.08.14 # 2488\PIG_RPE_transplantationb_005006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826" b="50000"/>
          <a:stretch/>
        </p:blipFill>
        <p:spPr bwMode="auto">
          <a:xfrm>
            <a:off x="5535527" y="1291613"/>
            <a:ext cx="6241491" cy="234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CELLFS01\RedirectedFolders\ohad\Desktop\other edge of graft\Composit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9" t="11621" r="12573" b="20410"/>
          <a:stretch/>
        </p:blipFill>
        <p:spPr bwMode="auto">
          <a:xfrm>
            <a:off x="8943898" y="3444943"/>
            <a:ext cx="2675573" cy="21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owner\Desktop\Untitled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0402" flipH="1">
            <a:off x="378579" y="1316320"/>
            <a:ext cx="2295364" cy="229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Down Arrow 18"/>
          <p:cNvSpPr/>
          <p:nvPr/>
        </p:nvSpPr>
        <p:spPr>
          <a:xfrm rot="18072133">
            <a:off x="1013634" y="2157786"/>
            <a:ext cx="455546" cy="919967"/>
          </a:xfrm>
          <a:prstGeom prst="downArrow">
            <a:avLst>
              <a:gd name="adj1" fmla="val 50000"/>
              <a:gd name="adj2" fmla="val 123043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260959" y="1401989"/>
            <a:ext cx="1" cy="2042954"/>
          </a:xfrm>
          <a:prstGeom prst="line">
            <a:avLst/>
          </a:prstGeom>
          <a:ln w="34925">
            <a:solidFill>
              <a:srgbClr val="FF9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579397" y="3443472"/>
            <a:ext cx="1" cy="2171866"/>
          </a:xfrm>
          <a:prstGeom prst="line">
            <a:avLst/>
          </a:prstGeom>
          <a:ln w="34925">
            <a:solidFill>
              <a:srgbClr val="FF9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463518" y="3636393"/>
            <a:ext cx="2" cy="1764050"/>
          </a:xfrm>
          <a:prstGeom prst="line">
            <a:avLst/>
          </a:prstGeom>
          <a:ln w="34925">
            <a:solidFill>
              <a:srgbClr val="FF9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wn Arrow 23"/>
          <p:cNvSpPr/>
          <p:nvPr/>
        </p:nvSpPr>
        <p:spPr>
          <a:xfrm rot="18530108">
            <a:off x="4678084" y="2762918"/>
            <a:ext cx="292100" cy="698500"/>
          </a:xfrm>
          <a:prstGeom prst="downArrow">
            <a:avLst>
              <a:gd name="adj1" fmla="val 50000"/>
              <a:gd name="adj2" fmla="val 123043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513908" y="3636393"/>
            <a:ext cx="2" cy="1764050"/>
          </a:xfrm>
          <a:prstGeom prst="line">
            <a:avLst/>
          </a:prstGeom>
          <a:ln w="34925">
            <a:solidFill>
              <a:srgbClr val="FF9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102249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OpRegen engraftment and survival in swine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cxnSp>
        <p:nvCxnSpPr>
          <p:cNvPr id="17" name="Прямая со стрелкой 19"/>
          <p:cNvCxnSpPr/>
          <p:nvPr/>
        </p:nvCxnSpPr>
        <p:spPr>
          <a:xfrm flipH="1">
            <a:off x="6648665" y="2033910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9"/>
          <p:cNvCxnSpPr/>
          <p:nvPr/>
        </p:nvCxnSpPr>
        <p:spPr>
          <a:xfrm flipH="1">
            <a:off x="8317807" y="2107866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9065293" y="2025883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19"/>
          <p:cNvCxnSpPr/>
          <p:nvPr/>
        </p:nvCxnSpPr>
        <p:spPr>
          <a:xfrm flipH="1">
            <a:off x="7304278" y="2085200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19"/>
          <p:cNvCxnSpPr/>
          <p:nvPr/>
        </p:nvCxnSpPr>
        <p:spPr>
          <a:xfrm flipH="1">
            <a:off x="6162436" y="2025883"/>
            <a:ext cx="1349" cy="317526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29962" y="5621590"/>
            <a:ext cx="10887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EB5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Bleb border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1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irregular hyper-reflectance in outer retina </a:t>
            </a:r>
          </a:p>
        </p:txBody>
      </p:sp>
    </p:spTree>
    <p:extLst>
      <p:ext uri="{BB962C8B-B14F-4D97-AF65-F5344CB8AC3E}">
        <p14:creationId xmlns:p14="http://schemas.microsoft.com/office/powerpoint/2010/main" val="2474783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4EC70-A296-4ACD-817D-B4596293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33" y="1928013"/>
            <a:ext cx="4330796" cy="1325563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Subject 2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900" dirty="0"/>
              <a:t>GA </a:t>
            </a:r>
            <a:r>
              <a:rPr lang="en-US" sz="2900" dirty="0">
                <a:solidFill>
                  <a:srgbClr val="7030A0"/>
                </a:solidFill>
              </a:rPr>
              <a:t>at baseline (red-violet) </a:t>
            </a:r>
            <a:r>
              <a:rPr lang="en-US" sz="2900" dirty="0"/>
              <a:t>Versus </a:t>
            </a:r>
            <a:r>
              <a:rPr lang="en-US" sz="2900" dirty="0">
                <a:solidFill>
                  <a:srgbClr val="0070C0"/>
                </a:solidFill>
              </a:rPr>
              <a:t>36 months (light blue)</a:t>
            </a:r>
            <a:br>
              <a:rPr lang="en-US" sz="2900" dirty="0">
                <a:solidFill>
                  <a:srgbClr val="0070C0"/>
                </a:solidFill>
              </a:rPr>
            </a:br>
            <a:br>
              <a:rPr lang="en-US" sz="2700" dirty="0">
                <a:solidFill>
                  <a:srgbClr val="0070C0"/>
                </a:solidFill>
              </a:rPr>
            </a:br>
            <a:r>
              <a:rPr lang="en-US" sz="2700" dirty="0">
                <a:solidFill>
                  <a:srgbClr val="92D050"/>
                </a:solidFill>
              </a:rPr>
              <a:t>Dashed Green line- bleb border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425E31-1CD2-44A3-87D2-8D4E7FD57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71" r="25965" b="7536"/>
          <a:stretch/>
        </p:blipFill>
        <p:spPr>
          <a:xfrm>
            <a:off x="4696322" y="235447"/>
            <a:ext cx="5951621" cy="638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41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3BBD3E-CAE0-1742-B7A7-8A47DC2A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009999"/>
                </a:solidFill>
              </a:rPr>
              <a:t>Participating</a:t>
            </a:r>
            <a:r>
              <a:rPr lang="en-US" b="1" dirty="0">
                <a:solidFill>
                  <a:srgbClr val="009999"/>
                </a:solidFill>
                <a:latin typeface="+mn-lt"/>
              </a:rPr>
              <a:t> principal investigators and sites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9A0033-6CF7-BA4A-A887-4DE854A5D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810" y="1508164"/>
            <a:ext cx="11546379" cy="4351339"/>
          </a:xfrm>
        </p:spPr>
        <p:txBody>
          <a:bodyPr>
            <a:normAutofit/>
          </a:bodyPr>
          <a:lstStyle/>
          <a:p>
            <a:pPr mar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7" b="1" dirty="0">
                <a:solidFill>
                  <a:srgbClr val="002060"/>
                </a:solidFill>
              </a:rPr>
              <a:t>Adiel Barak, </a:t>
            </a:r>
            <a:r>
              <a:rPr lang="es-ES" sz="2667" dirty="0">
                <a:solidFill>
                  <a:srgbClr val="002060"/>
                </a:solidFill>
              </a:rPr>
              <a:t>Sourasky Medical Center, Tel Aviv, Israel</a:t>
            </a:r>
          </a:p>
          <a:p>
            <a:pPr mar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7" b="1" dirty="0">
                <a:solidFill>
                  <a:srgbClr val="002060"/>
                </a:solidFill>
              </a:rPr>
              <a:t>David Boyer, </a:t>
            </a:r>
            <a:r>
              <a:rPr lang="en-US" sz="2667" dirty="0">
                <a:solidFill>
                  <a:srgbClr val="002060"/>
                </a:solidFill>
              </a:rPr>
              <a:t>Retina Vitreous Associates Medical Group Los Angeles, CA, USA</a:t>
            </a:r>
          </a:p>
          <a:p>
            <a:pPr mar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7" b="1" dirty="0">
                <a:solidFill>
                  <a:srgbClr val="002060"/>
                </a:solidFill>
              </a:rPr>
              <a:t>Diana V. Do, </a:t>
            </a:r>
            <a:r>
              <a:rPr lang="es-ES" sz="2667" dirty="0">
                <a:solidFill>
                  <a:srgbClr val="002060"/>
                </a:solidFill>
              </a:rPr>
              <a:t>Byers </a:t>
            </a:r>
            <a:r>
              <a:rPr lang="en-US" sz="2667" dirty="0">
                <a:solidFill>
                  <a:srgbClr val="002060"/>
                </a:solidFill>
              </a:rPr>
              <a:t>Eye</a:t>
            </a:r>
            <a:r>
              <a:rPr lang="es-ES" sz="2667" dirty="0">
                <a:solidFill>
                  <a:srgbClr val="002060"/>
                </a:solidFill>
              </a:rPr>
              <a:t> </a:t>
            </a:r>
            <a:r>
              <a:rPr lang="en-US" sz="2667" dirty="0">
                <a:solidFill>
                  <a:srgbClr val="002060"/>
                </a:solidFill>
              </a:rPr>
              <a:t>Institute</a:t>
            </a:r>
            <a:r>
              <a:rPr lang="es-ES" sz="2667" dirty="0">
                <a:solidFill>
                  <a:srgbClr val="002060"/>
                </a:solidFill>
              </a:rPr>
              <a:t>, Stanford, Palo Alto, CA, USA</a:t>
            </a:r>
          </a:p>
          <a:p>
            <a:pPr mar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7" b="1" dirty="0">
                <a:solidFill>
                  <a:srgbClr val="002060"/>
                </a:solidFill>
              </a:rPr>
              <a:t>Rita Ehrlich, </a:t>
            </a:r>
            <a:r>
              <a:rPr lang="en-US" sz="2667" dirty="0">
                <a:solidFill>
                  <a:srgbClr val="002060"/>
                </a:solidFill>
              </a:rPr>
              <a:t>Rabin</a:t>
            </a:r>
            <a:r>
              <a:rPr lang="es-ES" sz="2667" dirty="0">
                <a:solidFill>
                  <a:srgbClr val="002060"/>
                </a:solidFill>
              </a:rPr>
              <a:t> Medical Center, </a:t>
            </a:r>
            <a:r>
              <a:rPr lang="es-ES" sz="2667" dirty="0" err="1">
                <a:solidFill>
                  <a:srgbClr val="002060"/>
                </a:solidFill>
              </a:rPr>
              <a:t>Petah</a:t>
            </a:r>
            <a:r>
              <a:rPr lang="es-ES" sz="2667" dirty="0">
                <a:solidFill>
                  <a:srgbClr val="002060"/>
                </a:solidFill>
              </a:rPr>
              <a:t> </a:t>
            </a:r>
            <a:r>
              <a:rPr lang="es-ES" sz="2667" dirty="0" err="1">
                <a:solidFill>
                  <a:srgbClr val="002060"/>
                </a:solidFill>
              </a:rPr>
              <a:t>Tikva</a:t>
            </a:r>
            <a:r>
              <a:rPr lang="es-ES" sz="2667" dirty="0">
                <a:solidFill>
                  <a:srgbClr val="002060"/>
                </a:solidFill>
              </a:rPr>
              <a:t>, Israel</a:t>
            </a:r>
            <a:endParaRPr lang="en-US" sz="2667" dirty="0">
              <a:solidFill>
                <a:srgbClr val="002060"/>
              </a:solidFill>
            </a:endParaRPr>
          </a:p>
          <a:p>
            <a:pPr mar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7" b="1" dirty="0">
                <a:solidFill>
                  <a:srgbClr val="002060"/>
                </a:solidFill>
              </a:rPr>
              <a:t>Tareq Jaouni, </a:t>
            </a:r>
            <a:r>
              <a:rPr lang="en-US" sz="2667" dirty="0">
                <a:solidFill>
                  <a:srgbClr val="002060"/>
                </a:solidFill>
              </a:rPr>
              <a:t>Hadassah-Hebrew University Medical Center, Jerusalem, Israel</a:t>
            </a:r>
          </a:p>
          <a:p>
            <a:pPr mar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7" b="1" dirty="0">
                <a:solidFill>
                  <a:srgbClr val="002060"/>
                </a:solidFill>
              </a:rPr>
              <a:t>Richard McDonald, </a:t>
            </a:r>
            <a:r>
              <a:rPr lang="es-ES" sz="2667" dirty="0">
                <a:solidFill>
                  <a:srgbClr val="002060"/>
                </a:solidFill>
              </a:rPr>
              <a:t>West </a:t>
            </a:r>
            <a:r>
              <a:rPr lang="en-US" sz="2667" dirty="0">
                <a:solidFill>
                  <a:srgbClr val="002060"/>
                </a:solidFill>
              </a:rPr>
              <a:t>Cost</a:t>
            </a:r>
            <a:r>
              <a:rPr lang="es-ES" sz="2667" dirty="0">
                <a:solidFill>
                  <a:srgbClr val="002060"/>
                </a:solidFill>
              </a:rPr>
              <a:t> Retina Group, San Francisco, CA, USA</a:t>
            </a:r>
          </a:p>
          <a:p>
            <a:pPr mar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67" b="1" dirty="0">
                <a:solidFill>
                  <a:srgbClr val="002060"/>
                </a:solidFill>
              </a:rPr>
              <a:t>David Telander, </a:t>
            </a:r>
            <a:r>
              <a:rPr lang="es-ES" sz="2667" dirty="0">
                <a:solidFill>
                  <a:srgbClr val="002060"/>
                </a:solidFill>
              </a:rPr>
              <a:t>Retinal Consultants Medical Group, Sacramento, CA, USA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55013D4-E96F-5143-8D84-5B63DE48CC6B}"/>
              </a:ext>
            </a:extLst>
          </p:cNvPr>
          <p:cNvSpPr txBox="1">
            <a:spLocks/>
          </p:cNvSpPr>
          <p:nvPr/>
        </p:nvSpPr>
        <p:spPr>
          <a:xfrm>
            <a:off x="11398248" y="6349372"/>
            <a:ext cx="47094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36C2C7-A538-4FAE-A3A8-33546CC1007B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856D1D-D134-294D-9339-8220D096CFF9}"/>
              </a:ext>
            </a:extLst>
          </p:cNvPr>
          <p:cNvSpPr/>
          <p:nvPr/>
        </p:nvSpPr>
        <p:spPr>
          <a:xfrm>
            <a:off x="398556" y="5567115"/>
            <a:ext cx="11235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/>
              <a:t>We wish to thank all subjects who are participating in this study</a:t>
            </a:r>
          </a:p>
        </p:txBody>
      </p:sp>
    </p:spTree>
    <p:extLst>
      <p:ext uri="{BB962C8B-B14F-4D97-AF65-F5344CB8AC3E}">
        <p14:creationId xmlns:p14="http://schemas.microsoft.com/office/powerpoint/2010/main" val="3768514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4EC70-A296-4ACD-817D-B4596293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34" y="2189274"/>
            <a:ext cx="4319910" cy="1325563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Subject 9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900" dirty="0">
                <a:solidFill>
                  <a:srgbClr val="008080"/>
                </a:solidFill>
              </a:rPr>
              <a:t>GA </a:t>
            </a:r>
            <a:r>
              <a:rPr lang="en-US" sz="2900" dirty="0">
                <a:solidFill>
                  <a:srgbClr val="7030A0"/>
                </a:solidFill>
              </a:rPr>
              <a:t>at baseline (red-violet) </a:t>
            </a:r>
            <a:r>
              <a:rPr lang="en-US" sz="2900" dirty="0">
                <a:solidFill>
                  <a:srgbClr val="008080"/>
                </a:solidFill>
              </a:rPr>
              <a:t>Versus </a:t>
            </a:r>
            <a:r>
              <a:rPr lang="en-US" sz="2900" dirty="0">
                <a:solidFill>
                  <a:srgbClr val="0070C0"/>
                </a:solidFill>
              </a:rPr>
              <a:t>12 months (light blue)</a:t>
            </a:r>
            <a:br>
              <a:rPr lang="en-US" sz="2900" dirty="0">
                <a:solidFill>
                  <a:srgbClr val="0070C0"/>
                </a:solidFill>
              </a:rPr>
            </a:br>
            <a:br>
              <a:rPr lang="en-US" sz="2700" dirty="0">
                <a:solidFill>
                  <a:srgbClr val="0070C0"/>
                </a:solidFill>
              </a:rPr>
            </a:br>
            <a:r>
              <a:rPr lang="en-US" sz="2700" dirty="0">
                <a:solidFill>
                  <a:srgbClr val="92D050"/>
                </a:solidFill>
              </a:rPr>
              <a:t>Dashed Green line- bleb border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98174D-69C6-40A2-B033-4C57AC589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56" t="6379" r="25964" b="11663"/>
          <a:stretch/>
        </p:blipFill>
        <p:spPr>
          <a:xfrm>
            <a:off x="4876476" y="333315"/>
            <a:ext cx="6305329" cy="614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4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b="15096"/>
          <a:stretch/>
        </p:blipFill>
        <p:spPr bwMode="auto">
          <a:xfrm>
            <a:off x="8119837" y="3664350"/>
            <a:ext cx="3240023" cy="27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419" b="51505"/>
          <a:stretch/>
        </p:blipFill>
        <p:spPr bwMode="auto">
          <a:xfrm>
            <a:off x="7435576" y="2180119"/>
            <a:ext cx="4569446" cy="144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" b="16222"/>
          <a:stretch/>
        </p:blipFill>
        <p:spPr bwMode="auto">
          <a:xfrm>
            <a:off x="636508" y="3680459"/>
            <a:ext cx="3679094" cy="274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Freeform 62"/>
          <p:cNvSpPr/>
          <p:nvPr/>
        </p:nvSpPr>
        <p:spPr>
          <a:xfrm>
            <a:off x="796459" y="3577293"/>
            <a:ext cx="3245400" cy="1270880"/>
          </a:xfrm>
          <a:custGeom>
            <a:avLst/>
            <a:gdLst>
              <a:gd name="connsiteX0" fmla="*/ 0 w 2689860"/>
              <a:gd name="connsiteY0" fmla="*/ 609600 h 1027227"/>
              <a:gd name="connsiteX1" fmla="*/ 129540 w 2689860"/>
              <a:gd name="connsiteY1" fmla="*/ 754380 h 1027227"/>
              <a:gd name="connsiteX2" fmla="*/ 449580 w 2689860"/>
              <a:gd name="connsiteY2" fmla="*/ 1005840 h 1027227"/>
              <a:gd name="connsiteX3" fmla="*/ 739140 w 2689860"/>
              <a:gd name="connsiteY3" fmla="*/ 1013460 h 1027227"/>
              <a:gd name="connsiteX4" fmla="*/ 1104900 w 2689860"/>
              <a:gd name="connsiteY4" fmla="*/ 1005840 h 1027227"/>
              <a:gd name="connsiteX5" fmla="*/ 1447800 w 2689860"/>
              <a:gd name="connsiteY5" fmla="*/ 944880 h 1027227"/>
              <a:gd name="connsiteX6" fmla="*/ 1798320 w 2689860"/>
              <a:gd name="connsiteY6" fmla="*/ 990600 h 1027227"/>
              <a:gd name="connsiteX7" fmla="*/ 1996440 w 2689860"/>
              <a:gd name="connsiteY7" fmla="*/ 838200 h 1027227"/>
              <a:gd name="connsiteX8" fmla="*/ 2354580 w 2689860"/>
              <a:gd name="connsiteY8" fmla="*/ 548640 h 1027227"/>
              <a:gd name="connsiteX9" fmla="*/ 2537460 w 2689860"/>
              <a:gd name="connsiteY9" fmla="*/ 297180 h 1027227"/>
              <a:gd name="connsiteX10" fmla="*/ 2689860 w 2689860"/>
              <a:gd name="connsiteY10" fmla="*/ 0 h 1027227"/>
              <a:gd name="connsiteX0" fmla="*/ 0 w 2689860"/>
              <a:gd name="connsiteY0" fmla="*/ 609600 h 1027227"/>
              <a:gd name="connsiteX1" fmla="*/ 129540 w 2689860"/>
              <a:gd name="connsiteY1" fmla="*/ 754380 h 1027227"/>
              <a:gd name="connsiteX2" fmla="*/ 449580 w 2689860"/>
              <a:gd name="connsiteY2" fmla="*/ 1005840 h 1027227"/>
              <a:gd name="connsiteX3" fmla="*/ 739140 w 2689860"/>
              <a:gd name="connsiteY3" fmla="*/ 1013460 h 1027227"/>
              <a:gd name="connsiteX4" fmla="*/ 1104900 w 2689860"/>
              <a:gd name="connsiteY4" fmla="*/ 1005840 h 1027227"/>
              <a:gd name="connsiteX5" fmla="*/ 1447800 w 2689860"/>
              <a:gd name="connsiteY5" fmla="*/ 944880 h 1027227"/>
              <a:gd name="connsiteX6" fmla="*/ 1766570 w 2689860"/>
              <a:gd name="connsiteY6" fmla="*/ 946150 h 1027227"/>
              <a:gd name="connsiteX7" fmla="*/ 1996440 w 2689860"/>
              <a:gd name="connsiteY7" fmla="*/ 838200 h 1027227"/>
              <a:gd name="connsiteX8" fmla="*/ 2354580 w 2689860"/>
              <a:gd name="connsiteY8" fmla="*/ 548640 h 1027227"/>
              <a:gd name="connsiteX9" fmla="*/ 2537460 w 2689860"/>
              <a:gd name="connsiteY9" fmla="*/ 297180 h 1027227"/>
              <a:gd name="connsiteX10" fmla="*/ 2689860 w 2689860"/>
              <a:gd name="connsiteY10" fmla="*/ 0 h 1027227"/>
              <a:gd name="connsiteX0" fmla="*/ 0 w 2689860"/>
              <a:gd name="connsiteY0" fmla="*/ 609600 h 1027227"/>
              <a:gd name="connsiteX1" fmla="*/ 129540 w 2689860"/>
              <a:gd name="connsiteY1" fmla="*/ 754380 h 1027227"/>
              <a:gd name="connsiteX2" fmla="*/ 449580 w 2689860"/>
              <a:gd name="connsiteY2" fmla="*/ 1005840 h 1027227"/>
              <a:gd name="connsiteX3" fmla="*/ 739140 w 2689860"/>
              <a:gd name="connsiteY3" fmla="*/ 1013460 h 1027227"/>
              <a:gd name="connsiteX4" fmla="*/ 1104900 w 2689860"/>
              <a:gd name="connsiteY4" fmla="*/ 1005840 h 1027227"/>
              <a:gd name="connsiteX5" fmla="*/ 1447800 w 2689860"/>
              <a:gd name="connsiteY5" fmla="*/ 944880 h 1027227"/>
              <a:gd name="connsiteX6" fmla="*/ 1864619 w 2689860"/>
              <a:gd name="connsiteY6" fmla="*/ 960128 h 1027227"/>
              <a:gd name="connsiteX7" fmla="*/ 1996440 w 2689860"/>
              <a:gd name="connsiteY7" fmla="*/ 838200 h 1027227"/>
              <a:gd name="connsiteX8" fmla="*/ 2354580 w 2689860"/>
              <a:gd name="connsiteY8" fmla="*/ 548640 h 1027227"/>
              <a:gd name="connsiteX9" fmla="*/ 2537460 w 2689860"/>
              <a:gd name="connsiteY9" fmla="*/ 297180 h 1027227"/>
              <a:gd name="connsiteX10" fmla="*/ 2689860 w 2689860"/>
              <a:gd name="connsiteY10" fmla="*/ 0 h 1027227"/>
              <a:gd name="connsiteX0" fmla="*/ 0 w 2689860"/>
              <a:gd name="connsiteY0" fmla="*/ 609600 h 1027227"/>
              <a:gd name="connsiteX1" fmla="*/ 129540 w 2689860"/>
              <a:gd name="connsiteY1" fmla="*/ 754380 h 1027227"/>
              <a:gd name="connsiteX2" fmla="*/ 449580 w 2689860"/>
              <a:gd name="connsiteY2" fmla="*/ 1005840 h 1027227"/>
              <a:gd name="connsiteX3" fmla="*/ 739140 w 2689860"/>
              <a:gd name="connsiteY3" fmla="*/ 1013460 h 1027227"/>
              <a:gd name="connsiteX4" fmla="*/ 1104900 w 2689860"/>
              <a:gd name="connsiteY4" fmla="*/ 1005840 h 1027227"/>
              <a:gd name="connsiteX5" fmla="*/ 1447800 w 2689860"/>
              <a:gd name="connsiteY5" fmla="*/ 944880 h 1027227"/>
              <a:gd name="connsiteX6" fmla="*/ 1864619 w 2689860"/>
              <a:gd name="connsiteY6" fmla="*/ 960128 h 1027227"/>
              <a:gd name="connsiteX7" fmla="*/ 2073478 w 2689860"/>
              <a:gd name="connsiteY7" fmla="*/ 866156 h 1027227"/>
              <a:gd name="connsiteX8" fmla="*/ 2354580 w 2689860"/>
              <a:gd name="connsiteY8" fmla="*/ 548640 h 1027227"/>
              <a:gd name="connsiteX9" fmla="*/ 2537460 w 2689860"/>
              <a:gd name="connsiteY9" fmla="*/ 297180 h 1027227"/>
              <a:gd name="connsiteX10" fmla="*/ 2689860 w 2689860"/>
              <a:gd name="connsiteY10" fmla="*/ 0 h 1027227"/>
              <a:gd name="connsiteX0" fmla="*/ 0 w 2689860"/>
              <a:gd name="connsiteY0" fmla="*/ 609600 h 1027227"/>
              <a:gd name="connsiteX1" fmla="*/ 129540 w 2689860"/>
              <a:gd name="connsiteY1" fmla="*/ 754380 h 1027227"/>
              <a:gd name="connsiteX2" fmla="*/ 449580 w 2689860"/>
              <a:gd name="connsiteY2" fmla="*/ 1005840 h 1027227"/>
              <a:gd name="connsiteX3" fmla="*/ 739140 w 2689860"/>
              <a:gd name="connsiteY3" fmla="*/ 1013460 h 1027227"/>
              <a:gd name="connsiteX4" fmla="*/ 1104900 w 2689860"/>
              <a:gd name="connsiteY4" fmla="*/ 1005840 h 1027227"/>
              <a:gd name="connsiteX5" fmla="*/ 1447800 w 2689860"/>
              <a:gd name="connsiteY5" fmla="*/ 944880 h 1027227"/>
              <a:gd name="connsiteX6" fmla="*/ 1864619 w 2689860"/>
              <a:gd name="connsiteY6" fmla="*/ 960128 h 1027227"/>
              <a:gd name="connsiteX7" fmla="*/ 2066475 w 2689860"/>
              <a:gd name="connsiteY7" fmla="*/ 789276 h 1027227"/>
              <a:gd name="connsiteX8" fmla="*/ 2354580 w 2689860"/>
              <a:gd name="connsiteY8" fmla="*/ 548640 h 1027227"/>
              <a:gd name="connsiteX9" fmla="*/ 2537460 w 2689860"/>
              <a:gd name="connsiteY9" fmla="*/ 297180 h 1027227"/>
              <a:gd name="connsiteX10" fmla="*/ 2689860 w 2689860"/>
              <a:gd name="connsiteY10" fmla="*/ 0 h 1027227"/>
              <a:gd name="connsiteX0" fmla="*/ 0 w 2689860"/>
              <a:gd name="connsiteY0" fmla="*/ 609600 h 1027227"/>
              <a:gd name="connsiteX1" fmla="*/ 129540 w 2689860"/>
              <a:gd name="connsiteY1" fmla="*/ 754380 h 1027227"/>
              <a:gd name="connsiteX2" fmla="*/ 449580 w 2689860"/>
              <a:gd name="connsiteY2" fmla="*/ 1005840 h 1027227"/>
              <a:gd name="connsiteX3" fmla="*/ 739140 w 2689860"/>
              <a:gd name="connsiteY3" fmla="*/ 1013460 h 1027227"/>
              <a:gd name="connsiteX4" fmla="*/ 1104900 w 2689860"/>
              <a:gd name="connsiteY4" fmla="*/ 1005840 h 1027227"/>
              <a:gd name="connsiteX5" fmla="*/ 1447800 w 2689860"/>
              <a:gd name="connsiteY5" fmla="*/ 944880 h 1027227"/>
              <a:gd name="connsiteX6" fmla="*/ 1864619 w 2689860"/>
              <a:gd name="connsiteY6" fmla="*/ 960128 h 1027227"/>
              <a:gd name="connsiteX7" fmla="*/ 2095365 w 2689860"/>
              <a:gd name="connsiteY7" fmla="*/ 810243 h 1027227"/>
              <a:gd name="connsiteX8" fmla="*/ 2354580 w 2689860"/>
              <a:gd name="connsiteY8" fmla="*/ 548640 h 1027227"/>
              <a:gd name="connsiteX9" fmla="*/ 2537460 w 2689860"/>
              <a:gd name="connsiteY9" fmla="*/ 297180 h 1027227"/>
              <a:gd name="connsiteX10" fmla="*/ 2689860 w 2689860"/>
              <a:gd name="connsiteY10" fmla="*/ 0 h 1027227"/>
              <a:gd name="connsiteX0" fmla="*/ 0 w 2626829"/>
              <a:gd name="connsiteY0" fmla="*/ 656776 h 1074403"/>
              <a:gd name="connsiteX1" fmla="*/ 129540 w 2626829"/>
              <a:gd name="connsiteY1" fmla="*/ 801556 h 1074403"/>
              <a:gd name="connsiteX2" fmla="*/ 449580 w 2626829"/>
              <a:gd name="connsiteY2" fmla="*/ 1053016 h 1074403"/>
              <a:gd name="connsiteX3" fmla="*/ 739140 w 2626829"/>
              <a:gd name="connsiteY3" fmla="*/ 1060636 h 1074403"/>
              <a:gd name="connsiteX4" fmla="*/ 1104900 w 2626829"/>
              <a:gd name="connsiteY4" fmla="*/ 1053016 h 1074403"/>
              <a:gd name="connsiteX5" fmla="*/ 1447800 w 2626829"/>
              <a:gd name="connsiteY5" fmla="*/ 992056 h 1074403"/>
              <a:gd name="connsiteX6" fmla="*/ 1864619 w 2626829"/>
              <a:gd name="connsiteY6" fmla="*/ 1007304 h 1074403"/>
              <a:gd name="connsiteX7" fmla="*/ 2095365 w 2626829"/>
              <a:gd name="connsiteY7" fmla="*/ 857419 h 1074403"/>
              <a:gd name="connsiteX8" fmla="*/ 2354580 w 2626829"/>
              <a:gd name="connsiteY8" fmla="*/ 595816 h 1074403"/>
              <a:gd name="connsiteX9" fmla="*/ 2537460 w 2626829"/>
              <a:gd name="connsiteY9" fmla="*/ 344356 h 1074403"/>
              <a:gd name="connsiteX10" fmla="*/ 2626829 w 2626829"/>
              <a:gd name="connsiteY10" fmla="*/ 0 h 1074403"/>
              <a:gd name="connsiteX0" fmla="*/ 0 w 2626829"/>
              <a:gd name="connsiteY0" fmla="*/ 656776 h 1074403"/>
              <a:gd name="connsiteX1" fmla="*/ 129540 w 2626829"/>
              <a:gd name="connsiteY1" fmla="*/ 801556 h 1074403"/>
              <a:gd name="connsiteX2" fmla="*/ 449580 w 2626829"/>
              <a:gd name="connsiteY2" fmla="*/ 1053016 h 1074403"/>
              <a:gd name="connsiteX3" fmla="*/ 739140 w 2626829"/>
              <a:gd name="connsiteY3" fmla="*/ 1060636 h 1074403"/>
              <a:gd name="connsiteX4" fmla="*/ 1104900 w 2626829"/>
              <a:gd name="connsiteY4" fmla="*/ 1053016 h 1074403"/>
              <a:gd name="connsiteX5" fmla="*/ 1447800 w 2626829"/>
              <a:gd name="connsiteY5" fmla="*/ 992056 h 1074403"/>
              <a:gd name="connsiteX6" fmla="*/ 1864619 w 2626829"/>
              <a:gd name="connsiteY6" fmla="*/ 1007304 h 1074403"/>
              <a:gd name="connsiteX7" fmla="*/ 2095365 w 2626829"/>
              <a:gd name="connsiteY7" fmla="*/ 857419 h 1074403"/>
              <a:gd name="connsiteX8" fmla="*/ 2354580 w 2626829"/>
              <a:gd name="connsiteY8" fmla="*/ 595816 h 1074403"/>
              <a:gd name="connsiteX9" fmla="*/ 2505944 w 2626829"/>
              <a:gd name="connsiteY9" fmla="*/ 318148 h 1074403"/>
              <a:gd name="connsiteX10" fmla="*/ 2626829 w 2626829"/>
              <a:gd name="connsiteY10" fmla="*/ 0 h 1074403"/>
              <a:gd name="connsiteX0" fmla="*/ 0 w 2626829"/>
              <a:gd name="connsiteY0" fmla="*/ 656776 h 1074403"/>
              <a:gd name="connsiteX1" fmla="*/ 129540 w 2626829"/>
              <a:gd name="connsiteY1" fmla="*/ 801556 h 1074403"/>
              <a:gd name="connsiteX2" fmla="*/ 449580 w 2626829"/>
              <a:gd name="connsiteY2" fmla="*/ 1053016 h 1074403"/>
              <a:gd name="connsiteX3" fmla="*/ 739140 w 2626829"/>
              <a:gd name="connsiteY3" fmla="*/ 1060636 h 1074403"/>
              <a:gd name="connsiteX4" fmla="*/ 1104900 w 2626829"/>
              <a:gd name="connsiteY4" fmla="*/ 1053016 h 1074403"/>
              <a:gd name="connsiteX5" fmla="*/ 1447800 w 2626829"/>
              <a:gd name="connsiteY5" fmla="*/ 992056 h 1074403"/>
              <a:gd name="connsiteX6" fmla="*/ 1864619 w 2626829"/>
              <a:gd name="connsiteY6" fmla="*/ 1007304 h 1074403"/>
              <a:gd name="connsiteX7" fmla="*/ 2095365 w 2626829"/>
              <a:gd name="connsiteY7" fmla="*/ 857419 h 1074403"/>
              <a:gd name="connsiteX8" fmla="*/ 2344074 w 2626829"/>
              <a:gd name="connsiteY8" fmla="*/ 580091 h 1074403"/>
              <a:gd name="connsiteX9" fmla="*/ 2505944 w 2626829"/>
              <a:gd name="connsiteY9" fmla="*/ 318148 h 1074403"/>
              <a:gd name="connsiteX10" fmla="*/ 2626829 w 2626829"/>
              <a:gd name="connsiteY10" fmla="*/ 0 h 107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6829" h="1074403">
                <a:moveTo>
                  <a:pt x="0" y="656776"/>
                </a:moveTo>
                <a:cubicBezTo>
                  <a:pt x="27305" y="696146"/>
                  <a:pt x="54610" y="735516"/>
                  <a:pt x="129540" y="801556"/>
                </a:cubicBezTo>
                <a:cubicBezTo>
                  <a:pt x="204470" y="867596"/>
                  <a:pt x="347980" y="1009836"/>
                  <a:pt x="449580" y="1053016"/>
                </a:cubicBezTo>
                <a:cubicBezTo>
                  <a:pt x="551180" y="1096196"/>
                  <a:pt x="629920" y="1060636"/>
                  <a:pt x="739140" y="1060636"/>
                </a:cubicBezTo>
                <a:cubicBezTo>
                  <a:pt x="848360" y="1060636"/>
                  <a:pt x="986790" y="1064446"/>
                  <a:pt x="1104900" y="1053016"/>
                </a:cubicBezTo>
                <a:cubicBezTo>
                  <a:pt x="1223010" y="1041586"/>
                  <a:pt x="1321180" y="999675"/>
                  <a:pt x="1447800" y="992056"/>
                </a:cubicBezTo>
                <a:cubicBezTo>
                  <a:pt x="1574420" y="984437"/>
                  <a:pt x="1756692" y="1029744"/>
                  <a:pt x="1864619" y="1007304"/>
                </a:cubicBezTo>
                <a:cubicBezTo>
                  <a:pt x="1972547" y="984865"/>
                  <a:pt x="2015456" y="928621"/>
                  <a:pt x="2095365" y="857419"/>
                </a:cubicBezTo>
                <a:cubicBezTo>
                  <a:pt x="2175274" y="786217"/>
                  <a:pt x="2275644" y="669970"/>
                  <a:pt x="2344074" y="580091"/>
                </a:cubicBezTo>
                <a:cubicBezTo>
                  <a:pt x="2412504" y="490213"/>
                  <a:pt x="2450064" y="409588"/>
                  <a:pt x="2505944" y="318148"/>
                </a:cubicBezTo>
                <a:cubicBezTo>
                  <a:pt x="2561824" y="226708"/>
                  <a:pt x="2578569" y="102870"/>
                  <a:pt x="2626829" y="0"/>
                </a:cubicBezTo>
              </a:path>
            </a:pathLst>
          </a:custGeom>
          <a:noFill/>
          <a:ln w="25400">
            <a:solidFill>
              <a:srgbClr val="FF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7-Point Star 64"/>
          <p:cNvSpPr/>
          <p:nvPr/>
        </p:nvSpPr>
        <p:spPr>
          <a:xfrm>
            <a:off x="1779331" y="4219997"/>
            <a:ext cx="167694" cy="161582"/>
          </a:xfrm>
          <a:prstGeom prst="star7">
            <a:avLst/>
          </a:prstGeom>
          <a:solidFill>
            <a:srgbClr val="FF000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4522" fontAlgn="auto">
              <a:spcBef>
                <a:spcPts val="0"/>
              </a:spcBef>
              <a:spcAft>
                <a:spcPts val="0"/>
              </a:spcAft>
            </a:pPr>
            <a:endParaRPr lang="en-US" sz="1900" b="0" dirty="0">
              <a:solidFill>
                <a:prstClr val="white"/>
              </a:solidFill>
            </a:endParaRPr>
          </a:p>
        </p:txBody>
      </p:sp>
      <p:pic>
        <p:nvPicPr>
          <p:cNvPr id="66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" b="16569"/>
          <a:stretch/>
        </p:blipFill>
        <p:spPr bwMode="auto">
          <a:xfrm>
            <a:off x="4335105" y="3680459"/>
            <a:ext cx="3679094" cy="273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313" y="-27791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Subject 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52065" y="6399924"/>
            <a:ext cx="586862" cy="365125"/>
          </a:xfrm>
          <a:prstGeom prst="rect">
            <a:avLst/>
          </a:prstGeom>
        </p:spPr>
        <p:txBody>
          <a:bodyPr/>
          <a:lstStyle/>
          <a:p>
            <a:pPr algn="r"/>
            <a:fld id="{9E36C2C7-A538-4FAE-A3A8-33546CC1007B}" type="slidenum">
              <a:rPr lang="en-US" smtClean="0"/>
              <a:pPr algn="r"/>
              <a:t>31</a:t>
            </a:fld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46606" y="6500621"/>
            <a:ext cx="11098789" cy="396947"/>
          </a:xfrm>
          <a:prstGeom prst="rect">
            <a:avLst/>
          </a:prstGeom>
        </p:spPr>
        <p:txBody>
          <a:bodyPr vert="horz" wrap="square" lIns="91358" tIns="45678" rIns="91358" bIns="45678" rtlCol="0" anchor="ctr">
            <a:spAutoFit/>
          </a:bodyPr>
          <a:lstStyle>
            <a:lvl1pPr algn="l" defTabSz="7422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200" b="1" dirty="0">
                <a:solidFill>
                  <a:srgbClr val="FF9900"/>
                </a:solidFill>
                <a:latin typeface="Calibri"/>
              </a:rPr>
              <a:t>  Bleb border,  </a:t>
            </a:r>
            <a:r>
              <a:rPr lang="en-US" sz="2200" b="1" dirty="0">
                <a:solidFill>
                  <a:srgbClr val="FF0000"/>
                </a:solidFill>
                <a:latin typeface="Calibri"/>
              </a:rPr>
              <a:t>  Subretinal injection location, </a:t>
            </a:r>
            <a:r>
              <a:rPr lang="en-US" sz="2200" b="1" dirty="0">
                <a:solidFill>
                  <a:srgbClr val="9933FF"/>
                </a:solidFill>
                <a:latin typeface="Calibri"/>
              </a:rPr>
              <a:t> </a:t>
            </a:r>
            <a:r>
              <a:rPr lang="en-US" sz="2200" b="1" dirty="0">
                <a:solidFill>
                  <a:srgbClr val="00B0F0"/>
                </a:solidFill>
                <a:latin typeface="Calibri" panose="020F0502020204030204"/>
              </a:rPr>
              <a:t>Irregular hyper-reflectance</a:t>
            </a:r>
            <a:endParaRPr lang="en-US" sz="2200" b="1" dirty="0">
              <a:solidFill>
                <a:srgbClr val="9933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019" y="1097677"/>
            <a:ext cx="2644136" cy="2323758"/>
            <a:chOff x="67019" y="1097677"/>
            <a:chExt cx="2644136" cy="2323758"/>
          </a:xfrm>
        </p:grpSpPr>
        <p:pic>
          <p:nvPicPr>
            <p:cNvPr id="6155" name="Picture 11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966"/>
            <a:stretch/>
          </p:blipFill>
          <p:spPr bwMode="auto">
            <a:xfrm>
              <a:off x="72257" y="1097677"/>
              <a:ext cx="2638898" cy="92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9429595-DCEA-4084-9FFC-F0D968FFA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25" r="14569" b="10383"/>
            <a:stretch/>
          </p:blipFill>
          <p:spPr>
            <a:xfrm>
              <a:off x="67019" y="1628526"/>
              <a:ext cx="2644136" cy="1792909"/>
            </a:xfrm>
            <a:prstGeom prst="rect">
              <a:avLst/>
            </a:prstGeom>
          </p:spPr>
        </p:pic>
        <p:sp>
          <p:nvSpPr>
            <p:cNvPr id="61" name="Freeform 60"/>
            <p:cNvSpPr/>
            <p:nvPr/>
          </p:nvSpPr>
          <p:spPr>
            <a:xfrm>
              <a:off x="67019" y="1258966"/>
              <a:ext cx="2629113" cy="739121"/>
            </a:xfrm>
            <a:custGeom>
              <a:avLst/>
              <a:gdLst>
                <a:gd name="connsiteX0" fmla="*/ 0 w 2689860"/>
                <a:gd name="connsiteY0" fmla="*/ 609600 h 1027227"/>
                <a:gd name="connsiteX1" fmla="*/ 129540 w 2689860"/>
                <a:gd name="connsiteY1" fmla="*/ 754380 h 1027227"/>
                <a:gd name="connsiteX2" fmla="*/ 449580 w 2689860"/>
                <a:gd name="connsiteY2" fmla="*/ 1005840 h 1027227"/>
                <a:gd name="connsiteX3" fmla="*/ 739140 w 2689860"/>
                <a:gd name="connsiteY3" fmla="*/ 1013460 h 1027227"/>
                <a:gd name="connsiteX4" fmla="*/ 1104900 w 2689860"/>
                <a:gd name="connsiteY4" fmla="*/ 1005840 h 1027227"/>
                <a:gd name="connsiteX5" fmla="*/ 1447800 w 2689860"/>
                <a:gd name="connsiteY5" fmla="*/ 944880 h 1027227"/>
                <a:gd name="connsiteX6" fmla="*/ 1798320 w 2689860"/>
                <a:gd name="connsiteY6" fmla="*/ 990600 h 1027227"/>
                <a:gd name="connsiteX7" fmla="*/ 1996440 w 2689860"/>
                <a:gd name="connsiteY7" fmla="*/ 838200 h 1027227"/>
                <a:gd name="connsiteX8" fmla="*/ 2354580 w 2689860"/>
                <a:gd name="connsiteY8" fmla="*/ 548640 h 1027227"/>
                <a:gd name="connsiteX9" fmla="*/ 2537460 w 2689860"/>
                <a:gd name="connsiteY9" fmla="*/ 297180 h 1027227"/>
                <a:gd name="connsiteX10" fmla="*/ 2689860 w 2689860"/>
                <a:gd name="connsiteY10" fmla="*/ 0 h 1027227"/>
                <a:gd name="connsiteX0" fmla="*/ 0 w 2689860"/>
                <a:gd name="connsiteY0" fmla="*/ 609600 h 1027227"/>
                <a:gd name="connsiteX1" fmla="*/ 129540 w 2689860"/>
                <a:gd name="connsiteY1" fmla="*/ 754380 h 1027227"/>
                <a:gd name="connsiteX2" fmla="*/ 449580 w 2689860"/>
                <a:gd name="connsiteY2" fmla="*/ 1005840 h 1027227"/>
                <a:gd name="connsiteX3" fmla="*/ 739140 w 2689860"/>
                <a:gd name="connsiteY3" fmla="*/ 1013460 h 1027227"/>
                <a:gd name="connsiteX4" fmla="*/ 1104900 w 2689860"/>
                <a:gd name="connsiteY4" fmla="*/ 1005840 h 1027227"/>
                <a:gd name="connsiteX5" fmla="*/ 1447800 w 2689860"/>
                <a:gd name="connsiteY5" fmla="*/ 944880 h 1027227"/>
                <a:gd name="connsiteX6" fmla="*/ 1766570 w 2689860"/>
                <a:gd name="connsiteY6" fmla="*/ 946150 h 1027227"/>
                <a:gd name="connsiteX7" fmla="*/ 1996440 w 2689860"/>
                <a:gd name="connsiteY7" fmla="*/ 838200 h 1027227"/>
                <a:gd name="connsiteX8" fmla="*/ 2354580 w 2689860"/>
                <a:gd name="connsiteY8" fmla="*/ 548640 h 1027227"/>
                <a:gd name="connsiteX9" fmla="*/ 2537460 w 2689860"/>
                <a:gd name="connsiteY9" fmla="*/ 297180 h 1027227"/>
                <a:gd name="connsiteX10" fmla="*/ 2689860 w 2689860"/>
                <a:gd name="connsiteY10" fmla="*/ 0 h 1027227"/>
                <a:gd name="connsiteX0" fmla="*/ 0 w 2689860"/>
                <a:gd name="connsiteY0" fmla="*/ 609600 h 1027227"/>
                <a:gd name="connsiteX1" fmla="*/ 129540 w 2689860"/>
                <a:gd name="connsiteY1" fmla="*/ 754380 h 1027227"/>
                <a:gd name="connsiteX2" fmla="*/ 449580 w 2689860"/>
                <a:gd name="connsiteY2" fmla="*/ 1005840 h 1027227"/>
                <a:gd name="connsiteX3" fmla="*/ 739140 w 2689860"/>
                <a:gd name="connsiteY3" fmla="*/ 1013460 h 1027227"/>
                <a:gd name="connsiteX4" fmla="*/ 1104900 w 2689860"/>
                <a:gd name="connsiteY4" fmla="*/ 1005840 h 1027227"/>
                <a:gd name="connsiteX5" fmla="*/ 1447800 w 2689860"/>
                <a:gd name="connsiteY5" fmla="*/ 944880 h 1027227"/>
                <a:gd name="connsiteX6" fmla="*/ 1864619 w 2689860"/>
                <a:gd name="connsiteY6" fmla="*/ 960128 h 1027227"/>
                <a:gd name="connsiteX7" fmla="*/ 1996440 w 2689860"/>
                <a:gd name="connsiteY7" fmla="*/ 838200 h 1027227"/>
                <a:gd name="connsiteX8" fmla="*/ 2354580 w 2689860"/>
                <a:gd name="connsiteY8" fmla="*/ 548640 h 1027227"/>
                <a:gd name="connsiteX9" fmla="*/ 2537460 w 2689860"/>
                <a:gd name="connsiteY9" fmla="*/ 297180 h 1027227"/>
                <a:gd name="connsiteX10" fmla="*/ 2689860 w 2689860"/>
                <a:gd name="connsiteY10" fmla="*/ 0 h 1027227"/>
                <a:gd name="connsiteX0" fmla="*/ 0 w 2689860"/>
                <a:gd name="connsiteY0" fmla="*/ 609600 h 1027227"/>
                <a:gd name="connsiteX1" fmla="*/ 129540 w 2689860"/>
                <a:gd name="connsiteY1" fmla="*/ 754380 h 1027227"/>
                <a:gd name="connsiteX2" fmla="*/ 449580 w 2689860"/>
                <a:gd name="connsiteY2" fmla="*/ 1005840 h 1027227"/>
                <a:gd name="connsiteX3" fmla="*/ 739140 w 2689860"/>
                <a:gd name="connsiteY3" fmla="*/ 1013460 h 1027227"/>
                <a:gd name="connsiteX4" fmla="*/ 1104900 w 2689860"/>
                <a:gd name="connsiteY4" fmla="*/ 1005840 h 1027227"/>
                <a:gd name="connsiteX5" fmla="*/ 1447800 w 2689860"/>
                <a:gd name="connsiteY5" fmla="*/ 944880 h 1027227"/>
                <a:gd name="connsiteX6" fmla="*/ 1864619 w 2689860"/>
                <a:gd name="connsiteY6" fmla="*/ 960128 h 1027227"/>
                <a:gd name="connsiteX7" fmla="*/ 2073478 w 2689860"/>
                <a:gd name="connsiteY7" fmla="*/ 866156 h 1027227"/>
                <a:gd name="connsiteX8" fmla="*/ 2354580 w 2689860"/>
                <a:gd name="connsiteY8" fmla="*/ 548640 h 1027227"/>
                <a:gd name="connsiteX9" fmla="*/ 2537460 w 2689860"/>
                <a:gd name="connsiteY9" fmla="*/ 297180 h 1027227"/>
                <a:gd name="connsiteX10" fmla="*/ 2689860 w 2689860"/>
                <a:gd name="connsiteY10" fmla="*/ 0 h 1027227"/>
                <a:gd name="connsiteX0" fmla="*/ 0 w 2689860"/>
                <a:gd name="connsiteY0" fmla="*/ 609600 h 1027227"/>
                <a:gd name="connsiteX1" fmla="*/ 129540 w 2689860"/>
                <a:gd name="connsiteY1" fmla="*/ 754380 h 1027227"/>
                <a:gd name="connsiteX2" fmla="*/ 449580 w 2689860"/>
                <a:gd name="connsiteY2" fmla="*/ 1005840 h 1027227"/>
                <a:gd name="connsiteX3" fmla="*/ 739140 w 2689860"/>
                <a:gd name="connsiteY3" fmla="*/ 1013460 h 1027227"/>
                <a:gd name="connsiteX4" fmla="*/ 1104900 w 2689860"/>
                <a:gd name="connsiteY4" fmla="*/ 1005840 h 1027227"/>
                <a:gd name="connsiteX5" fmla="*/ 1447800 w 2689860"/>
                <a:gd name="connsiteY5" fmla="*/ 944880 h 1027227"/>
                <a:gd name="connsiteX6" fmla="*/ 1864619 w 2689860"/>
                <a:gd name="connsiteY6" fmla="*/ 960128 h 1027227"/>
                <a:gd name="connsiteX7" fmla="*/ 2066475 w 2689860"/>
                <a:gd name="connsiteY7" fmla="*/ 789276 h 1027227"/>
                <a:gd name="connsiteX8" fmla="*/ 2354580 w 2689860"/>
                <a:gd name="connsiteY8" fmla="*/ 548640 h 1027227"/>
                <a:gd name="connsiteX9" fmla="*/ 2537460 w 2689860"/>
                <a:gd name="connsiteY9" fmla="*/ 297180 h 1027227"/>
                <a:gd name="connsiteX10" fmla="*/ 2689860 w 2689860"/>
                <a:gd name="connsiteY10" fmla="*/ 0 h 1027227"/>
                <a:gd name="connsiteX0" fmla="*/ 0 w 2689860"/>
                <a:gd name="connsiteY0" fmla="*/ 609600 h 1027227"/>
                <a:gd name="connsiteX1" fmla="*/ 129540 w 2689860"/>
                <a:gd name="connsiteY1" fmla="*/ 754380 h 1027227"/>
                <a:gd name="connsiteX2" fmla="*/ 449580 w 2689860"/>
                <a:gd name="connsiteY2" fmla="*/ 1005840 h 1027227"/>
                <a:gd name="connsiteX3" fmla="*/ 739140 w 2689860"/>
                <a:gd name="connsiteY3" fmla="*/ 1013460 h 1027227"/>
                <a:gd name="connsiteX4" fmla="*/ 1104900 w 2689860"/>
                <a:gd name="connsiteY4" fmla="*/ 1005840 h 1027227"/>
                <a:gd name="connsiteX5" fmla="*/ 1447800 w 2689860"/>
                <a:gd name="connsiteY5" fmla="*/ 944880 h 1027227"/>
                <a:gd name="connsiteX6" fmla="*/ 1864619 w 2689860"/>
                <a:gd name="connsiteY6" fmla="*/ 960128 h 1027227"/>
                <a:gd name="connsiteX7" fmla="*/ 2095365 w 2689860"/>
                <a:gd name="connsiteY7" fmla="*/ 810243 h 1027227"/>
                <a:gd name="connsiteX8" fmla="*/ 2354580 w 2689860"/>
                <a:gd name="connsiteY8" fmla="*/ 548640 h 1027227"/>
                <a:gd name="connsiteX9" fmla="*/ 2537460 w 2689860"/>
                <a:gd name="connsiteY9" fmla="*/ 297180 h 1027227"/>
                <a:gd name="connsiteX10" fmla="*/ 2689860 w 2689860"/>
                <a:gd name="connsiteY10" fmla="*/ 0 h 1027227"/>
                <a:gd name="connsiteX0" fmla="*/ 0 w 2626829"/>
                <a:gd name="connsiteY0" fmla="*/ 656776 h 1074403"/>
                <a:gd name="connsiteX1" fmla="*/ 129540 w 2626829"/>
                <a:gd name="connsiteY1" fmla="*/ 801556 h 1074403"/>
                <a:gd name="connsiteX2" fmla="*/ 449580 w 2626829"/>
                <a:gd name="connsiteY2" fmla="*/ 1053016 h 1074403"/>
                <a:gd name="connsiteX3" fmla="*/ 739140 w 2626829"/>
                <a:gd name="connsiteY3" fmla="*/ 1060636 h 1074403"/>
                <a:gd name="connsiteX4" fmla="*/ 1104900 w 2626829"/>
                <a:gd name="connsiteY4" fmla="*/ 1053016 h 1074403"/>
                <a:gd name="connsiteX5" fmla="*/ 1447800 w 2626829"/>
                <a:gd name="connsiteY5" fmla="*/ 992056 h 1074403"/>
                <a:gd name="connsiteX6" fmla="*/ 1864619 w 2626829"/>
                <a:gd name="connsiteY6" fmla="*/ 1007304 h 1074403"/>
                <a:gd name="connsiteX7" fmla="*/ 2095365 w 2626829"/>
                <a:gd name="connsiteY7" fmla="*/ 857419 h 1074403"/>
                <a:gd name="connsiteX8" fmla="*/ 2354580 w 2626829"/>
                <a:gd name="connsiteY8" fmla="*/ 595816 h 1074403"/>
                <a:gd name="connsiteX9" fmla="*/ 2537460 w 2626829"/>
                <a:gd name="connsiteY9" fmla="*/ 344356 h 1074403"/>
                <a:gd name="connsiteX10" fmla="*/ 2626829 w 2626829"/>
                <a:gd name="connsiteY10" fmla="*/ 0 h 1074403"/>
                <a:gd name="connsiteX0" fmla="*/ 0 w 2626829"/>
                <a:gd name="connsiteY0" fmla="*/ 656776 h 1074403"/>
                <a:gd name="connsiteX1" fmla="*/ 129540 w 2626829"/>
                <a:gd name="connsiteY1" fmla="*/ 801556 h 1074403"/>
                <a:gd name="connsiteX2" fmla="*/ 449580 w 2626829"/>
                <a:gd name="connsiteY2" fmla="*/ 1053016 h 1074403"/>
                <a:gd name="connsiteX3" fmla="*/ 739140 w 2626829"/>
                <a:gd name="connsiteY3" fmla="*/ 1060636 h 1074403"/>
                <a:gd name="connsiteX4" fmla="*/ 1104900 w 2626829"/>
                <a:gd name="connsiteY4" fmla="*/ 1053016 h 1074403"/>
                <a:gd name="connsiteX5" fmla="*/ 1447800 w 2626829"/>
                <a:gd name="connsiteY5" fmla="*/ 992056 h 1074403"/>
                <a:gd name="connsiteX6" fmla="*/ 1864619 w 2626829"/>
                <a:gd name="connsiteY6" fmla="*/ 1007304 h 1074403"/>
                <a:gd name="connsiteX7" fmla="*/ 2095365 w 2626829"/>
                <a:gd name="connsiteY7" fmla="*/ 857419 h 1074403"/>
                <a:gd name="connsiteX8" fmla="*/ 2354580 w 2626829"/>
                <a:gd name="connsiteY8" fmla="*/ 595816 h 1074403"/>
                <a:gd name="connsiteX9" fmla="*/ 2505944 w 2626829"/>
                <a:gd name="connsiteY9" fmla="*/ 318148 h 1074403"/>
                <a:gd name="connsiteX10" fmla="*/ 2626829 w 2626829"/>
                <a:gd name="connsiteY10" fmla="*/ 0 h 1074403"/>
                <a:gd name="connsiteX0" fmla="*/ 0 w 2626829"/>
                <a:gd name="connsiteY0" fmla="*/ 656776 h 1074403"/>
                <a:gd name="connsiteX1" fmla="*/ 129540 w 2626829"/>
                <a:gd name="connsiteY1" fmla="*/ 801556 h 1074403"/>
                <a:gd name="connsiteX2" fmla="*/ 449580 w 2626829"/>
                <a:gd name="connsiteY2" fmla="*/ 1053016 h 1074403"/>
                <a:gd name="connsiteX3" fmla="*/ 739140 w 2626829"/>
                <a:gd name="connsiteY3" fmla="*/ 1060636 h 1074403"/>
                <a:gd name="connsiteX4" fmla="*/ 1104900 w 2626829"/>
                <a:gd name="connsiteY4" fmla="*/ 1053016 h 1074403"/>
                <a:gd name="connsiteX5" fmla="*/ 1447800 w 2626829"/>
                <a:gd name="connsiteY5" fmla="*/ 992056 h 1074403"/>
                <a:gd name="connsiteX6" fmla="*/ 1864619 w 2626829"/>
                <a:gd name="connsiteY6" fmla="*/ 1007304 h 1074403"/>
                <a:gd name="connsiteX7" fmla="*/ 2095365 w 2626829"/>
                <a:gd name="connsiteY7" fmla="*/ 857419 h 1074403"/>
                <a:gd name="connsiteX8" fmla="*/ 2344074 w 2626829"/>
                <a:gd name="connsiteY8" fmla="*/ 580091 h 1074403"/>
                <a:gd name="connsiteX9" fmla="*/ 2505944 w 2626829"/>
                <a:gd name="connsiteY9" fmla="*/ 318148 h 1074403"/>
                <a:gd name="connsiteX10" fmla="*/ 2626829 w 2626829"/>
                <a:gd name="connsiteY10" fmla="*/ 0 h 1074403"/>
                <a:gd name="connsiteX0" fmla="*/ 0 w 2723482"/>
                <a:gd name="connsiteY0" fmla="*/ 774021 h 1191648"/>
                <a:gd name="connsiteX1" fmla="*/ 129540 w 2723482"/>
                <a:gd name="connsiteY1" fmla="*/ 918801 h 1191648"/>
                <a:gd name="connsiteX2" fmla="*/ 449580 w 2723482"/>
                <a:gd name="connsiteY2" fmla="*/ 1170261 h 1191648"/>
                <a:gd name="connsiteX3" fmla="*/ 739140 w 2723482"/>
                <a:gd name="connsiteY3" fmla="*/ 1177881 h 1191648"/>
                <a:gd name="connsiteX4" fmla="*/ 1104900 w 2723482"/>
                <a:gd name="connsiteY4" fmla="*/ 1170261 h 1191648"/>
                <a:gd name="connsiteX5" fmla="*/ 1447800 w 2723482"/>
                <a:gd name="connsiteY5" fmla="*/ 1109301 h 1191648"/>
                <a:gd name="connsiteX6" fmla="*/ 1864619 w 2723482"/>
                <a:gd name="connsiteY6" fmla="*/ 1124549 h 1191648"/>
                <a:gd name="connsiteX7" fmla="*/ 2095365 w 2723482"/>
                <a:gd name="connsiteY7" fmla="*/ 974664 h 1191648"/>
                <a:gd name="connsiteX8" fmla="*/ 2344074 w 2723482"/>
                <a:gd name="connsiteY8" fmla="*/ 697336 h 1191648"/>
                <a:gd name="connsiteX9" fmla="*/ 2505944 w 2723482"/>
                <a:gd name="connsiteY9" fmla="*/ 435393 h 1191648"/>
                <a:gd name="connsiteX10" fmla="*/ 2723482 w 2723482"/>
                <a:gd name="connsiteY10" fmla="*/ 0 h 1191648"/>
                <a:gd name="connsiteX0" fmla="*/ 0 w 2505944"/>
                <a:gd name="connsiteY0" fmla="*/ 338628 h 756255"/>
                <a:gd name="connsiteX1" fmla="*/ 129540 w 2505944"/>
                <a:gd name="connsiteY1" fmla="*/ 483408 h 756255"/>
                <a:gd name="connsiteX2" fmla="*/ 449580 w 2505944"/>
                <a:gd name="connsiteY2" fmla="*/ 734868 h 756255"/>
                <a:gd name="connsiteX3" fmla="*/ 739140 w 2505944"/>
                <a:gd name="connsiteY3" fmla="*/ 742488 h 756255"/>
                <a:gd name="connsiteX4" fmla="*/ 1104900 w 2505944"/>
                <a:gd name="connsiteY4" fmla="*/ 734868 h 756255"/>
                <a:gd name="connsiteX5" fmla="*/ 1447800 w 2505944"/>
                <a:gd name="connsiteY5" fmla="*/ 673908 h 756255"/>
                <a:gd name="connsiteX6" fmla="*/ 1864619 w 2505944"/>
                <a:gd name="connsiteY6" fmla="*/ 689156 h 756255"/>
                <a:gd name="connsiteX7" fmla="*/ 2095365 w 2505944"/>
                <a:gd name="connsiteY7" fmla="*/ 539271 h 756255"/>
                <a:gd name="connsiteX8" fmla="*/ 2344074 w 2505944"/>
                <a:gd name="connsiteY8" fmla="*/ 261943 h 756255"/>
                <a:gd name="connsiteX9" fmla="*/ 2505944 w 2505944"/>
                <a:gd name="connsiteY9" fmla="*/ 0 h 756255"/>
                <a:gd name="connsiteX0" fmla="*/ 0 w 2598204"/>
                <a:gd name="connsiteY0" fmla="*/ 399082 h 816709"/>
                <a:gd name="connsiteX1" fmla="*/ 129540 w 2598204"/>
                <a:gd name="connsiteY1" fmla="*/ 543862 h 816709"/>
                <a:gd name="connsiteX2" fmla="*/ 449580 w 2598204"/>
                <a:gd name="connsiteY2" fmla="*/ 795322 h 816709"/>
                <a:gd name="connsiteX3" fmla="*/ 739140 w 2598204"/>
                <a:gd name="connsiteY3" fmla="*/ 802942 h 816709"/>
                <a:gd name="connsiteX4" fmla="*/ 1104900 w 2598204"/>
                <a:gd name="connsiteY4" fmla="*/ 795322 h 816709"/>
                <a:gd name="connsiteX5" fmla="*/ 1447800 w 2598204"/>
                <a:gd name="connsiteY5" fmla="*/ 734362 h 816709"/>
                <a:gd name="connsiteX6" fmla="*/ 1864619 w 2598204"/>
                <a:gd name="connsiteY6" fmla="*/ 749610 h 816709"/>
                <a:gd name="connsiteX7" fmla="*/ 2095365 w 2598204"/>
                <a:gd name="connsiteY7" fmla="*/ 599725 h 816709"/>
                <a:gd name="connsiteX8" fmla="*/ 2344074 w 2598204"/>
                <a:gd name="connsiteY8" fmla="*/ 322397 h 816709"/>
                <a:gd name="connsiteX9" fmla="*/ 2598204 w 2598204"/>
                <a:gd name="connsiteY9" fmla="*/ 0 h 816709"/>
                <a:gd name="connsiteX0" fmla="*/ 0 w 3294106"/>
                <a:gd name="connsiteY0" fmla="*/ 399082 h 816709"/>
                <a:gd name="connsiteX1" fmla="*/ 825442 w 3294106"/>
                <a:gd name="connsiteY1" fmla="*/ 543862 h 816709"/>
                <a:gd name="connsiteX2" fmla="*/ 1145482 w 3294106"/>
                <a:gd name="connsiteY2" fmla="*/ 795322 h 816709"/>
                <a:gd name="connsiteX3" fmla="*/ 1435042 w 3294106"/>
                <a:gd name="connsiteY3" fmla="*/ 802942 h 816709"/>
                <a:gd name="connsiteX4" fmla="*/ 1800802 w 3294106"/>
                <a:gd name="connsiteY4" fmla="*/ 795322 h 816709"/>
                <a:gd name="connsiteX5" fmla="*/ 2143702 w 3294106"/>
                <a:gd name="connsiteY5" fmla="*/ 734362 h 816709"/>
                <a:gd name="connsiteX6" fmla="*/ 2560521 w 3294106"/>
                <a:gd name="connsiteY6" fmla="*/ 749610 h 816709"/>
                <a:gd name="connsiteX7" fmla="*/ 2791267 w 3294106"/>
                <a:gd name="connsiteY7" fmla="*/ 599725 h 816709"/>
                <a:gd name="connsiteX8" fmla="*/ 3039976 w 3294106"/>
                <a:gd name="connsiteY8" fmla="*/ 322397 h 816709"/>
                <a:gd name="connsiteX9" fmla="*/ 3294106 w 3294106"/>
                <a:gd name="connsiteY9" fmla="*/ 0 h 816709"/>
                <a:gd name="connsiteX0" fmla="*/ 0 w 3294106"/>
                <a:gd name="connsiteY0" fmla="*/ 399082 h 807224"/>
                <a:gd name="connsiteX1" fmla="*/ 277156 w 3294106"/>
                <a:gd name="connsiteY1" fmla="*/ 675763 h 807224"/>
                <a:gd name="connsiteX2" fmla="*/ 1145482 w 3294106"/>
                <a:gd name="connsiteY2" fmla="*/ 795322 h 807224"/>
                <a:gd name="connsiteX3" fmla="*/ 1435042 w 3294106"/>
                <a:gd name="connsiteY3" fmla="*/ 802942 h 807224"/>
                <a:gd name="connsiteX4" fmla="*/ 1800802 w 3294106"/>
                <a:gd name="connsiteY4" fmla="*/ 795322 h 807224"/>
                <a:gd name="connsiteX5" fmla="*/ 2143702 w 3294106"/>
                <a:gd name="connsiteY5" fmla="*/ 734362 h 807224"/>
                <a:gd name="connsiteX6" fmla="*/ 2560521 w 3294106"/>
                <a:gd name="connsiteY6" fmla="*/ 749610 h 807224"/>
                <a:gd name="connsiteX7" fmla="*/ 2791267 w 3294106"/>
                <a:gd name="connsiteY7" fmla="*/ 599725 h 807224"/>
                <a:gd name="connsiteX8" fmla="*/ 3039976 w 3294106"/>
                <a:gd name="connsiteY8" fmla="*/ 322397 h 807224"/>
                <a:gd name="connsiteX9" fmla="*/ 3294106 w 3294106"/>
                <a:gd name="connsiteY9" fmla="*/ 0 h 807224"/>
                <a:gd name="connsiteX0" fmla="*/ 0 w 3294106"/>
                <a:gd name="connsiteY0" fmla="*/ 399082 h 848999"/>
                <a:gd name="connsiteX1" fmla="*/ 435315 w 3294106"/>
                <a:gd name="connsiteY1" fmla="*/ 825250 h 848999"/>
                <a:gd name="connsiteX2" fmla="*/ 1145482 w 3294106"/>
                <a:gd name="connsiteY2" fmla="*/ 795322 h 848999"/>
                <a:gd name="connsiteX3" fmla="*/ 1435042 w 3294106"/>
                <a:gd name="connsiteY3" fmla="*/ 802942 h 848999"/>
                <a:gd name="connsiteX4" fmla="*/ 1800802 w 3294106"/>
                <a:gd name="connsiteY4" fmla="*/ 795322 h 848999"/>
                <a:gd name="connsiteX5" fmla="*/ 2143702 w 3294106"/>
                <a:gd name="connsiteY5" fmla="*/ 734362 h 848999"/>
                <a:gd name="connsiteX6" fmla="*/ 2560521 w 3294106"/>
                <a:gd name="connsiteY6" fmla="*/ 749610 h 848999"/>
                <a:gd name="connsiteX7" fmla="*/ 2791267 w 3294106"/>
                <a:gd name="connsiteY7" fmla="*/ 599725 h 848999"/>
                <a:gd name="connsiteX8" fmla="*/ 3039976 w 3294106"/>
                <a:gd name="connsiteY8" fmla="*/ 322397 h 848999"/>
                <a:gd name="connsiteX9" fmla="*/ 3294106 w 3294106"/>
                <a:gd name="connsiteY9" fmla="*/ 0 h 84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94106" h="848999">
                  <a:moveTo>
                    <a:pt x="0" y="399082"/>
                  </a:moveTo>
                  <a:cubicBezTo>
                    <a:pt x="27305" y="438452"/>
                    <a:pt x="244401" y="759210"/>
                    <a:pt x="435315" y="825250"/>
                  </a:cubicBezTo>
                  <a:cubicBezTo>
                    <a:pt x="626229" y="891290"/>
                    <a:pt x="978861" y="799040"/>
                    <a:pt x="1145482" y="795322"/>
                  </a:cubicBezTo>
                  <a:cubicBezTo>
                    <a:pt x="1312103" y="791604"/>
                    <a:pt x="1325822" y="802942"/>
                    <a:pt x="1435042" y="802942"/>
                  </a:cubicBezTo>
                  <a:cubicBezTo>
                    <a:pt x="1544262" y="802942"/>
                    <a:pt x="1682692" y="806752"/>
                    <a:pt x="1800802" y="795322"/>
                  </a:cubicBezTo>
                  <a:cubicBezTo>
                    <a:pt x="1918912" y="783892"/>
                    <a:pt x="2017082" y="741981"/>
                    <a:pt x="2143702" y="734362"/>
                  </a:cubicBezTo>
                  <a:cubicBezTo>
                    <a:pt x="2270322" y="726743"/>
                    <a:pt x="2452594" y="772050"/>
                    <a:pt x="2560521" y="749610"/>
                  </a:cubicBezTo>
                  <a:cubicBezTo>
                    <a:pt x="2668449" y="727171"/>
                    <a:pt x="2711358" y="670927"/>
                    <a:pt x="2791267" y="599725"/>
                  </a:cubicBezTo>
                  <a:cubicBezTo>
                    <a:pt x="2871176" y="528523"/>
                    <a:pt x="2956170" y="422351"/>
                    <a:pt x="3039976" y="322397"/>
                  </a:cubicBezTo>
                  <a:cubicBezTo>
                    <a:pt x="3123783" y="222443"/>
                    <a:pt x="3238226" y="91440"/>
                    <a:pt x="3294106" y="0"/>
                  </a:cubicBezTo>
                </a:path>
              </a:pathLst>
            </a:custGeom>
            <a:noFill/>
            <a:ln w="25400">
              <a:solidFill>
                <a:srgbClr val="FF99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685783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62" name="7-Point Star 61"/>
            <p:cNvSpPr/>
            <p:nvPr/>
          </p:nvSpPr>
          <p:spPr>
            <a:xfrm flipV="1">
              <a:off x="683598" y="1540692"/>
              <a:ext cx="184842" cy="175668"/>
            </a:xfrm>
            <a:prstGeom prst="star7">
              <a:avLst/>
            </a:prstGeom>
            <a:solidFill>
              <a:srgbClr val="FF0000"/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15874"/>
              <a:endParaRPr lang="en-US" sz="1400" dirty="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560077" y="1286461"/>
              <a:ext cx="9350" cy="67790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560079" y="1289573"/>
              <a:ext cx="2104324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2664403" y="1274270"/>
              <a:ext cx="1" cy="3542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560077" y="1394432"/>
              <a:ext cx="2104324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6" name="Picture 4"/>
          <p:cNvPicPr preferRelativeResize="0"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5894" b="50000"/>
          <a:stretch/>
        </p:blipFill>
        <p:spPr bwMode="auto">
          <a:xfrm>
            <a:off x="7435576" y="654758"/>
            <a:ext cx="4569446" cy="14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 preferRelativeResize="0"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60" b="50883"/>
          <a:stretch/>
        </p:blipFill>
        <p:spPr bwMode="auto">
          <a:xfrm>
            <a:off x="2751637" y="2164696"/>
            <a:ext cx="4569446" cy="14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 preferRelativeResize="0">
            <a:picLocks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690" r="764" b="16184"/>
          <a:stretch/>
        </p:blipFill>
        <p:spPr bwMode="auto">
          <a:xfrm>
            <a:off x="2751637" y="654758"/>
            <a:ext cx="4569446" cy="14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7433542" y="1790102"/>
            <a:ext cx="1069305" cy="393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1 month</a:t>
            </a:r>
          </a:p>
        </p:txBody>
      </p:sp>
      <p:cxnSp>
        <p:nvCxnSpPr>
          <p:cNvPr id="49" name="Прямая со стрелкой 19"/>
          <p:cNvCxnSpPr/>
          <p:nvPr/>
        </p:nvCxnSpPr>
        <p:spPr>
          <a:xfrm flipH="1">
            <a:off x="8501650" y="2751639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19"/>
          <p:cNvCxnSpPr/>
          <p:nvPr/>
        </p:nvCxnSpPr>
        <p:spPr>
          <a:xfrm flipH="1">
            <a:off x="8864750" y="1332861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19"/>
          <p:cNvCxnSpPr/>
          <p:nvPr/>
        </p:nvCxnSpPr>
        <p:spPr>
          <a:xfrm flipH="1">
            <a:off x="8699424" y="2748797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19"/>
          <p:cNvCxnSpPr/>
          <p:nvPr/>
        </p:nvCxnSpPr>
        <p:spPr>
          <a:xfrm flipH="1">
            <a:off x="8659707" y="1332861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1112942" y="2444864"/>
            <a:ext cx="0" cy="985920"/>
          </a:xfrm>
          <a:prstGeom prst="line">
            <a:avLst/>
          </a:prstGeom>
          <a:ln w="317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1130467" y="979220"/>
            <a:ext cx="0" cy="985920"/>
          </a:xfrm>
          <a:prstGeom prst="line">
            <a:avLst/>
          </a:prstGeom>
          <a:ln w="317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697695" y="1842490"/>
            <a:ext cx="1224317" cy="35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Baseline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317322" y="856571"/>
            <a:ext cx="0" cy="985920"/>
          </a:xfrm>
          <a:prstGeom prst="line">
            <a:avLst/>
          </a:prstGeom>
          <a:ln w="317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751636" y="3160904"/>
            <a:ext cx="1170377" cy="393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2 months</a:t>
            </a:r>
          </a:p>
        </p:txBody>
      </p:sp>
      <p:cxnSp>
        <p:nvCxnSpPr>
          <p:cNvPr id="42" name="Прямая со стрелкой 19"/>
          <p:cNvCxnSpPr/>
          <p:nvPr/>
        </p:nvCxnSpPr>
        <p:spPr>
          <a:xfrm flipH="1">
            <a:off x="9219710" y="1050316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19"/>
          <p:cNvCxnSpPr/>
          <p:nvPr/>
        </p:nvCxnSpPr>
        <p:spPr>
          <a:xfrm flipH="1">
            <a:off x="10608517" y="910996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19"/>
          <p:cNvCxnSpPr/>
          <p:nvPr/>
        </p:nvCxnSpPr>
        <p:spPr>
          <a:xfrm flipH="1">
            <a:off x="9705910" y="1000995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19"/>
          <p:cNvCxnSpPr/>
          <p:nvPr/>
        </p:nvCxnSpPr>
        <p:spPr>
          <a:xfrm flipH="1">
            <a:off x="10154250" y="986735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19"/>
          <p:cNvCxnSpPr/>
          <p:nvPr/>
        </p:nvCxnSpPr>
        <p:spPr>
          <a:xfrm flipH="1">
            <a:off x="5856808" y="2426121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19"/>
          <p:cNvCxnSpPr/>
          <p:nvPr/>
        </p:nvCxnSpPr>
        <p:spPr>
          <a:xfrm flipH="1">
            <a:off x="4800185" y="2667532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19"/>
          <p:cNvCxnSpPr/>
          <p:nvPr/>
        </p:nvCxnSpPr>
        <p:spPr>
          <a:xfrm flipH="1">
            <a:off x="5627127" y="2569340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19279" y="2414128"/>
            <a:ext cx="0" cy="985920"/>
          </a:xfrm>
          <a:prstGeom prst="line">
            <a:avLst/>
          </a:prstGeom>
          <a:ln w="317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392449" y="3233786"/>
            <a:ext cx="1454776" cy="393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12 months</a:t>
            </a:r>
          </a:p>
        </p:txBody>
      </p:sp>
      <p:cxnSp>
        <p:nvCxnSpPr>
          <p:cNvPr id="92" name="Прямая со стрелкой 19"/>
          <p:cNvCxnSpPr/>
          <p:nvPr/>
        </p:nvCxnSpPr>
        <p:spPr>
          <a:xfrm flipH="1">
            <a:off x="8847225" y="2764427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19"/>
          <p:cNvCxnSpPr/>
          <p:nvPr/>
        </p:nvCxnSpPr>
        <p:spPr>
          <a:xfrm flipH="1">
            <a:off x="9202185" y="2750106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19"/>
          <p:cNvCxnSpPr/>
          <p:nvPr/>
        </p:nvCxnSpPr>
        <p:spPr>
          <a:xfrm flipH="1">
            <a:off x="10590992" y="2552730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19"/>
          <p:cNvCxnSpPr/>
          <p:nvPr/>
        </p:nvCxnSpPr>
        <p:spPr>
          <a:xfrm flipH="1">
            <a:off x="9688385" y="2628215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19"/>
          <p:cNvCxnSpPr/>
          <p:nvPr/>
        </p:nvCxnSpPr>
        <p:spPr>
          <a:xfrm flipH="1">
            <a:off x="10136725" y="2599441"/>
            <a:ext cx="1198" cy="27863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4348102" y="6062096"/>
            <a:ext cx="1441596" cy="349702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1 Month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29673" y="5961651"/>
            <a:ext cx="1441596" cy="455286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046699" y="6014442"/>
            <a:ext cx="1441597" cy="349702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12 Months</a:t>
            </a:r>
          </a:p>
        </p:txBody>
      </p:sp>
    </p:spTree>
    <p:extLst>
      <p:ext uri="{BB962C8B-B14F-4D97-AF65-F5344CB8AC3E}">
        <p14:creationId xmlns:p14="http://schemas.microsoft.com/office/powerpoint/2010/main" val="1946396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:\Clinical Imaging\ARVO 2019\9355835_20190304_132423_COLOR_D7200_L_0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4" t="5107" r="19038" b="4592"/>
          <a:stretch/>
        </p:blipFill>
        <p:spPr bwMode="auto">
          <a:xfrm>
            <a:off x="210391" y="3700281"/>
            <a:ext cx="2819400" cy="265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3" t="15690" b="52306"/>
          <a:stretch/>
        </p:blipFill>
        <p:spPr bwMode="auto">
          <a:xfrm>
            <a:off x="7634435" y="2560387"/>
            <a:ext cx="4093880" cy="127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4EB2BE90-7209-A446-B56E-BF185A5C50CA}"/>
              </a:ext>
            </a:extLst>
          </p:cNvPr>
          <p:cNvSpPr/>
          <p:nvPr/>
        </p:nvSpPr>
        <p:spPr>
          <a:xfrm>
            <a:off x="7634743" y="5705398"/>
            <a:ext cx="1473829" cy="3939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12 months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3044" y="713417"/>
            <a:ext cx="3204521" cy="56846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Treated Area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473400" y="6325410"/>
            <a:ext cx="563066" cy="365125"/>
          </a:xfrm>
          <a:prstGeom prst="rect">
            <a:avLst/>
          </a:prstGeom>
        </p:spPr>
        <p:txBody>
          <a:bodyPr/>
          <a:lstStyle/>
          <a:p>
            <a:pPr algn="r"/>
            <a:fld id="{9E36C2C7-A538-4FAE-A3A8-33546CC1007B}" type="slidenum">
              <a:rPr lang="en-US" smtClean="0"/>
              <a:pPr algn="r"/>
              <a:t>32</a:t>
            </a:fld>
            <a:endParaRPr lang="en-US" dirty="0"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682254" y="6351954"/>
            <a:ext cx="11098789" cy="396947"/>
          </a:xfrm>
          <a:prstGeom prst="rect">
            <a:avLst/>
          </a:prstGeom>
        </p:spPr>
        <p:txBody>
          <a:bodyPr vert="horz" wrap="square" lIns="91358" tIns="45678" rIns="91358" bIns="45678" rtlCol="0" anchor="ctr">
            <a:spAutoFit/>
          </a:bodyPr>
          <a:lstStyle>
            <a:lvl1pPr algn="l" defTabSz="7422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200" b="1" dirty="0">
                <a:solidFill>
                  <a:srgbClr val="FF9900"/>
                </a:solidFill>
                <a:latin typeface="Calibri"/>
              </a:rPr>
              <a:t>Bleb border, </a:t>
            </a:r>
            <a:r>
              <a:rPr lang="en-US" sz="2200" b="1" dirty="0">
                <a:solidFill>
                  <a:srgbClr val="FF0000"/>
                </a:solidFill>
                <a:latin typeface="Calibri"/>
              </a:rPr>
              <a:t>Subretinal injection location, </a:t>
            </a:r>
            <a:r>
              <a:rPr lang="en-US" sz="2200" b="1" dirty="0">
                <a:solidFill>
                  <a:srgbClr val="00B0F0"/>
                </a:solidFill>
                <a:latin typeface="Calibri" panose="020F0502020204030204"/>
              </a:rPr>
              <a:t>Irregular hyper-reflectance</a:t>
            </a:r>
            <a:endParaRPr lang="en-US" sz="2200" b="1" dirty="0">
              <a:solidFill>
                <a:srgbClr val="9933FF"/>
              </a:solidFill>
            </a:endParaRPr>
          </a:p>
        </p:txBody>
      </p:sp>
      <p:pic>
        <p:nvPicPr>
          <p:cNvPr id="70" name="Picture 4"/>
          <p:cNvPicPr preferRelativeResize="0"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15894" b="50000"/>
          <a:stretch/>
        </p:blipFill>
        <p:spPr bwMode="auto">
          <a:xfrm>
            <a:off x="7663926" y="1143251"/>
            <a:ext cx="4092058" cy="132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5"/>
          <p:cNvPicPr preferRelativeResize="0"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60" b="50883"/>
          <a:stretch/>
        </p:blipFill>
        <p:spPr bwMode="auto">
          <a:xfrm>
            <a:off x="3469336" y="2495440"/>
            <a:ext cx="4092058" cy="132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/>
          <p:cNvPicPr preferRelativeResize="0"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690" r="764" b="16184"/>
          <a:stretch/>
        </p:blipFill>
        <p:spPr bwMode="auto">
          <a:xfrm>
            <a:off x="3469336" y="1143251"/>
            <a:ext cx="4092058" cy="132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7662104" y="2159981"/>
            <a:ext cx="1172624" cy="352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1 month</a:t>
            </a:r>
          </a:p>
        </p:txBody>
      </p:sp>
      <p:cxnSp>
        <p:nvCxnSpPr>
          <p:cNvPr id="74" name="Прямая со стрелкой 19"/>
          <p:cNvCxnSpPr/>
          <p:nvPr/>
        </p:nvCxnSpPr>
        <p:spPr>
          <a:xfrm flipH="1">
            <a:off x="8618623" y="3138042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19"/>
          <p:cNvCxnSpPr/>
          <p:nvPr/>
        </p:nvCxnSpPr>
        <p:spPr>
          <a:xfrm flipH="1">
            <a:off x="8943788" y="1750510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19"/>
          <p:cNvCxnSpPr/>
          <p:nvPr/>
        </p:nvCxnSpPr>
        <p:spPr>
          <a:xfrm flipH="1">
            <a:off x="8834728" y="3070508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19"/>
          <p:cNvCxnSpPr/>
          <p:nvPr/>
        </p:nvCxnSpPr>
        <p:spPr>
          <a:xfrm flipH="1">
            <a:off x="8760167" y="1750510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0957103" y="2746338"/>
            <a:ext cx="0" cy="882917"/>
          </a:xfrm>
          <a:prstGeom prst="line">
            <a:avLst/>
          </a:prstGeom>
          <a:ln w="317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0972797" y="1433815"/>
            <a:ext cx="0" cy="882917"/>
          </a:xfrm>
          <a:prstGeom prst="line">
            <a:avLst/>
          </a:prstGeom>
          <a:ln w="317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3421030" y="2206896"/>
            <a:ext cx="1096408" cy="319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Baseline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662500" y="1323980"/>
            <a:ext cx="0" cy="882917"/>
          </a:xfrm>
          <a:prstGeom prst="line">
            <a:avLst/>
          </a:prstGeom>
          <a:ln w="317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3469335" y="3387570"/>
            <a:ext cx="1322257" cy="352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2 months</a:t>
            </a:r>
          </a:p>
        </p:txBody>
      </p:sp>
      <p:cxnSp>
        <p:nvCxnSpPr>
          <p:cNvPr id="84" name="Прямая со стрелкой 19"/>
          <p:cNvCxnSpPr/>
          <p:nvPr/>
        </p:nvCxnSpPr>
        <p:spPr>
          <a:xfrm flipH="1">
            <a:off x="9261664" y="1497484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19"/>
          <p:cNvCxnSpPr/>
          <p:nvPr/>
        </p:nvCxnSpPr>
        <p:spPr>
          <a:xfrm flipH="1">
            <a:off x="10505377" y="1372719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19"/>
          <p:cNvCxnSpPr/>
          <p:nvPr/>
        </p:nvCxnSpPr>
        <p:spPr>
          <a:xfrm flipH="1">
            <a:off x="9697069" y="1453315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19"/>
          <p:cNvCxnSpPr/>
          <p:nvPr/>
        </p:nvCxnSpPr>
        <p:spPr>
          <a:xfrm flipH="1">
            <a:off x="10098569" y="1440545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19"/>
          <p:cNvCxnSpPr/>
          <p:nvPr/>
        </p:nvCxnSpPr>
        <p:spPr>
          <a:xfrm flipH="1">
            <a:off x="6250098" y="2729553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19"/>
          <p:cNvCxnSpPr/>
          <p:nvPr/>
        </p:nvCxnSpPr>
        <p:spPr>
          <a:xfrm flipH="1">
            <a:off x="5303864" y="2945743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19"/>
          <p:cNvCxnSpPr/>
          <p:nvPr/>
        </p:nvCxnSpPr>
        <p:spPr>
          <a:xfrm flipH="1">
            <a:off x="6044413" y="2857809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664253" y="2718813"/>
            <a:ext cx="0" cy="882917"/>
          </a:xfrm>
          <a:prstGeom prst="line">
            <a:avLst/>
          </a:prstGeom>
          <a:ln w="317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7588506" y="3484472"/>
            <a:ext cx="1339588" cy="352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12 months</a:t>
            </a:r>
          </a:p>
        </p:txBody>
      </p:sp>
      <p:cxnSp>
        <p:nvCxnSpPr>
          <p:cNvPr id="94" name="Прямая со стрелкой 19"/>
          <p:cNvCxnSpPr/>
          <p:nvPr/>
        </p:nvCxnSpPr>
        <p:spPr>
          <a:xfrm flipH="1">
            <a:off x="8928094" y="3032515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19"/>
          <p:cNvCxnSpPr/>
          <p:nvPr/>
        </p:nvCxnSpPr>
        <p:spPr>
          <a:xfrm flipH="1">
            <a:off x="8744473" y="3032515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19"/>
          <p:cNvCxnSpPr/>
          <p:nvPr/>
        </p:nvCxnSpPr>
        <p:spPr>
          <a:xfrm flipH="1">
            <a:off x="9270488" y="3004751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19"/>
          <p:cNvCxnSpPr/>
          <p:nvPr/>
        </p:nvCxnSpPr>
        <p:spPr>
          <a:xfrm flipH="1">
            <a:off x="10489683" y="2894925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19"/>
          <p:cNvCxnSpPr/>
          <p:nvPr/>
        </p:nvCxnSpPr>
        <p:spPr>
          <a:xfrm flipH="1">
            <a:off x="9681375" y="2975522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19"/>
          <p:cNvCxnSpPr/>
          <p:nvPr/>
        </p:nvCxnSpPr>
        <p:spPr>
          <a:xfrm flipH="1">
            <a:off x="10082875" y="2962752"/>
            <a:ext cx="1073" cy="249529"/>
          </a:xfrm>
          <a:prstGeom prst="straightConnector1">
            <a:avLst/>
          </a:prstGeom>
          <a:ln w="508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3370230" y="5742504"/>
            <a:ext cx="1189910" cy="319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973849" y="-87992"/>
            <a:ext cx="10515600" cy="911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Selected images of Drusen reduction 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5684992" y="3985408"/>
            <a:ext cx="4024963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00000"/>
                </a:solidFill>
              </a:rPr>
              <a:t>Untreated Area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58992" y="1003322"/>
            <a:ext cx="3088784" cy="2406304"/>
            <a:chOff x="-58992" y="1003322"/>
            <a:chExt cx="3088784" cy="240630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500"/>
                      </a14:imgEffect>
                      <a14:imgEffect>
                        <a14:brightnessContrast bright="21000" contras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38" b="50178"/>
            <a:stretch/>
          </p:blipFill>
          <p:spPr bwMode="auto">
            <a:xfrm>
              <a:off x="79690" y="1003322"/>
              <a:ext cx="2950102" cy="2387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 descr="O:\Clinical Imaging\ARVO 2019\14843_003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98"/>
            <a:stretch/>
          </p:blipFill>
          <p:spPr bwMode="auto">
            <a:xfrm>
              <a:off x="96092" y="1003322"/>
              <a:ext cx="2933700" cy="2370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Rectangle 122"/>
            <p:cNvSpPr/>
            <p:nvPr/>
          </p:nvSpPr>
          <p:spPr>
            <a:xfrm>
              <a:off x="-58992" y="3089842"/>
              <a:ext cx="1096408" cy="319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</a:rPr>
                <a:t>Baseline</a:t>
              </a:r>
            </a:p>
          </p:txBody>
        </p:sp>
        <p:sp>
          <p:nvSpPr>
            <p:cNvPr id="109" name="7-Point Star 108"/>
            <p:cNvSpPr/>
            <p:nvPr/>
          </p:nvSpPr>
          <p:spPr>
            <a:xfrm flipV="1">
              <a:off x="1125248" y="1629431"/>
              <a:ext cx="125528" cy="131143"/>
            </a:xfrm>
            <a:prstGeom prst="star7">
              <a:avLst/>
            </a:prstGeom>
            <a:solidFill>
              <a:srgbClr val="FF0000"/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15874"/>
              <a:endParaRPr lang="en-US" sz="1400" dirty="0">
                <a:solidFill>
                  <a:prstClr val="white"/>
                </a:solidFill>
              </a:endParaRPr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V="1">
              <a:off x="1113195" y="1493068"/>
              <a:ext cx="1565033" cy="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eform 54"/>
            <p:cNvSpPr/>
            <p:nvPr/>
          </p:nvSpPr>
          <p:spPr>
            <a:xfrm>
              <a:off x="468429" y="1029114"/>
              <a:ext cx="2209800" cy="926164"/>
            </a:xfrm>
            <a:custGeom>
              <a:avLst/>
              <a:gdLst>
                <a:gd name="connsiteX0" fmla="*/ 0 w 2689860"/>
                <a:gd name="connsiteY0" fmla="*/ 609600 h 1027227"/>
                <a:gd name="connsiteX1" fmla="*/ 129540 w 2689860"/>
                <a:gd name="connsiteY1" fmla="*/ 754380 h 1027227"/>
                <a:gd name="connsiteX2" fmla="*/ 449580 w 2689860"/>
                <a:gd name="connsiteY2" fmla="*/ 1005840 h 1027227"/>
                <a:gd name="connsiteX3" fmla="*/ 739140 w 2689860"/>
                <a:gd name="connsiteY3" fmla="*/ 1013460 h 1027227"/>
                <a:gd name="connsiteX4" fmla="*/ 1104900 w 2689860"/>
                <a:gd name="connsiteY4" fmla="*/ 1005840 h 1027227"/>
                <a:gd name="connsiteX5" fmla="*/ 1447800 w 2689860"/>
                <a:gd name="connsiteY5" fmla="*/ 944880 h 1027227"/>
                <a:gd name="connsiteX6" fmla="*/ 1798320 w 2689860"/>
                <a:gd name="connsiteY6" fmla="*/ 990600 h 1027227"/>
                <a:gd name="connsiteX7" fmla="*/ 1996440 w 2689860"/>
                <a:gd name="connsiteY7" fmla="*/ 838200 h 1027227"/>
                <a:gd name="connsiteX8" fmla="*/ 2354580 w 2689860"/>
                <a:gd name="connsiteY8" fmla="*/ 548640 h 1027227"/>
                <a:gd name="connsiteX9" fmla="*/ 2537460 w 2689860"/>
                <a:gd name="connsiteY9" fmla="*/ 297180 h 1027227"/>
                <a:gd name="connsiteX10" fmla="*/ 2689860 w 2689860"/>
                <a:gd name="connsiteY10" fmla="*/ 0 h 1027227"/>
                <a:gd name="connsiteX0" fmla="*/ 0 w 2689860"/>
                <a:gd name="connsiteY0" fmla="*/ 609600 h 1027227"/>
                <a:gd name="connsiteX1" fmla="*/ 129540 w 2689860"/>
                <a:gd name="connsiteY1" fmla="*/ 754380 h 1027227"/>
                <a:gd name="connsiteX2" fmla="*/ 449580 w 2689860"/>
                <a:gd name="connsiteY2" fmla="*/ 1005840 h 1027227"/>
                <a:gd name="connsiteX3" fmla="*/ 739140 w 2689860"/>
                <a:gd name="connsiteY3" fmla="*/ 1013460 h 1027227"/>
                <a:gd name="connsiteX4" fmla="*/ 1104900 w 2689860"/>
                <a:gd name="connsiteY4" fmla="*/ 1005840 h 1027227"/>
                <a:gd name="connsiteX5" fmla="*/ 1447800 w 2689860"/>
                <a:gd name="connsiteY5" fmla="*/ 944880 h 1027227"/>
                <a:gd name="connsiteX6" fmla="*/ 1766570 w 2689860"/>
                <a:gd name="connsiteY6" fmla="*/ 946150 h 1027227"/>
                <a:gd name="connsiteX7" fmla="*/ 1996440 w 2689860"/>
                <a:gd name="connsiteY7" fmla="*/ 838200 h 1027227"/>
                <a:gd name="connsiteX8" fmla="*/ 2354580 w 2689860"/>
                <a:gd name="connsiteY8" fmla="*/ 548640 h 1027227"/>
                <a:gd name="connsiteX9" fmla="*/ 2537460 w 2689860"/>
                <a:gd name="connsiteY9" fmla="*/ 297180 h 1027227"/>
                <a:gd name="connsiteX10" fmla="*/ 2689860 w 2689860"/>
                <a:gd name="connsiteY10" fmla="*/ 0 h 1027227"/>
                <a:gd name="connsiteX0" fmla="*/ 0 w 2689860"/>
                <a:gd name="connsiteY0" fmla="*/ 609600 h 1027227"/>
                <a:gd name="connsiteX1" fmla="*/ 129540 w 2689860"/>
                <a:gd name="connsiteY1" fmla="*/ 754380 h 1027227"/>
                <a:gd name="connsiteX2" fmla="*/ 449580 w 2689860"/>
                <a:gd name="connsiteY2" fmla="*/ 1005840 h 1027227"/>
                <a:gd name="connsiteX3" fmla="*/ 739140 w 2689860"/>
                <a:gd name="connsiteY3" fmla="*/ 1013460 h 1027227"/>
                <a:gd name="connsiteX4" fmla="*/ 1104900 w 2689860"/>
                <a:gd name="connsiteY4" fmla="*/ 1005840 h 1027227"/>
                <a:gd name="connsiteX5" fmla="*/ 1447800 w 2689860"/>
                <a:gd name="connsiteY5" fmla="*/ 944880 h 1027227"/>
                <a:gd name="connsiteX6" fmla="*/ 1864619 w 2689860"/>
                <a:gd name="connsiteY6" fmla="*/ 960128 h 1027227"/>
                <a:gd name="connsiteX7" fmla="*/ 1996440 w 2689860"/>
                <a:gd name="connsiteY7" fmla="*/ 838200 h 1027227"/>
                <a:gd name="connsiteX8" fmla="*/ 2354580 w 2689860"/>
                <a:gd name="connsiteY8" fmla="*/ 548640 h 1027227"/>
                <a:gd name="connsiteX9" fmla="*/ 2537460 w 2689860"/>
                <a:gd name="connsiteY9" fmla="*/ 297180 h 1027227"/>
                <a:gd name="connsiteX10" fmla="*/ 2689860 w 2689860"/>
                <a:gd name="connsiteY10" fmla="*/ 0 h 1027227"/>
                <a:gd name="connsiteX0" fmla="*/ 0 w 2689860"/>
                <a:gd name="connsiteY0" fmla="*/ 609600 h 1027227"/>
                <a:gd name="connsiteX1" fmla="*/ 129540 w 2689860"/>
                <a:gd name="connsiteY1" fmla="*/ 754380 h 1027227"/>
                <a:gd name="connsiteX2" fmla="*/ 449580 w 2689860"/>
                <a:gd name="connsiteY2" fmla="*/ 1005840 h 1027227"/>
                <a:gd name="connsiteX3" fmla="*/ 739140 w 2689860"/>
                <a:gd name="connsiteY3" fmla="*/ 1013460 h 1027227"/>
                <a:gd name="connsiteX4" fmla="*/ 1104900 w 2689860"/>
                <a:gd name="connsiteY4" fmla="*/ 1005840 h 1027227"/>
                <a:gd name="connsiteX5" fmla="*/ 1447800 w 2689860"/>
                <a:gd name="connsiteY5" fmla="*/ 944880 h 1027227"/>
                <a:gd name="connsiteX6" fmla="*/ 1864619 w 2689860"/>
                <a:gd name="connsiteY6" fmla="*/ 960128 h 1027227"/>
                <a:gd name="connsiteX7" fmla="*/ 2073478 w 2689860"/>
                <a:gd name="connsiteY7" fmla="*/ 866156 h 1027227"/>
                <a:gd name="connsiteX8" fmla="*/ 2354580 w 2689860"/>
                <a:gd name="connsiteY8" fmla="*/ 548640 h 1027227"/>
                <a:gd name="connsiteX9" fmla="*/ 2537460 w 2689860"/>
                <a:gd name="connsiteY9" fmla="*/ 297180 h 1027227"/>
                <a:gd name="connsiteX10" fmla="*/ 2689860 w 2689860"/>
                <a:gd name="connsiteY10" fmla="*/ 0 h 1027227"/>
                <a:gd name="connsiteX0" fmla="*/ 0 w 2689860"/>
                <a:gd name="connsiteY0" fmla="*/ 609600 h 1027227"/>
                <a:gd name="connsiteX1" fmla="*/ 129540 w 2689860"/>
                <a:gd name="connsiteY1" fmla="*/ 754380 h 1027227"/>
                <a:gd name="connsiteX2" fmla="*/ 449580 w 2689860"/>
                <a:gd name="connsiteY2" fmla="*/ 1005840 h 1027227"/>
                <a:gd name="connsiteX3" fmla="*/ 739140 w 2689860"/>
                <a:gd name="connsiteY3" fmla="*/ 1013460 h 1027227"/>
                <a:gd name="connsiteX4" fmla="*/ 1104900 w 2689860"/>
                <a:gd name="connsiteY4" fmla="*/ 1005840 h 1027227"/>
                <a:gd name="connsiteX5" fmla="*/ 1447800 w 2689860"/>
                <a:gd name="connsiteY5" fmla="*/ 944880 h 1027227"/>
                <a:gd name="connsiteX6" fmla="*/ 1864619 w 2689860"/>
                <a:gd name="connsiteY6" fmla="*/ 960128 h 1027227"/>
                <a:gd name="connsiteX7" fmla="*/ 2066475 w 2689860"/>
                <a:gd name="connsiteY7" fmla="*/ 789276 h 1027227"/>
                <a:gd name="connsiteX8" fmla="*/ 2354580 w 2689860"/>
                <a:gd name="connsiteY8" fmla="*/ 548640 h 1027227"/>
                <a:gd name="connsiteX9" fmla="*/ 2537460 w 2689860"/>
                <a:gd name="connsiteY9" fmla="*/ 297180 h 1027227"/>
                <a:gd name="connsiteX10" fmla="*/ 2689860 w 2689860"/>
                <a:gd name="connsiteY10" fmla="*/ 0 h 1027227"/>
                <a:gd name="connsiteX0" fmla="*/ 0 w 2689860"/>
                <a:gd name="connsiteY0" fmla="*/ 609600 h 1027227"/>
                <a:gd name="connsiteX1" fmla="*/ 129540 w 2689860"/>
                <a:gd name="connsiteY1" fmla="*/ 754380 h 1027227"/>
                <a:gd name="connsiteX2" fmla="*/ 449580 w 2689860"/>
                <a:gd name="connsiteY2" fmla="*/ 1005840 h 1027227"/>
                <a:gd name="connsiteX3" fmla="*/ 739140 w 2689860"/>
                <a:gd name="connsiteY3" fmla="*/ 1013460 h 1027227"/>
                <a:gd name="connsiteX4" fmla="*/ 1104900 w 2689860"/>
                <a:gd name="connsiteY4" fmla="*/ 1005840 h 1027227"/>
                <a:gd name="connsiteX5" fmla="*/ 1447800 w 2689860"/>
                <a:gd name="connsiteY5" fmla="*/ 944880 h 1027227"/>
                <a:gd name="connsiteX6" fmla="*/ 1864619 w 2689860"/>
                <a:gd name="connsiteY6" fmla="*/ 960128 h 1027227"/>
                <a:gd name="connsiteX7" fmla="*/ 2095365 w 2689860"/>
                <a:gd name="connsiteY7" fmla="*/ 810243 h 1027227"/>
                <a:gd name="connsiteX8" fmla="*/ 2354580 w 2689860"/>
                <a:gd name="connsiteY8" fmla="*/ 548640 h 1027227"/>
                <a:gd name="connsiteX9" fmla="*/ 2537460 w 2689860"/>
                <a:gd name="connsiteY9" fmla="*/ 297180 h 1027227"/>
                <a:gd name="connsiteX10" fmla="*/ 2689860 w 2689860"/>
                <a:gd name="connsiteY10" fmla="*/ 0 h 1027227"/>
                <a:gd name="connsiteX0" fmla="*/ 0 w 2626829"/>
                <a:gd name="connsiteY0" fmla="*/ 656776 h 1074403"/>
                <a:gd name="connsiteX1" fmla="*/ 129540 w 2626829"/>
                <a:gd name="connsiteY1" fmla="*/ 801556 h 1074403"/>
                <a:gd name="connsiteX2" fmla="*/ 449580 w 2626829"/>
                <a:gd name="connsiteY2" fmla="*/ 1053016 h 1074403"/>
                <a:gd name="connsiteX3" fmla="*/ 739140 w 2626829"/>
                <a:gd name="connsiteY3" fmla="*/ 1060636 h 1074403"/>
                <a:gd name="connsiteX4" fmla="*/ 1104900 w 2626829"/>
                <a:gd name="connsiteY4" fmla="*/ 1053016 h 1074403"/>
                <a:gd name="connsiteX5" fmla="*/ 1447800 w 2626829"/>
                <a:gd name="connsiteY5" fmla="*/ 992056 h 1074403"/>
                <a:gd name="connsiteX6" fmla="*/ 1864619 w 2626829"/>
                <a:gd name="connsiteY6" fmla="*/ 1007304 h 1074403"/>
                <a:gd name="connsiteX7" fmla="*/ 2095365 w 2626829"/>
                <a:gd name="connsiteY7" fmla="*/ 857419 h 1074403"/>
                <a:gd name="connsiteX8" fmla="*/ 2354580 w 2626829"/>
                <a:gd name="connsiteY8" fmla="*/ 595816 h 1074403"/>
                <a:gd name="connsiteX9" fmla="*/ 2537460 w 2626829"/>
                <a:gd name="connsiteY9" fmla="*/ 344356 h 1074403"/>
                <a:gd name="connsiteX10" fmla="*/ 2626829 w 2626829"/>
                <a:gd name="connsiteY10" fmla="*/ 0 h 1074403"/>
                <a:gd name="connsiteX0" fmla="*/ 0 w 2626829"/>
                <a:gd name="connsiteY0" fmla="*/ 656776 h 1074403"/>
                <a:gd name="connsiteX1" fmla="*/ 129540 w 2626829"/>
                <a:gd name="connsiteY1" fmla="*/ 801556 h 1074403"/>
                <a:gd name="connsiteX2" fmla="*/ 449580 w 2626829"/>
                <a:gd name="connsiteY2" fmla="*/ 1053016 h 1074403"/>
                <a:gd name="connsiteX3" fmla="*/ 739140 w 2626829"/>
                <a:gd name="connsiteY3" fmla="*/ 1060636 h 1074403"/>
                <a:gd name="connsiteX4" fmla="*/ 1104900 w 2626829"/>
                <a:gd name="connsiteY4" fmla="*/ 1053016 h 1074403"/>
                <a:gd name="connsiteX5" fmla="*/ 1447800 w 2626829"/>
                <a:gd name="connsiteY5" fmla="*/ 992056 h 1074403"/>
                <a:gd name="connsiteX6" fmla="*/ 1864619 w 2626829"/>
                <a:gd name="connsiteY6" fmla="*/ 1007304 h 1074403"/>
                <a:gd name="connsiteX7" fmla="*/ 2095365 w 2626829"/>
                <a:gd name="connsiteY7" fmla="*/ 857419 h 1074403"/>
                <a:gd name="connsiteX8" fmla="*/ 2354580 w 2626829"/>
                <a:gd name="connsiteY8" fmla="*/ 595816 h 1074403"/>
                <a:gd name="connsiteX9" fmla="*/ 2505944 w 2626829"/>
                <a:gd name="connsiteY9" fmla="*/ 318148 h 1074403"/>
                <a:gd name="connsiteX10" fmla="*/ 2626829 w 2626829"/>
                <a:gd name="connsiteY10" fmla="*/ 0 h 1074403"/>
                <a:gd name="connsiteX0" fmla="*/ 0 w 2626829"/>
                <a:gd name="connsiteY0" fmla="*/ 656776 h 1074403"/>
                <a:gd name="connsiteX1" fmla="*/ 129540 w 2626829"/>
                <a:gd name="connsiteY1" fmla="*/ 801556 h 1074403"/>
                <a:gd name="connsiteX2" fmla="*/ 449580 w 2626829"/>
                <a:gd name="connsiteY2" fmla="*/ 1053016 h 1074403"/>
                <a:gd name="connsiteX3" fmla="*/ 739140 w 2626829"/>
                <a:gd name="connsiteY3" fmla="*/ 1060636 h 1074403"/>
                <a:gd name="connsiteX4" fmla="*/ 1104900 w 2626829"/>
                <a:gd name="connsiteY4" fmla="*/ 1053016 h 1074403"/>
                <a:gd name="connsiteX5" fmla="*/ 1447800 w 2626829"/>
                <a:gd name="connsiteY5" fmla="*/ 992056 h 1074403"/>
                <a:gd name="connsiteX6" fmla="*/ 1864619 w 2626829"/>
                <a:gd name="connsiteY6" fmla="*/ 1007304 h 1074403"/>
                <a:gd name="connsiteX7" fmla="*/ 2095365 w 2626829"/>
                <a:gd name="connsiteY7" fmla="*/ 857419 h 1074403"/>
                <a:gd name="connsiteX8" fmla="*/ 2344074 w 2626829"/>
                <a:gd name="connsiteY8" fmla="*/ 580091 h 1074403"/>
                <a:gd name="connsiteX9" fmla="*/ 2505944 w 2626829"/>
                <a:gd name="connsiteY9" fmla="*/ 318148 h 1074403"/>
                <a:gd name="connsiteX10" fmla="*/ 2626829 w 2626829"/>
                <a:gd name="connsiteY10" fmla="*/ 0 h 107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6829" h="1074403">
                  <a:moveTo>
                    <a:pt x="0" y="656776"/>
                  </a:moveTo>
                  <a:cubicBezTo>
                    <a:pt x="27305" y="696146"/>
                    <a:pt x="54610" y="735516"/>
                    <a:pt x="129540" y="801556"/>
                  </a:cubicBezTo>
                  <a:cubicBezTo>
                    <a:pt x="204470" y="867596"/>
                    <a:pt x="347980" y="1009836"/>
                    <a:pt x="449580" y="1053016"/>
                  </a:cubicBezTo>
                  <a:cubicBezTo>
                    <a:pt x="551180" y="1096196"/>
                    <a:pt x="629920" y="1060636"/>
                    <a:pt x="739140" y="1060636"/>
                  </a:cubicBezTo>
                  <a:cubicBezTo>
                    <a:pt x="848360" y="1060636"/>
                    <a:pt x="986790" y="1064446"/>
                    <a:pt x="1104900" y="1053016"/>
                  </a:cubicBezTo>
                  <a:cubicBezTo>
                    <a:pt x="1223010" y="1041586"/>
                    <a:pt x="1321180" y="999675"/>
                    <a:pt x="1447800" y="992056"/>
                  </a:cubicBezTo>
                  <a:cubicBezTo>
                    <a:pt x="1574420" y="984437"/>
                    <a:pt x="1756692" y="1029744"/>
                    <a:pt x="1864619" y="1007304"/>
                  </a:cubicBezTo>
                  <a:cubicBezTo>
                    <a:pt x="1972547" y="984865"/>
                    <a:pt x="2015456" y="928621"/>
                    <a:pt x="2095365" y="857419"/>
                  </a:cubicBezTo>
                  <a:cubicBezTo>
                    <a:pt x="2175274" y="786217"/>
                    <a:pt x="2275644" y="669970"/>
                    <a:pt x="2344074" y="580091"/>
                  </a:cubicBezTo>
                  <a:cubicBezTo>
                    <a:pt x="2412504" y="490213"/>
                    <a:pt x="2450064" y="409588"/>
                    <a:pt x="2505944" y="318148"/>
                  </a:cubicBezTo>
                  <a:cubicBezTo>
                    <a:pt x="2561824" y="226708"/>
                    <a:pt x="2578569" y="102870"/>
                    <a:pt x="2626829" y="0"/>
                  </a:cubicBezTo>
                </a:path>
              </a:pathLst>
            </a:custGeom>
            <a:noFill/>
            <a:ln w="25400">
              <a:solidFill>
                <a:srgbClr val="FF99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EB2BE90-7209-A446-B56E-BF185A5C50CA}"/>
              </a:ext>
            </a:extLst>
          </p:cNvPr>
          <p:cNvSpPr/>
          <p:nvPr/>
        </p:nvSpPr>
        <p:spPr>
          <a:xfrm>
            <a:off x="142714" y="5931460"/>
            <a:ext cx="1403323" cy="393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15 months</a:t>
            </a:r>
          </a:p>
        </p:txBody>
      </p:sp>
      <p:cxnSp>
        <p:nvCxnSpPr>
          <p:cNvPr id="121" name="Straight Arrow Connector 120"/>
          <p:cNvCxnSpPr/>
          <p:nvPr/>
        </p:nvCxnSpPr>
        <p:spPr>
          <a:xfrm>
            <a:off x="1123834" y="5818819"/>
            <a:ext cx="1410018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68"/>
          <p:cNvSpPr/>
          <p:nvPr/>
        </p:nvSpPr>
        <p:spPr>
          <a:xfrm>
            <a:off x="441137" y="3975535"/>
            <a:ext cx="2209800" cy="926164"/>
          </a:xfrm>
          <a:custGeom>
            <a:avLst/>
            <a:gdLst>
              <a:gd name="connsiteX0" fmla="*/ 0 w 2689860"/>
              <a:gd name="connsiteY0" fmla="*/ 609600 h 1027227"/>
              <a:gd name="connsiteX1" fmla="*/ 129540 w 2689860"/>
              <a:gd name="connsiteY1" fmla="*/ 754380 h 1027227"/>
              <a:gd name="connsiteX2" fmla="*/ 449580 w 2689860"/>
              <a:gd name="connsiteY2" fmla="*/ 1005840 h 1027227"/>
              <a:gd name="connsiteX3" fmla="*/ 739140 w 2689860"/>
              <a:gd name="connsiteY3" fmla="*/ 1013460 h 1027227"/>
              <a:gd name="connsiteX4" fmla="*/ 1104900 w 2689860"/>
              <a:gd name="connsiteY4" fmla="*/ 1005840 h 1027227"/>
              <a:gd name="connsiteX5" fmla="*/ 1447800 w 2689860"/>
              <a:gd name="connsiteY5" fmla="*/ 944880 h 1027227"/>
              <a:gd name="connsiteX6" fmla="*/ 1798320 w 2689860"/>
              <a:gd name="connsiteY6" fmla="*/ 990600 h 1027227"/>
              <a:gd name="connsiteX7" fmla="*/ 1996440 w 2689860"/>
              <a:gd name="connsiteY7" fmla="*/ 838200 h 1027227"/>
              <a:gd name="connsiteX8" fmla="*/ 2354580 w 2689860"/>
              <a:gd name="connsiteY8" fmla="*/ 548640 h 1027227"/>
              <a:gd name="connsiteX9" fmla="*/ 2537460 w 2689860"/>
              <a:gd name="connsiteY9" fmla="*/ 297180 h 1027227"/>
              <a:gd name="connsiteX10" fmla="*/ 2689860 w 2689860"/>
              <a:gd name="connsiteY10" fmla="*/ 0 h 1027227"/>
              <a:gd name="connsiteX0" fmla="*/ 0 w 2689860"/>
              <a:gd name="connsiteY0" fmla="*/ 609600 h 1027227"/>
              <a:gd name="connsiteX1" fmla="*/ 129540 w 2689860"/>
              <a:gd name="connsiteY1" fmla="*/ 754380 h 1027227"/>
              <a:gd name="connsiteX2" fmla="*/ 449580 w 2689860"/>
              <a:gd name="connsiteY2" fmla="*/ 1005840 h 1027227"/>
              <a:gd name="connsiteX3" fmla="*/ 739140 w 2689860"/>
              <a:gd name="connsiteY3" fmla="*/ 1013460 h 1027227"/>
              <a:gd name="connsiteX4" fmla="*/ 1104900 w 2689860"/>
              <a:gd name="connsiteY4" fmla="*/ 1005840 h 1027227"/>
              <a:gd name="connsiteX5" fmla="*/ 1447800 w 2689860"/>
              <a:gd name="connsiteY5" fmla="*/ 944880 h 1027227"/>
              <a:gd name="connsiteX6" fmla="*/ 1766570 w 2689860"/>
              <a:gd name="connsiteY6" fmla="*/ 946150 h 1027227"/>
              <a:gd name="connsiteX7" fmla="*/ 1996440 w 2689860"/>
              <a:gd name="connsiteY7" fmla="*/ 838200 h 1027227"/>
              <a:gd name="connsiteX8" fmla="*/ 2354580 w 2689860"/>
              <a:gd name="connsiteY8" fmla="*/ 548640 h 1027227"/>
              <a:gd name="connsiteX9" fmla="*/ 2537460 w 2689860"/>
              <a:gd name="connsiteY9" fmla="*/ 297180 h 1027227"/>
              <a:gd name="connsiteX10" fmla="*/ 2689860 w 2689860"/>
              <a:gd name="connsiteY10" fmla="*/ 0 h 1027227"/>
              <a:gd name="connsiteX0" fmla="*/ 0 w 2689860"/>
              <a:gd name="connsiteY0" fmla="*/ 609600 h 1027227"/>
              <a:gd name="connsiteX1" fmla="*/ 129540 w 2689860"/>
              <a:gd name="connsiteY1" fmla="*/ 754380 h 1027227"/>
              <a:gd name="connsiteX2" fmla="*/ 449580 w 2689860"/>
              <a:gd name="connsiteY2" fmla="*/ 1005840 h 1027227"/>
              <a:gd name="connsiteX3" fmla="*/ 739140 w 2689860"/>
              <a:gd name="connsiteY3" fmla="*/ 1013460 h 1027227"/>
              <a:gd name="connsiteX4" fmla="*/ 1104900 w 2689860"/>
              <a:gd name="connsiteY4" fmla="*/ 1005840 h 1027227"/>
              <a:gd name="connsiteX5" fmla="*/ 1447800 w 2689860"/>
              <a:gd name="connsiteY5" fmla="*/ 944880 h 1027227"/>
              <a:gd name="connsiteX6" fmla="*/ 1864619 w 2689860"/>
              <a:gd name="connsiteY6" fmla="*/ 960128 h 1027227"/>
              <a:gd name="connsiteX7" fmla="*/ 1996440 w 2689860"/>
              <a:gd name="connsiteY7" fmla="*/ 838200 h 1027227"/>
              <a:gd name="connsiteX8" fmla="*/ 2354580 w 2689860"/>
              <a:gd name="connsiteY8" fmla="*/ 548640 h 1027227"/>
              <a:gd name="connsiteX9" fmla="*/ 2537460 w 2689860"/>
              <a:gd name="connsiteY9" fmla="*/ 297180 h 1027227"/>
              <a:gd name="connsiteX10" fmla="*/ 2689860 w 2689860"/>
              <a:gd name="connsiteY10" fmla="*/ 0 h 1027227"/>
              <a:gd name="connsiteX0" fmla="*/ 0 w 2689860"/>
              <a:gd name="connsiteY0" fmla="*/ 609600 h 1027227"/>
              <a:gd name="connsiteX1" fmla="*/ 129540 w 2689860"/>
              <a:gd name="connsiteY1" fmla="*/ 754380 h 1027227"/>
              <a:gd name="connsiteX2" fmla="*/ 449580 w 2689860"/>
              <a:gd name="connsiteY2" fmla="*/ 1005840 h 1027227"/>
              <a:gd name="connsiteX3" fmla="*/ 739140 w 2689860"/>
              <a:gd name="connsiteY3" fmla="*/ 1013460 h 1027227"/>
              <a:gd name="connsiteX4" fmla="*/ 1104900 w 2689860"/>
              <a:gd name="connsiteY4" fmla="*/ 1005840 h 1027227"/>
              <a:gd name="connsiteX5" fmla="*/ 1447800 w 2689860"/>
              <a:gd name="connsiteY5" fmla="*/ 944880 h 1027227"/>
              <a:gd name="connsiteX6" fmla="*/ 1864619 w 2689860"/>
              <a:gd name="connsiteY6" fmla="*/ 960128 h 1027227"/>
              <a:gd name="connsiteX7" fmla="*/ 2073478 w 2689860"/>
              <a:gd name="connsiteY7" fmla="*/ 866156 h 1027227"/>
              <a:gd name="connsiteX8" fmla="*/ 2354580 w 2689860"/>
              <a:gd name="connsiteY8" fmla="*/ 548640 h 1027227"/>
              <a:gd name="connsiteX9" fmla="*/ 2537460 w 2689860"/>
              <a:gd name="connsiteY9" fmla="*/ 297180 h 1027227"/>
              <a:gd name="connsiteX10" fmla="*/ 2689860 w 2689860"/>
              <a:gd name="connsiteY10" fmla="*/ 0 h 1027227"/>
              <a:gd name="connsiteX0" fmla="*/ 0 w 2689860"/>
              <a:gd name="connsiteY0" fmla="*/ 609600 h 1027227"/>
              <a:gd name="connsiteX1" fmla="*/ 129540 w 2689860"/>
              <a:gd name="connsiteY1" fmla="*/ 754380 h 1027227"/>
              <a:gd name="connsiteX2" fmla="*/ 449580 w 2689860"/>
              <a:gd name="connsiteY2" fmla="*/ 1005840 h 1027227"/>
              <a:gd name="connsiteX3" fmla="*/ 739140 w 2689860"/>
              <a:gd name="connsiteY3" fmla="*/ 1013460 h 1027227"/>
              <a:gd name="connsiteX4" fmla="*/ 1104900 w 2689860"/>
              <a:gd name="connsiteY4" fmla="*/ 1005840 h 1027227"/>
              <a:gd name="connsiteX5" fmla="*/ 1447800 w 2689860"/>
              <a:gd name="connsiteY5" fmla="*/ 944880 h 1027227"/>
              <a:gd name="connsiteX6" fmla="*/ 1864619 w 2689860"/>
              <a:gd name="connsiteY6" fmla="*/ 960128 h 1027227"/>
              <a:gd name="connsiteX7" fmla="*/ 2066475 w 2689860"/>
              <a:gd name="connsiteY7" fmla="*/ 789276 h 1027227"/>
              <a:gd name="connsiteX8" fmla="*/ 2354580 w 2689860"/>
              <a:gd name="connsiteY8" fmla="*/ 548640 h 1027227"/>
              <a:gd name="connsiteX9" fmla="*/ 2537460 w 2689860"/>
              <a:gd name="connsiteY9" fmla="*/ 297180 h 1027227"/>
              <a:gd name="connsiteX10" fmla="*/ 2689860 w 2689860"/>
              <a:gd name="connsiteY10" fmla="*/ 0 h 1027227"/>
              <a:gd name="connsiteX0" fmla="*/ 0 w 2689860"/>
              <a:gd name="connsiteY0" fmla="*/ 609600 h 1027227"/>
              <a:gd name="connsiteX1" fmla="*/ 129540 w 2689860"/>
              <a:gd name="connsiteY1" fmla="*/ 754380 h 1027227"/>
              <a:gd name="connsiteX2" fmla="*/ 449580 w 2689860"/>
              <a:gd name="connsiteY2" fmla="*/ 1005840 h 1027227"/>
              <a:gd name="connsiteX3" fmla="*/ 739140 w 2689860"/>
              <a:gd name="connsiteY3" fmla="*/ 1013460 h 1027227"/>
              <a:gd name="connsiteX4" fmla="*/ 1104900 w 2689860"/>
              <a:gd name="connsiteY4" fmla="*/ 1005840 h 1027227"/>
              <a:gd name="connsiteX5" fmla="*/ 1447800 w 2689860"/>
              <a:gd name="connsiteY5" fmla="*/ 944880 h 1027227"/>
              <a:gd name="connsiteX6" fmla="*/ 1864619 w 2689860"/>
              <a:gd name="connsiteY6" fmla="*/ 960128 h 1027227"/>
              <a:gd name="connsiteX7" fmla="*/ 2095365 w 2689860"/>
              <a:gd name="connsiteY7" fmla="*/ 810243 h 1027227"/>
              <a:gd name="connsiteX8" fmla="*/ 2354580 w 2689860"/>
              <a:gd name="connsiteY8" fmla="*/ 548640 h 1027227"/>
              <a:gd name="connsiteX9" fmla="*/ 2537460 w 2689860"/>
              <a:gd name="connsiteY9" fmla="*/ 297180 h 1027227"/>
              <a:gd name="connsiteX10" fmla="*/ 2689860 w 2689860"/>
              <a:gd name="connsiteY10" fmla="*/ 0 h 1027227"/>
              <a:gd name="connsiteX0" fmla="*/ 0 w 2626829"/>
              <a:gd name="connsiteY0" fmla="*/ 656776 h 1074403"/>
              <a:gd name="connsiteX1" fmla="*/ 129540 w 2626829"/>
              <a:gd name="connsiteY1" fmla="*/ 801556 h 1074403"/>
              <a:gd name="connsiteX2" fmla="*/ 449580 w 2626829"/>
              <a:gd name="connsiteY2" fmla="*/ 1053016 h 1074403"/>
              <a:gd name="connsiteX3" fmla="*/ 739140 w 2626829"/>
              <a:gd name="connsiteY3" fmla="*/ 1060636 h 1074403"/>
              <a:gd name="connsiteX4" fmla="*/ 1104900 w 2626829"/>
              <a:gd name="connsiteY4" fmla="*/ 1053016 h 1074403"/>
              <a:gd name="connsiteX5" fmla="*/ 1447800 w 2626829"/>
              <a:gd name="connsiteY5" fmla="*/ 992056 h 1074403"/>
              <a:gd name="connsiteX6" fmla="*/ 1864619 w 2626829"/>
              <a:gd name="connsiteY6" fmla="*/ 1007304 h 1074403"/>
              <a:gd name="connsiteX7" fmla="*/ 2095365 w 2626829"/>
              <a:gd name="connsiteY7" fmla="*/ 857419 h 1074403"/>
              <a:gd name="connsiteX8" fmla="*/ 2354580 w 2626829"/>
              <a:gd name="connsiteY8" fmla="*/ 595816 h 1074403"/>
              <a:gd name="connsiteX9" fmla="*/ 2537460 w 2626829"/>
              <a:gd name="connsiteY9" fmla="*/ 344356 h 1074403"/>
              <a:gd name="connsiteX10" fmla="*/ 2626829 w 2626829"/>
              <a:gd name="connsiteY10" fmla="*/ 0 h 1074403"/>
              <a:gd name="connsiteX0" fmla="*/ 0 w 2626829"/>
              <a:gd name="connsiteY0" fmla="*/ 656776 h 1074403"/>
              <a:gd name="connsiteX1" fmla="*/ 129540 w 2626829"/>
              <a:gd name="connsiteY1" fmla="*/ 801556 h 1074403"/>
              <a:gd name="connsiteX2" fmla="*/ 449580 w 2626829"/>
              <a:gd name="connsiteY2" fmla="*/ 1053016 h 1074403"/>
              <a:gd name="connsiteX3" fmla="*/ 739140 w 2626829"/>
              <a:gd name="connsiteY3" fmla="*/ 1060636 h 1074403"/>
              <a:gd name="connsiteX4" fmla="*/ 1104900 w 2626829"/>
              <a:gd name="connsiteY4" fmla="*/ 1053016 h 1074403"/>
              <a:gd name="connsiteX5" fmla="*/ 1447800 w 2626829"/>
              <a:gd name="connsiteY5" fmla="*/ 992056 h 1074403"/>
              <a:gd name="connsiteX6" fmla="*/ 1864619 w 2626829"/>
              <a:gd name="connsiteY6" fmla="*/ 1007304 h 1074403"/>
              <a:gd name="connsiteX7" fmla="*/ 2095365 w 2626829"/>
              <a:gd name="connsiteY7" fmla="*/ 857419 h 1074403"/>
              <a:gd name="connsiteX8" fmla="*/ 2354580 w 2626829"/>
              <a:gd name="connsiteY8" fmla="*/ 595816 h 1074403"/>
              <a:gd name="connsiteX9" fmla="*/ 2505944 w 2626829"/>
              <a:gd name="connsiteY9" fmla="*/ 318148 h 1074403"/>
              <a:gd name="connsiteX10" fmla="*/ 2626829 w 2626829"/>
              <a:gd name="connsiteY10" fmla="*/ 0 h 1074403"/>
              <a:gd name="connsiteX0" fmla="*/ 0 w 2626829"/>
              <a:gd name="connsiteY0" fmla="*/ 656776 h 1074403"/>
              <a:gd name="connsiteX1" fmla="*/ 129540 w 2626829"/>
              <a:gd name="connsiteY1" fmla="*/ 801556 h 1074403"/>
              <a:gd name="connsiteX2" fmla="*/ 449580 w 2626829"/>
              <a:gd name="connsiteY2" fmla="*/ 1053016 h 1074403"/>
              <a:gd name="connsiteX3" fmla="*/ 739140 w 2626829"/>
              <a:gd name="connsiteY3" fmla="*/ 1060636 h 1074403"/>
              <a:gd name="connsiteX4" fmla="*/ 1104900 w 2626829"/>
              <a:gd name="connsiteY4" fmla="*/ 1053016 h 1074403"/>
              <a:gd name="connsiteX5" fmla="*/ 1447800 w 2626829"/>
              <a:gd name="connsiteY5" fmla="*/ 992056 h 1074403"/>
              <a:gd name="connsiteX6" fmla="*/ 1864619 w 2626829"/>
              <a:gd name="connsiteY6" fmla="*/ 1007304 h 1074403"/>
              <a:gd name="connsiteX7" fmla="*/ 2095365 w 2626829"/>
              <a:gd name="connsiteY7" fmla="*/ 857419 h 1074403"/>
              <a:gd name="connsiteX8" fmla="*/ 2344074 w 2626829"/>
              <a:gd name="connsiteY8" fmla="*/ 580091 h 1074403"/>
              <a:gd name="connsiteX9" fmla="*/ 2505944 w 2626829"/>
              <a:gd name="connsiteY9" fmla="*/ 318148 h 1074403"/>
              <a:gd name="connsiteX10" fmla="*/ 2626829 w 2626829"/>
              <a:gd name="connsiteY10" fmla="*/ 0 h 107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6829" h="1074403">
                <a:moveTo>
                  <a:pt x="0" y="656776"/>
                </a:moveTo>
                <a:cubicBezTo>
                  <a:pt x="27305" y="696146"/>
                  <a:pt x="54610" y="735516"/>
                  <a:pt x="129540" y="801556"/>
                </a:cubicBezTo>
                <a:cubicBezTo>
                  <a:pt x="204470" y="867596"/>
                  <a:pt x="347980" y="1009836"/>
                  <a:pt x="449580" y="1053016"/>
                </a:cubicBezTo>
                <a:cubicBezTo>
                  <a:pt x="551180" y="1096196"/>
                  <a:pt x="629920" y="1060636"/>
                  <a:pt x="739140" y="1060636"/>
                </a:cubicBezTo>
                <a:cubicBezTo>
                  <a:pt x="848360" y="1060636"/>
                  <a:pt x="986790" y="1064446"/>
                  <a:pt x="1104900" y="1053016"/>
                </a:cubicBezTo>
                <a:cubicBezTo>
                  <a:pt x="1223010" y="1041586"/>
                  <a:pt x="1321180" y="999675"/>
                  <a:pt x="1447800" y="992056"/>
                </a:cubicBezTo>
                <a:cubicBezTo>
                  <a:pt x="1574420" y="984437"/>
                  <a:pt x="1756692" y="1029744"/>
                  <a:pt x="1864619" y="1007304"/>
                </a:cubicBezTo>
                <a:cubicBezTo>
                  <a:pt x="1972547" y="984865"/>
                  <a:pt x="2015456" y="928621"/>
                  <a:pt x="2095365" y="857419"/>
                </a:cubicBezTo>
                <a:cubicBezTo>
                  <a:pt x="2175274" y="786217"/>
                  <a:pt x="2275644" y="669970"/>
                  <a:pt x="2344074" y="580091"/>
                </a:cubicBezTo>
                <a:cubicBezTo>
                  <a:pt x="2412504" y="490213"/>
                  <a:pt x="2450064" y="409588"/>
                  <a:pt x="2505944" y="318148"/>
                </a:cubicBezTo>
                <a:cubicBezTo>
                  <a:pt x="2561824" y="226708"/>
                  <a:pt x="2578569" y="102870"/>
                  <a:pt x="2626829" y="0"/>
                </a:cubicBezTo>
              </a:path>
            </a:pathLst>
          </a:custGeom>
          <a:noFill/>
          <a:ln w="25400">
            <a:solidFill>
              <a:srgbClr val="FF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4" t="26457" b="35485"/>
          <a:stretch/>
        </p:blipFill>
        <p:spPr bwMode="auto">
          <a:xfrm>
            <a:off x="7255818" y="4553916"/>
            <a:ext cx="4851114" cy="179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4" t="17112" b="38223"/>
          <a:stretch/>
        </p:blipFill>
        <p:spPr bwMode="auto">
          <a:xfrm>
            <a:off x="3083531" y="4553916"/>
            <a:ext cx="4133617" cy="179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261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0D1CCF-18F8-4C44-BB73-CE3BFCB121D9}"/>
              </a:ext>
            </a:extLst>
          </p:cNvPr>
          <p:cNvSpPr txBox="1">
            <a:spLocks/>
          </p:cNvSpPr>
          <p:nvPr/>
        </p:nvSpPr>
        <p:spPr>
          <a:xfrm>
            <a:off x="838200" y="222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Subject 8: Baseline vs 12 months – </a:t>
            </a:r>
            <a:br>
              <a:rPr lang="en-US" dirty="0"/>
            </a:br>
            <a:r>
              <a:rPr lang="en-US" dirty="0"/>
              <a:t>Shows changes are being maintained</a:t>
            </a:r>
          </a:p>
        </p:txBody>
      </p:sp>
      <p:pic>
        <p:nvPicPr>
          <p:cNvPr id="5" name="combine 12m 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7950" y="1347790"/>
            <a:ext cx="6515100" cy="474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6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851743" y="613775"/>
            <a:ext cx="894689" cy="319413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93063" y="613775"/>
            <a:ext cx="894689" cy="319413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60" y="-375781"/>
            <a:ext cx="10515600" cy="1325563"/>
          </a:xfrm>
        </p:spPr>
        <p:txBody>
          <a:bodyPr/>
          <a:lstStyle/>
          <a:p>
            <a:r>
              <a:rPr lang="en-US" dirty="0"/>
              <a:t>Case Report- Cohort 4, Subject 14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167493" y="2196477"/>
            <a:ext cx="2643595" cy="480131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</a:rPr>
              <a:t>Baseline</a:t>
            </a:r>
          </a:p>
        </p:txBody>
      </p:sp>
      <p:sp>
        <p:nvSpPr>
          <p:cNvPr id="10" name="Content Placeholder 2"/>
          <p:cNvSpPr txBox="1">
            <a:spLocks noChangeAspect="1"/>
          </p:cNvSpPr>
          <p:nvPr/>
        </p:nvSpPr>
        <p:spPr>
          <a:xfrm>
            <a:off x="9738064" y="2122461"/>
            <a:ext cx="1418032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00"/>
                </a:solidFill>
              </a:rPr>
              <a:t>Intra OP bleb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" y="4770384"/>
            <a:ext cx="2422178" cy="1137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0000"/>
                </a:solidFill>
              </a:rPr>
              <a:t>2 months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0000"/>
                </a:solidFill>
              </a:rPr>
              <a:t>(2 weeks before ERM peel)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9554349" y="4770383"/>
            <a:ext cx="2637651" cy="1137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0000"/>
                </a:solidFill>
              </a:rPr>
              <a:t>3 months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0000"/>
                </a:solidFill>
              </a:rPr>
              <a:t>(2 weeks after ERM peel)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422178" y="590532"/>
            <a:ext cx="7166261" cy="6057989"/>
            <a:chOff x="2422178" y="590532"/>
            <a:chExt cx="7166261" cy="6057989"/>
          </a:xfrm>
        </p:grpSpPr>
        <p:pic>
          <p:nvPicPr>
            <p:cNvPr id="6151" name="Picture 7" descr="\\CELLFS01\RedirectedFolders\ohad\Desktop\2222.png"/>
            <p:cNvPicPr preferRelativeResize="0"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2" t="4437" r="15294" b="5323"/>
            <a:stretch/>
          </p:blipFill>
          <p:spPr bwMode="auto">
            <a:xfrm>
              <a:off x="2422178" y="3631148"/>
              <a:ext cx="3583131" cy="3017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\\CELLFS01\RedirectedFolders\ohad\Desktop\3.png"/>
            <p:cNvPicPr preferRelativeResize="0"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2" t="6879" r="15285" b="3840"/>
            <a:stretch/>
          </p:blipFill>
          <p:spPr bwMode="auto">
            <a:xfrm>
              <a:off x="6005308" y="3631148"/>
              <a:ext cx="3583131" cy="3017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/>
            <a:stretch/>
          </p:blipFill>
          <p:spPr bwMode="auto">
            <a:xfrm>
              <a:off x="6180673" y="624782"/>
              <a:ext cx="3151217" cy="3006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2422178" y="590532"/>
              <a:ext cx="3583131" cy="3040616"/>
              <a:chOff x="2422178" y="590532"/>
              <a:chExt cx="3583131" cy="3040616"/>
            </a:xfrm>
          </p:grpSpPr>
          <p:pic>
            <p:nvPicPr>
              <p:cNvPr id="6146" name="Picture 2" descr="\\CELLFS01\RedirectedFolders\ohad\Desktop\bas.png"/>
              <p:cNvPicPr preferRelativeResize="0">
                <a:picLocks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39" t="4100" r="14694" b="4700"/>
              <a:stretch/>
            </p:blipFill>
            <p:spPr bwMode="auto">
              <a:xfrm>
                <a:off x="2422178" y="613775"/>
                <a:ext cx="3583131" cy="30173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Freeform 7"/>
              <p:cNvSpPr/>
              <p:nvPr/>
            </p:nvSpPr>
            <p:spPr>
              <a:xfrm>
                <a:off x="2714172" y="590532"/>
                <a:ext cx="2877121" cy="2591892"/>
              </a:xfrm>
              <a:custGeom>
                <a:avLst/>
                <a:gdLst>
                  <a:gd name="connsiteX0" fmla="*/ 228600 w 2887592"/>
                  <a:gd name="connsiteY0" fmla="*/ 1504968 h 2591892"/>
                  <a:gd name="connsiteX1" fmla="*/ 285750 w 2887592"/>
                  <a:gd name="connsiteY1" fmla="*/ 1695468 h 2591892"/>
                  <a:gd name="connsiteX2" fmla="*/ 285750 w 2887592"/>
                  <a:gd name="connsiteY2" fmla="*/ 1847868 h 2591892"/>
                  <a:gd name="connsiteX3" fmla="*/ 342900 w 2887592"/>
                  <a:gd name="connsiteY3" fmla="*/ 2124093 h 2591892"/>
                  <a:gd name="connsiteX4" fmla="*/ 590550 w 2887592"/>
                  <a:gd name="connsiteY4" fmla="*/ 2371743 h 2591892"/>
                  <a:gd name="connsiteX5" fmla="*/ 914400 w 2887592"/>
                  <a:gd name="connsiteY5" fmla="*/ 2543193 h 2591892"/>
                  <a:gd name="connsiteX6" fmla="*/ 1200150 w 2887592"/>
                  <a:gd name="connsiteY6" fmla="*/ 2581293 h 2591892"/>
                  <a:gd name="connsiteX7" fmla="*/ 1571625 w 2887592"/>
                  <a:gd name="connsiteY7" fmla="*/ 2571768 h 2591892"/>
                  <a:gd name="connsiteX8" fmla="*/ 1752600 w 2887592"/>
                  <a:gd name="connsiteY8" fmla="*/ 2590818 h 2591892"/>
                  <a:gd name="connsiteX9" fmla="*/ 2076450 w 2887592"/>
                  <a:gd name="connsiteY9" fmla="*/ 2533668 h 2591892"/>
                  <a:gd name="connsiteX10" fmla="*/ 2486025 w 2887592"/>
                  <a:gd name="connsiteY10" fmla="*/ 2371743 h 2591892"/>
                  <a:gd name="connsiteX11" fmla="*/ 2562225 w 2887592"/>
                  <a:gd name="connsiteY11" fmla="*/ 2162193 h 2591892"/>
                  <a:gd name="connsiteX12" fmla="*/ 2638425 w 2887592"/>
                  <a:gd name="connsiteY12" fmla="*/ 1885968 h 2591892"/>
                  <a:gd name="connsiteX13" fmla="*/ 2828925 w 2887592"/>
                  <a:gd name="connsiteY13" fmla="*/ 1476393 h 2591892"/>
                  <a:gd name="connsiteX14" fmla="*/ 2886075 w 2887592"/>
                  <a:gd name="connsiteY14" fmla="*/ 1171593 h 2591892"/>
                  <a:gd name="connsiteX15" fmla="*/ 2781300 w 2887592"/>
                  <a:gd name="connsiteY15" fmla="*/ 847743 h 2591892"/>
                  <a:gd name="connsiteX16" fmla="*/ 2743200 w 2887592"/>
                  <a:gd name="connsiteY16" fmla="*/ 600093 h 2591892"/>
                  <a:gd name="connsiteX17" fmla="*/ 2524125 w 2887592"/>
                  <a:gd name="connsiteY17" fmla="*/ 342918 h 2591892"/>
                  <a:gd name="connsiteX18" fmla="*/ 2209800 w 2887592"/>
                  <a:gd name="connsiteY18" fmla="*/ 161943 h 2591892"/>
                  <a:gd name="connsiteX19" fmla="*/ 1905000 w 2887592"/>
                  <a:gd name="connsiteY19" fmla="*/ 19068 h 2591892"/>
                  <a:gd name="connsiteX20" fmla="*/ 1209675 w 2887592"/>
                  <a:gd name="connsiteY20" fmla="*/ 19068 h 2591892"/>
                  <a:gd name="connsiteX21" fmla="*/ 647700 w 2887592"/>
                  <a:gd name="connsiteY21" fmla="*/ 180993 h 2591892"/>
                  <a:gd name="connsiteX22" fmla="*/ 323850 w 2887592"/>
                  <a:gd name="connsiteY22" fmla="*/ 419118 h 2591892"/>
                  <a:gd name="connsiteX23" fmla="*/ 28575 w 2887592"/>
                  <a:gd name="connsiteY23" fmla="*/ 723918 h 2591892"/>
                  <a:gd name="connsiteX24" fmla="*/ 19050 w 2887592"/>
                  <a:gd name="connsiteY24" fmla="*/ 1057293 h 2591892"/>
                  <a:gd name="connsiteX25" fmla="*/ 95250 w 2887592"/>
                  <a:gd name="connsiteY25" fmla="*/ 1343043 h 2591892"/>
                  <a:gd name="connsiteX26" fmla="*/ 228600 w 2887592"/>
                  <a:gd name="connsiteY26" fmla="*/ 1504968 h 2591892"/>
                  <a:gd name="connsiteX0" fmla="*/ 228600 w 2887592"/>
                  <a:gd name="connsiteY0" fmla="*/ 1504968 h 2591892"/>
                  <a:gd name="connsiteX1" fmla="*/ 285750 w 2887592"/>
                  <a:gd name="connsiteY1" fmla="*/ 1695468 h 2591892"/>
                  <a:gd name="connsiteX2" fmla="*/ 285750 w 2887592"/>
                  <a:gd name="connsiteY2" fmla="*/ 1847868 h 2591892"/>
                  <a:gd name="connsiteX3" fmla="*/ 342900 w 2887592"/>
                  <a:gd name="connsiteY3" fmla="*/ 2124093 h 2591892"/>
                  <a:gd name="connsiteX4" fmla="*/ 590550 w 2887592"/>
                  <a:gd name="connsiteY4" fmla="*/ 2371743 h 2591892"/>
                  <a:gd name="connsiteX5" fmla="*/ 914400 w 2887592"/>
                  <a:gd name="connsiteY5" fmla="*/ 2543193 h 2591892"/>
                  <a:gd name="connsiteX6" fmla="*/ 1200150 w 2887592"/>
                  <a:gd name="connsiteY6" fmla="*/ 2581293 h 2591892"/>
                  <a:gd name="connsiteX7" fmla="*/ 1571625 w 2887592"/>
                  <a:gd name="connsiteY7" fmla="*/ 2571768 h 2591892"/>
                  <a:gd name="connsiteX8" fmla="*/ 1752600 w 2887592"/>
                  <a:gd name="connsiteY8" fmla="*/ 2590818 h 2591892"/>
                  <a:gd name="connsiteX9" fmla="*/ 2076450 w 2887592"/>
                  <a:gd name="connsiteY9" fmla="*/ 2533668 h 2591892"/>
                  <a:gd name="connsiteX10" fmla="*/ 2486025 w 2887592"/>
                  <a:gd name="connsiteY10" fmla="*/ 2371743 h 2591892"/>
                  <a:gd name="connsiteX11" fmla="*/ 2638425 w 2887592"/>
                  <a:gd name="connsiteY11" fmla="*/ 1885968 h 2591892"/>
                  <a:gd name="connsiteX12" fmla="*/ 2828925 w 2887592"/>
                  <a:gd name="connsiteY12" fmla="*/ 1476393 h 2591892"/>
                  <a:gd name="connsiteX13" fmla="*/ 2886075 w 2887592"/>
                  <a:gd name="connsiteY13" fmla="*/ 1171593 h 2591892"/>
                  <a:gd name="connsiteX14" fmla="*/ 2781300 w 2887592"/>
                  <a:gd name="connsiteY14" fmla="*/ 847743 h 2591892"/>
                  <a:gd name="connsiteX15" fmla="*/ 2743200 w 2887592"/>
                  <a:gd name="connsiteY15" fmla="*/ 600093 h 2591892"/>
                  <a:gd name="connsiteX16" fmla="*/ 2524125 w 2887592"/>
                  <a:gd name="connsiteY16" fmla="*/ 342918 h 2591892"/>
                  <a:gd name="connsiteX17" fmla="*/ 2209800 w 2887592"/>
                  <a:gd name="connsiteY17" fmla="*/ 161943 h 2591892"/>
                  <a:gd name="connsiteX18" fmla="*/ 1905000 w 2887592"/>
                  <a:gd name="connsiteY18" fmla="*/ 19068 h 2591892"/>
                  <a:gd name="connsiteX19" fmla="*/ 1209675 w 2887592"/>
                  <a:gd name="connsiteY19" fmla="*/ 19068 h 2591892"/>
                  <a:gd name="connsiteX20" fmla="*/ 647700 w 2887592"/>
                  <a:gd name="connsiteY20" fmla="*/ 180993 h 2591892"/>
                  <a:gd name="connsiteX21" fmla="*/ 323850 w 2887592"/>
                  <a:gd name="connsiteY21" fmla="*/ 419118 h 2591892"/>
                  <a:gd name="connsiteX22" fmla="*/ 28575 w 2887592"/>
                  <a:gd name="connsiteY22" fmla="*/ 723918 h 2591892"/>
                  <a:gd name="connsiteX23" fmla="*/ 19050 w 2887592"/>
                  <a:gd name="connsiteY23" fmla="*/ 1057293 h 2591892"/>
                  <a:gd name="connsiteX24" fmla="*/ 95250 w 2887592"/>
                  <a:gd name="connsiteY24" fmla="*/ 1343043 h 2591892"/>
                  <a:gd name="connsiteX25" fmla="*/ 228600 w 2887592"/>
                  <a:gd name="connsiteY25" fmla="*/ 1504968 h 2591892"/>
                  <a:gd name="connsiteX0" fmla="*/ 228600 w 2887013"/>
                  <a:gd name="connsiteY0" fmla="*/ 1504968 h 2591892"/>
                  <a:gd name="connsiteX1" fmla="*/ 285750 w 2887013"/>
                  <a:gd name="connsiteY1" fmla="*/ 1695468 h 2591892"/>
                  <a:gd name="connsiteX2" fmla="*/ 285750 w 2887013"/>
                  <a:gd name="connsiteY2" fmla="*/ 1847868 h 2591892"/>
                  <a:gd name="connsiteX3" fmla="*/ 342900 w 2887013"/>
                  <a:gd name="connsiteY3" fmla="*/ 2124093 h 2591892"/>
                  <a:gd name="connsiteX4" fmla="*/ 590550 w 2887013"/>
                  <a:gd name="connsiteY4" fmla="*/ 2371743 h 2591892"/>
                  <a:gd name="connsiteX5" fmla="*/ 914400 w 2887013"/>
                  <a:gd name="connsiteY5" fmla="*/ 2543193 h 2591892"/>
                  <a:gd name="connsiteX6" fmla="*/ 1200150 w 2887013"/>
                  <a:gd name="connsiteY6" fmla="*/ 2581293 h 2591892"/>
                  <a:gd name="connsiteX7" fmla="*/ 1571625 w 2887013"/>
                  <a:gd name="connsiteY7" fmla="*/ 2571768 h 2591892"/>
                  <a:gd name="connsiteX8" fmla="*/ 1752600 w 2887013"/>
                  <a:gd name="connsiteY8" fmla="*/ 2590818 h 2591892"/>
                  <a:gd name="connsiteX9" fmla="*/ 2076450 w 2887013"/>
                  <a:gd name="connsiteY9" fmla="*/ 2533668 h 2591892"/>
                  <a:gd name="connsiteX10" fmla="*/ 2486025 w 2887013"/>
                  <a:gd name="connsiteY10" fmla="*/ 2371743 h 2591892"/>
                  <a:gd name="connsiteX11" fmla="*/ 2762250 w 2887013"/>
                  <a:gd name="connsiteY11" fmla="*/ 1924068 h 2591892"/>
                  <a:gd name="connsiteX12" fmla="*/ 2828925 w 2887013"/>
                  <a:gd name="connsiteY12" fmla="*/ 1476393 h 2591892"/>
                  <a:gd name="connsiteX13" fmla="*/ 2886075 w 2887013"/>
                  <a:gd name="connsiteY13" fmla="*/ 1171593 h 2591892"/>
                  <a:gd name="connsiteX14" fmla="*/ 2781300 w 2887013"/>
                  <a:gd name="connsiteY14" fmla="*/ 847743 h 2591892"/>
                  <a:gd name="connsiteX15" fmla="*/ 2743200 w 2887013"/>
                  <a:gd name="connsiteY15" fmla="*/ 600093 h 2591892"/>
                  <a:gd name="connsiteX16" fmla="*/ 2524125 w 2887013"/>
                  <a:gd name="connsiteY16" fmla="*/ 342918 h 2591892"/>
                  <a:gd name="connsiteX17" fmla="*/ 2209800 w 2887013"/>
                  <a:gd name="connsiteY17" fmla="*/ 161943 h 2591892"/>
                  <a:gd name="connsiteX18" fmla="*/ 1905000 w 2887013"/>
                  <a:gd name="connsiteY18" fmla="*/ 19068 h 2591892"/>
                  <a:gd name="connsiteX19" fmla="*/ 1209675 w 2887013"/>
                  <a:gd name="connsiteY19" fmla="*/ 19068 h 2591892"/>
                  <a:gd name="connsiteX20" fmla="*/ 647700 w 2887013"/>
                  <a:gd name="connsiteY20" fmla="*/ 180993 h 2591892"/>
                  <a:gd name="connsiteX21" fmla="*/ 323850 w 2887013"/>
                  <a:gd name="connsiteY21" fmla="*/ 419118 h 2591892"/>
                  <a:gd name="connsiteX22" fmla="*/ 28575 w 2887013"/>
                  <a:gd name="connsiteY22" fmla="*/ 723918 h 2591892"/>
                  <a:gd name="connsiteX23" fmla="*/ 19050 w 2887013"/>
                  <a:gd name="connsiteY23" fmla="*/ 1057293 h 2591892"/>
                  <a:gd name="connsiteX24" fmla="*/ 95250 w 2887013"/>
                  <a:gd name="connsiteY24" fmla="*/ 1343043 h 2591892"/>
                  <a:gd name="connsiteX25" fmla="*/ 228600 w 2887013"/>
                  <a:gd name="connsiteY25" fmla="*/ 1504968 h 2591892"/>
                  <a:gd name="connsiteX0" fmla="*/ 228600 w 2886162"/>
                  <a:gd name="connsiteY0" fmla="*/ 1504968 h 2591892"/>
                  <a:gd name="connsiteX1" fmla="*/ 285750 w 2886162"/>
                  <a:gd name="connsiteY1" fmla="*/ 1695468 h 2591892"/>
                  <a:gd name="connsiteX2" fmla="*/ 285750 w 2886162"/>
                  <a:gd name="connsiteY2" fmla="*/ 1847868 h 2591892"/>
                  <a:gd name="connsiteX3" fmla="*/ 342900 w 2886162"/>
                  <a:gd name="connsiteY3" fmla="*/ 2124093 h 2591892"/>
                  <a:gd name="connsiteX4" fmla="*/ 590550 w 2886162"/>
                  <a:gd name="connsiteY4" fmla="*/ 2371743 h 2591892"/>
                  <a:gd name="connsiteX5" fmla="*/ 914400 w 2886162"/>
                  <a:gd name="connsiteY5" fmla="*/ 2543193 h 2591892"/>
                  <a:gd name="connsiteX6" fmla="*/ 1200150 w 2886162"/>
                  <a:gd name="connsiteY6" fmla="*/ 2581293 h 2591892"/>
                  <a:gd name="connsiteX7" fmla="*/ 1571625 w 2886162"/>
                  <a:gd name="connsiteY7" fmla="*/ 2571768 h 2591892"/>
                  <a:gd name="connsiteX8" fmla="*/ 1752600 w 2886162"/>
                  <a:gd name="connsiteY8" fmla="*/ 2590818 h 2591892"/>
                  <a:gd name="connsiteX9" fmla="*/ 2076450 w 2886162"/>
                  <a:gd name="connsiteY9" fmla="*/ 2533668 h 2591892"/>
                  <a:gd name="connsiteX10" fmla="*/ 2486025 w 2886162"/>
                  <a:gd name="connsiteY10" fmla="*/ 2371743 h 2591892"/>
                  <a:gd name="connsiteX11" fmla="*/ 2762250 w 2886162"/>
                  <a:gd name="connsiteY11" fmla="*/ 1924068 h 2591892"/>
                  <a:gd name="connsiteX12" fmla="*/ 2886075 w 2886162"/>
                  <a:gd name="connsiteY12" fmla="*/ 1171593 h 2591892"/>
                  <a:gd name="connsiteX13" fmla="*/ 2781300 w 2886162"/>
                  <a:gd name="connsiteY13" fmla="*/ 847743 h 2591892"/>
                  <a:gd name="connsiteX14" fmla="*/ 2743200 w 2886162"/>
                  <a:gd name="connsiteY14" fmla="*/ 600093 h 2591892"/>
                  <a:gd name="connsiteX15" fmla="*/ 2524125 w 2886162"/>
                  <a:gd name="connsiteY15" fmla="*/ 342918 h 2591892"/>
                  <a:gd name="connsiteX16" fmla="*/ 2209800 w 2886162"/>
                  <a:gd name="connsiteY16" fmla="*/ 161943 h 2591892"/>
                  <a:gd name="connsiteX17" fmla="*/ 1905000 w 2886162"/>
                  <a:gd name="connsiteY17" fmla="*/ 19068 h 2591892"/>
                  <a:gd name="connsiteX18" fmla="*/ 1209675 w 2886162"/>
                  <a:gd name="connsiteY18" fmla="*/ 19068 h 2591892"/>
                  <a:gd name="connsiteX19" fmla="*/ 647700 w 2886162"/>
                  <a:gd name="connsiteY19" fmla="*/ 180993 h 2591892"/>
                  <a:gd name="connsiteX20" fmla="*/ 323850 w 2886162"/>
                  <a:gd name="connsiteY20" fmla="*/ 419118 h 2591892"/>
                  <a:gd name="connsiteX21" fmla="*/ 28575 w 2886162"/>
                  <a:gd name="connsiteY21" fmla="*/ 723918 h 2591892"/>
                  <a:gd name="connsiteX22" fmla="*/ 19050 w 2886162"/>
                  <a:gd name="connsiteY22" fmla="*/ 1057293 h 2591892"/>
                  <a:gd name="connsiteX23" fmla="*/ 95250 w 2886162"/>
                  <a:gd name="connsiteY23" fmla="*/ 1343043 h 2591892"/>
                  <a:gd name="connsiteX24" fmla="*/ 228600 w 2886162"/>
                  <a:gd name="connsiteY24" fmla="*/ 1504968 h 2591892"/>
                  <a:gd name="connsiteX0" fmla="*/ 228600 w 2886162"/>
                  <a:gd name="connsiteY0" fmla="*/ 1504968 h 2591892"/>
                  <a:gd name="connsiteX1" fmla="*/ 285750 w 2886162"/>
                  <a:gd name="connsiteY1" fmla="*/ 1695468 h 2591892"/>
                  <a:gd name="connsiteX2" fmla="*/ 285750 w 2886162"/>
                  <a:gd name="connsiteY2" fmla="*/ 1847868 h 2591892"/>
                  <a:gd name="connsiteX3" fmla="*/ 342900 w 2886162"/>
                  <a:gd name="connsiteY3" fmla="*/ 2124093 h 2591892"/>
                  <a:gd name="connsiteX4" fmla="*/ 590550 w 2886162"/>
                  <a:gd name="connsiteY4" fmla="*/ 2371743 h 2591892"/>
                  <a:gd name="connsiteX5" fmla="*/ 914400 w 2886162"/>
                  <a:gd name="connsiteY5" fmla="*/ 2543193 h 2591892"/>
                  <a:gd name="connsiteX6" fmla="*/ 1200150 w 2886162"/>
                  <a:gd name="connsiteY6" fmla="*/ 2581293 h 2591892"/>
                  <a:gd name="connsiteX7" fmla="*/ 1571625 w 2886162"/>
                  <a:gd name="connsiteY7" fmla="*/ 2571768 h 2591892"/>
                  <a:gd name="connsiteX8" fmla="*/ 1752600 w 2886162"/>
                  <a:gd name="connsiteY8" fmla="*/ 2590818 h 2591892"/>
                  <a:gd name="connsiteX9" fmla="*/ 2076450 w 2886162"/>
                  <a:gd name="connsiteY9" fmla="*/ 2533668 h 2591892"/>
                  <a:gd name="connsiteX10" fmla="*/ 2486025 w 2886162"/>
                  <a:gd name="connsiteY10" fmla="*/ 2371743 h 2591892"/>
                  <a:gd name="connsiteX11" fmla="*/ 2762250 w 2886162"/>
                  <a:gd name="connsiteY11" fmla="*/ 1924068 h 2591892"/>
                  <a:gd name="connsiteX12" fmla="*/ 2886075 w 2886162"/>
                  <a:gd name="connsiteY12" fmla="*/ 1171593 h 2591892"/>
                  <a:gd name="connsiteX13" fmla="*/ 2781300 w 2886162"/>
                  <a:gd name="connsiteY13" fmla="*/ 847743 h 2591892"/>
                  <a:gd name="connsiteX14" fmla="*/ 2743200 w 2886162"/>
                  <a:gd name="connsiteY14" fmla="*/ 600093 h 2591892"/>
                  <a:gd name="connsiteX15" fmla="*/ 2524125 w 2886162"/>
                  <a:gd name="connsiteY15" fmla="*/ 342918 h 2591892"/>
                  <a:gd name="connsiteX16" fmla="*/ 2209800 w 2886162"/>
                  <a:gd name="connsiteY16" fmla="*/ 161943 h 2591892"/>
                  <a:gd name="connsiteX17" fmla="*/ 1905000 w 2886162"/>
                  <a:gd name="connsiteY17" fmla="*/ 19068 h 2591892"/>
                  <a:gd name="connsiteX18" fmla="*/ 1209675 w 2886162"/>
                  <a:gd name="connsiteY18" fmla="*/ 19068 h 2591892"/>
                  <a:gd name="connsiteX19" fmla="*/ 647700 w 2886162"/>
                  <a:gd name="connsiteY19" fmla="*/ 180993 h 2591892"/>
                  <a:gd name="connsiteX20" fmla="*/ 323850 w 2886162"/>
                  <a:gd name="connsiteY20" fmla="*/ 419118 h 2591892"/>
                  <a:gd name="connsiteX21" fmla="*/ 28575 w 2886162"/>
                  <a:gd name="connsiteY21" fmla="*/ 723918 h 2591892"/>
                  <a:gd name="connsiteX22" fmla="*/ 19050 w 2886162"/>
                  <a:gd name="connsiteY22" fmla="*/ 1057293 h 2591892"/>
                  <a:gd name="connsiteX23" fmla="*/ 95250 w 2886162"/>
                  <a:gd name="connsiteY23" fmla="*/ 1343043 h 2591892"/>
                  <a:gd name="connsiteX24" fmla="*/ 228600 w 2886162"/>
                  <a:gd name="connsiteY24" fmla="*/ 1504968 h 2591892"/>
                  <a:gd name="connsiteX0" fmla="*/ 228600 w 2886194"/>
                  <a:gd name="connsiteY0" fmla="*/ 1504968 h 2591892"/>
                  <a:gd name="connsiteX1" fmla="*/ 285750 w 2886194"/>
                  <a:gd name="connsiteY1" fmla="*/ 1695468 h 2591892"/>
                  <a:gd name="connsiteX2" fmla="*/ 285750 w 2886194"/>
                  <a:gd name="connsiteY2" fmla="*/ 1847868 h 2591892"/>
                  <a:gd name="connsiteX3" fmla="*/ 342900 w 2886194"/>
                  <a:gd name="connsiteY3" fmla="*/ 2124093 h 2591892"/>
                  <a:gd name="connsiteX4" fmla="*/ 590550 w 2886194"/>
                  <a:gd name="connsiteY4" fmla="*/ 2371743 h 2591892"/>
                  <a:gd name="connsiteX5" fmla="*/ 914400 w 2886194"/>
                  <a:gd name="connsiteY5" fmla="*/ 2543193 h 2591892"/>
                  <a:gd name="connsiteX6" fmla="*/ 1200150 w 2886194"/>
                  <a:gd name="connsiteY6" fmla="*/ 2581293 h 2591892"/>
                  <a:gd name="connsiteX7" fmla="*/ 1571625 w 2886194"/>
                  <a:gd name="connsiteY7" fmla="*/ 2571768 h 2591892"/>
                  <a:gd name="connsiteX8" fmla="*/ 1752600 w 2886194"/>
                  <a:gd name="connsiteY8" fmla="*/ 2590818 h 2591892"/>
                  <a:gd name="connsiteX9" fmla="*/ 2076450 w 2886194"/>
                  <a:gd name="connsiteY9" fmla="*/ 2533668 h 2591892"/>
                  <a:gd name="connsiteX10" fmla="*/ 2486025 w 2886194"/>
                  <a:gd name="connsiteY10" fmla="*/ 2371743 h 2591892"/>
                  <a:gd name="connsiteX11" fmla="*/ 2762250 w 2886194"/>
                  <a:gd name="connsiteY11" fmla="*/ 1924068 h 2591892"/>
                  <a:gd name="connsiteX12" fmla="*/ 2886075 w 2886194"/>
                  <a:gd name="connsiteY12" fmla="*/ 1171593 h 2591892"/>
                  <a:gd name="connsiteX13" fmla="*/ 2743200 w 2886194"/>
                  <a:gd name="connsiteY13" fmla="*/ 600093 h 2591892"/>
                  <a:gd name="connsiteX14" fmla="*/ 2524125 w 2886194"/>
                  <a:gd name="connsiteY14" fmla="*/ 342918 h 2591892"/>
                  <a:gd name="connsiteX15" fmla="*/ 2209800 w 2886194"/>
                  <a:gd name="connsiteY15" fmla="*/ 161943 h 2591892"/>
                  <a:gd name="connsiteX16" fmla="*/ 1905000 w 2886194"/>
                  <a:gd name="connsiteY16" fmla="*/ 19068 h 2591892"/>
                  <a:gd name="connsiteX17" fmla="*/ 1209675 w 2886194"/>
                  <a:gd name="connsiteY17" fmla="*/ 19068 h 2591892"/>
                  <a:gd name="connsiteX18" fmla="*/ 647700 w 2886194"/>
                  <a:gd name="connsiteY18" fmla="*/ 180993 h 2591892"/>
                  <a:gd name="connsiteX19" fmla="*/ 323850 w 2886194"/>
                  <a:gd name="connsiteY19" fmla="*/ 419118 h 2591892"/>
                  <a:gd name="connsiteX20" fmla="*/ 28575 w 2886194"/>
                  <a:gd name="connsiteY20" fmla="*/ 723918 h 2591892"/>
                  <a:gd name="connsiteX21" fmla="*/ 19050 w 2886194"/>
                  <a:gd name="connsiteY21" fmla="*/ 1057293 h 2591892"/>
                  <a:gd name="connsiteX22" fmla="*/ 95250 w 2886194"/>
                  <a:gd name="connsiteY22" fmla="*/ 1343043 h 2591892"/>
                  <a:gd name="connsiteX23" fmla="*/ 228600 w 2886194"/>
                  <a:gd name="connsiteY23" fmla="*/ 1504968 h 2591892"/>
                  <a:gd name="connsiteX0" fmla="*/ 219527 w 2877121"/>
                  <a:gd name="connsiteY0" fmla="*/ 1504968 h 2591892"/>
                  <a:gd name="connsiteX1" fmla="*/ 276677 w 2877121"/>
                  <a:gd name="connsiteY1" fmla="*/ 1695468 h 2591892"/>
                  <a:gd name="connsiteX2" fmla="*/ 276677 w 2877121"/>
                  <a:gd name="connsiteY2" fmla="*/ 1847868 h 2591892"/>
                  <a:gd name="connsiteX3" fmla="*/ 333827 w 2877121"/>
                  <a:gd name="connsiteY3" fmla="*/ 2124093 h 2591892"/>
                  <a:gd name="connsiteX4" fmla="*/ 581477 w 2877121"/>
                  <a:gd name="connsiteY4" fmla="*/ 2371743 h 2591892"/>
                  <a:gd name="connsiteX5" fmla="*/ 905327 w 2877121"/>
                  <a:gd name="connsiteY5" fmla="*/ 2543193 h 2591892"/>
                  <a:gd name="connsiteX6" fmla="*/ 1191077 w 2877121"/>
                  <a:gd name="connsiteY6" fmla="*/ 2581293 h 2591892"/>
                  <a:gd name="connsiteX7" fmla="*/ 1562552 w 2877121"/>
                  <a:gd name="connsiteY7" fmla="*/ 2571768 h 2591892"/>
                  <a:gd name="connsiteX8" fmla="*/ 1743527 w 2877121"/>
                  <a:gd name="connsiteY8" fmla="*/ 2590818 h 2591892"/>
                  <a:gd name="connsiteX9" fmla="*/ 2067377 w 2877121"/>
                  <a:gd name="connsiteY9" fmla="*/ 2533668 h 2591892"/>
                  <a:gd name="connsiteX10" fmla="*/ 2476952 w 2877121"/>
                  <a:gd name="connsiteY10" fmla="*/ 2371743 h 2591892"/>
                  <a:gd name="connsiteX11" fmla="*/ 2753177 w 2877121"/>
                  <a:gd name="connsiteY11" fmla="*/ 1924068 h 2591892"/>
                  <a:gd name="connsiteX12" fmla="*/ 2877002 w 2877121"/>
                  <a:gd name="connsiteY12" fmla="*/ 1171593 h 2591892"/>
                  <a:gd name="connsiteX13" fmla="*/ 2734127 w 2877121"/>
                  <a:gd name="connsiteY13" fmla="*/ 600093 h 2591892"/>
                  <a:gd name="connsiteX14" fmla="*/ 2515052 w 2877121"/>
                  <a:gd name="connsiteY14" fmla="*/ 342918 h 2591892"/>
                  <a:gd name="connsiteX15" fmla="*/ 2200727 w 2877121"/>
                  <a:gd name="connsiteY15" fmla="*/ 161943 h 2591892"/>
                  <a:gd name="connsiteX16" fmla="*/ 1895927 w 2877121"/>
                  <a:gd name="connsiteY16" fmla="*/ 19068 h 2591892"/>
                  <a:gd name="connsiteX17" fmla="*/ 1200602 w 2877121"/>
                  <a:gd name="connsiteY17" fmla="*/ 19068 h 2591892"/>
                  <a:gd name="connsiteX18" fmla="*/ 638627 w 2877121"/>
                  <a:gd name="connsiteY18" fmla="*/ 180993 h 2591892"/>
                  <a:gd name="connsiteX19" fmla="*/ 314777 w 2877121"/>
                  <a:gd name="connsiteY19" fmla="*/ 419118 h 2591892"/>
                  <a:gd name="connsiteX20" fmla="*/ 9977 w 2877121"/>
                  <a:gd name="connsiteY20" fmla="*/ 1057293 h 2591892"/>
                  <a:gd name="connsiteX21" fmla="*/ 86177 w 2877121"/>
                  <a:gd name="connsiteY21" fmla="*/ 1343043 h 2591892"/>
                  <a:gd name="connsiteX22" fmla="*/ 219527 w 2877121"/>
                  <a:gd name="connsiteY22" fmla="*/ 1504968 h 2591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77121" h="2591892">
                    <a:moveTo>
                      <a:pt x="219527" y="1504968"/>
                    </a:moveTo>
                    <a:cubicBezTo>
                      <a:pt x="251277" y="1563705"/>
                      <a:pt x="267152" y="1638318"/>
                      <a:pt x="276677" y="1695468"/>
                    </a:cubicBezTo>
                    <a:cubicBezTo>
                      <a:pt x="286202" y="1752618"/>
                      <a:pt x="267152" y="1776431"/>
                      <a:pt x="276677" y="1847868"/>
                    </a:cubicBezTo>
                    <a:cubicBezTo>
                      <a:pt x="286202" y="1919306"/>
                      <a:pt x="283027" y="2036781"/>
                      <a:pt x="333827" y="2124093"/>
                    </a:cubicBezTo>
                    <a:cubicBezTo>
                      <a:pt x="384627" y="2211406"/>
                      <a:pt x="486227" y="2301893"/>
                      <a:pt x="581477" y="2371743"/>
                    </a:cubicBezTo>
                    <a:cubicBezTo>
                      <a:pt x="676727" y="2441593"/>
                      <a:pt x="803727" y="2508268"/>
                      <a:pt x="905327" y="2543193"/>
                    </a:cubicBezTo>
                    <a:cubicBezTo>
                      <a:pt x="1006927" y="2578118"/>
                      <a:pt x="1081540" y="2576531"/>
                      <a:pt x="1191077" y="2581293"/>
                    </a:cubicBezTo>
                    <a:cubicBezTo>
                      <a:pt x="1300614" y="2586055"/>
                      <a:pt x="1470477" y="2570181"/>
                      <a:pt x="1562552" y="2571768"/>
                    </a:cubicBezTo>
                    <a:cubicBezTo>
                      <a:pt x="1654627" y="2573356"/>
                      <a:pt x="1659390" y="2597168"/>
                      <a:pt x="1743527" y="2590818"/>
                    </a:cubicBezTo>
                    <a:cubicBezTo>
                      <a:pt x="1827664" y="2584468"/>
                      <a:pt x="1945140" y="2570180"/>
                      <a:pt x="2067377" y="2533668"/>
                    </a:cubicBezTo>
                    <a:cubicBezTo>
                      <a:pt x="2189614" y="2497156"/>
                      <a:pt x="2362652" y="2473343"/>
                      <a:pt x="2476952" y="2371743"/>
                    </a:cubicBezTo>
                    <a:cubicBezTo>
                      <a:pt x="2591252" y="2270143"/>
                      <a:pt x="2686502" y="2124093"/>
                      <a:pt x="2753177" y="1924068"/>
                    </a:cubicBezTo>
                    <a:cubicBezTo>
                      <a:pt x="2819852" y="1724043"/>
                      <a:pt x="2880177" y="1392255"/>
                      <a:pt x="2877002" y="1171593"/>
                    </a:cubicBezTo>
                    <a:cubicBezTo>
                      <a:pt x="2873827" y="950931"/>
                      <a:pt x="2794452" y="738205"/>
                      <a:pt x="2734127" y="600093"/>
                    </a:cubicBezTo>
                    <a:cubicBezTo>
                      <a:pt x="2673802" y="461981"/>
                      <a:pt x="2603952" y="415943"/>
                      <a:pt x="2515052" y="342918"/>
                    </a:cubicBezTo>
                    <a:cubicBezTo>
                      <a:pt x="2426152" y="269893"/>
                      <a:pt x="2303914" y="215918"/>
                      <a:pt x="2200727" y="161943"/>
                    </a:cubicBezTo>
                    <a:cubicBezTo>
                      <a:pt x="2097540" y="107968"/>
                      <a:pt x="2062614" y="42880"/>
                      <a:pt x="1895927" y="19068"/>
                    </a:cubicBezTo>
                    <a:cubicBezTo>
                      <a:pt x="1729240" y="-4744"/>
                      <a:pt x="1410152" y="-7919"/>
                      <a:pt x="1200602" y="19068"/>
                    </a:cubicBezTo>
                    <a:cubicBezTo>
                      <a:pt x="991052" y="46055"/>
                      <a:pt x="786264" y="114318"/>
                      <a:pt x="638627" y="180993"/>
                    </a:cubicBezTo>
                    <a:cubicBezTo>
                      <a:pt x="490990" y="247668"/>
                      <a:pt x="419552" y="273068"/>
                      <a:pt x="314777" y="419118"/>
                    </a:cubicBezTo>
                    <a:cubicBezTo>
                      <a:pt x="210002" y="565168"/>
                      <a:pt x="48077" y="903306"/>
                      <a:pt x="9977" y="1057293"/>
                    </a:cubicBezTo>
                    <a:cubicBezTo>
                      <a:pt x="-28123" y="1211281"/>
                      <a:pt x="52840" y="1270018"/>
                      <a:pt x="86177" y="1343043"/>
                    </a:cubicBezTo>
                    <a:cubicBezTo>
                      <a:pt x="119514" y="1416068"/>
                      <a:pt x="187777" y="1446231"/>
                      <a:pt x="219527" y="1504968"/>
                    </a:cubicBezTo>
                    <a:close/>
                  </a:path>
                </a:pathLst>
              </a:custGeom>
              <a:noFill/>
              <a:ln w="22225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5212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3" t="72837"/>
          <a:stretch/>
        </p:blipFill>
        <p:spPr bwMode="auto">
          <a:xfrm>
            <a:off x="736985" y="836572"/>
            <a:ext cx="10635864" cy="594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3" t="6855" b="36263"/>
          <a:stretch/>
        </p:blipFill>
        <p:spPr bwMode="auto">
          <a:xfrm>
            <a:off x="736986" y="3877208"/>
            <a:ext cx="5242199" cy="284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-133350"/>
            <a:ext cx="10515600" cy="1325563"/>
          </a:xfrm>
        </p:spPr>
        <p:txBody>
          <a:bodyPr/>
          <a:lstStyle/>
          <a:p>
            <a:r>
              <a:rPr lang="en-US" dirty="0"/>
              <a:t>Case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6050" y="2448467"/>
            <a:ext cx="2679700" cy="4103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Baseline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4516" r="2" b="23791"/>
          <a:stretch/>
        </p:blipFill>
        <p:spPr bwMode="auto">
          <a:xfrm>
            <a:off x="859020" y="830895"/>
            <a:ext cx="10447386" cy="31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/>
          <p:cNvSpPr txBox="1">
            <a:spLocks noChangeAspect="1"/>
          </p:cNvSpPr>
          <p:nvPr/>
        </p:nvSpPr>
        <p:spPr>
          <a:xfrm>
            <a:off x="170318" y="3564064"/>
            <a:ext cx="264359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Baseline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722700" y="6335516"/>
            <a:ext cx="5338029" cy="497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</a:rPr>
              <a:t>2 months (2 weeks before ERM peel)</a:t>
            </a:r>
          </a:p>
        </p:txBody>
      </p:sp>
      <p:sp>
        <p:nvSpPr>
          <p:cNvPr id="28" name="Content Placeholder 2"/>
          <p:cNvSpPr txBox="1">
            <a:spLocks noChangeAspect="1"/>
          </p:cNvSpPr>
          <p:nvPr/>
        </p:nvSpPr>
        <p:spPr>
          <a:xfrm>
            <a:off x="5405944" y="3564064"/>
            <a:ext cx="264359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Baseline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3" t="14594" b="42703"/>
          <a:stretch/>
        </p:blipFill>
        <p:spPr bwMode="auto">
          <a:xfrm>
            <a:off x="5999492" y="4044195"/>
            <a:ext cx="5274623" cy="216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880398" y="6336327"/>
            <a:ext cx="5638800" cy="1137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</a:rPr>
              <a:t>3 months (2 weeks after ERM peel)</a:t>
            </a:r>
          </a:p>
        </p:txBody>
      </p:sp>
    </p:spTree>
    <p:extLst>
      <p:ext uri="{BB962C8B-B14F-4D97-AF65-F5344CB8AC3E}">
        <p14:creationId xmlns:p14="http://schemas.microsoft.com/office/powerpoint/2010/main" val="1664248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 r="10124"/>
          <a:stretch/>
        </p:blipFill>
        <p:spPr bwMode="auto">
          <a:xfrm>
            <a:off x="3040327" y="3186337"/>
            <a:ext cx="3655329" cy="36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710084" y="6443125"/>
            <a:ext cx="1357860" cy="4112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indent="0" algn="ctr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000000"/>
                </a:solidFill>
              </a:defRPr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9 months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4" y="315030"/>
            <a:ext cx="2918563" cy="11126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Case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250" y="6443126"/>
            <a:ext cx="1365338" cy="390142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</a:rPr>
              <a:t>Baseline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50323" y="92937"/>
            <a:ext cx="7329518" cy="6740342"/>
            <a:chOff x="3050323" y="92937"/>
            <a:chExt cx="7329518" cy="6740342"/>
          </a:xfrm>
        </p:grpSpPr>
        <p:pic>
          <p:nvPicPr>
            <p:cNvPr id="7171" name="Picture 3" descr="\\CELLFS01\RedirectedFolders\ohad\Desktop\last.png"/>
            <p:cNvPicPr preferRelativeResize="0"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0" t="5364" r="3942" b="3436"/>
            <a:stretch/>
          </p:blipFill>
          <p:spPr bwMode="auto">
            <a:xfrm>
              <a:off x="6710084" y="92937"/>
              <a:ext cx="3669757" cy="3090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9" r="3264" b="10333"/>
            <a:stretch/>
          </p:blipFill>
          <p:spPr bwMode="auto">
            <a:xfrm>
              <a:off x="6710084" y="3183623"/>
              <a:ext cx="3658166" cy="364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3050323" y="92937"/>
              <a:ext cx="3645333" cy="3093400"/>
              <a:chOff x="2422178" y="590532"/>
              <a:chExt cx="3583131" cy="3040616"/>
            </a:xfrm>
          </p:grpSpPr>
          <p:pic>
            <p:nvPicPr>
              <p:cNvPr id="17" name="Picture 2" descr="\\CELLFS01\RedirectedFolders\ohad\Desktop\bas.png"/>
              <p:cNvPicPr preferRelativeResize="0">
                <a:picLocks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39" t="4100" r="14694" b="4700"/>
              <a:stretch/>
            </p:blipFill>
            <p:spPr bwMode="auto">
              <a:xfrm>
                <a:off x="2422178" y="613775"/>
                <a:ext cx="3583131" cy="30173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Freeform 17"/>
              <p:cNvSpPr/>
              <p:nvPr/>
            </p:nvSpPr>
            <p:spPr>
              <a:xfrm>
                <a:off x="2714172" y="590532"/>
                <a:ext cx="2877121" cy="2591892"/>
              </a:xfrm>
              <a:custGeom>
                <a:avLst/>
                <a:gdLst>
                  <a:gd name="connsiteX0" fmla="*/ 228600 w 2887592"/>
                  <a:gd name="connsiteY0" fmla="*/ 1504968 h 2591892"/>
                  <a:gd name="connsiteX1" fmla="*/ 285750 w 2887592"/>
                  <a:gd name="connsiteY1" fmla="*/ 1695468 h 2591892"/>
                  <a:gd name="connsiteX2" fmla="*/ 285750 w 2887592"/>
                  <a:gd name="connsiteY2" fmla="*/ 1847868 h 2591892"/>
                  <a:gd name="connsiteX3" fmla="*/ 342900 w 2887592"/>
                  <a:gd name="connsiteY3" fmla="*/ 2124093 h 2591892"/>
                  <a:gd name="connsiteX4" fmla="*/ 590550 w 2887592"/>
                  <a:gd name="connsiteY4" fmla="*/ 2371743 h 2591892"/>
                  <a:gd name="connsiteX5" fmla="*/ 914400 w 2887592"/>
                  <a:gd name="connsiteY5" fmla="*/ 2543193 h 2591892"/>
                  <a:gd name="connsiteX6" fmla="*/ 1200150 w 2887592"/>
                  <a:gd name="connsiteY6" fmla="*/ 2581293 h 2591892"/>
                  <a:gd name="connsiteX7" fmla="*/ 1571625 w 2887592"/>
                  <a:gd name="connsiteY7" fmla="*/ 2571768 h 2591892"/>
                  <a:gd name="connsiteX8" fmla="*/ 1752600 w 2887592"/>
                  <a:gd name="connsiteY8" fmla="*/ 2590818 h 2591892"/>
                  <a:gd name="connsiteX9" fmla="*/ 2076450 w 2887592"/>
                  <a:gd name="connsiteY9" fmla="*/ 2533668 h 2591892"/>
                  <a:gd name="connsiteX10" fmla="*/ 2486025 w 2887592"/>
                  <a:gd name="connsiteY10" fmla="*/ 2371743 h 2591892"/>
                  <a:gd name="connsiteX11" fmla="*/ 2562225 w 2887592"/>
                  <a:gd name="connsiteY11" fmla="*/ 2162193 h 2591892"/>
                  <a:gd name="connsiteX12" fmla="*/ 2638425 w 2887592"/>
                  <a:gd name="connsiteY12" fmla="*/ 1885968 h 2591892"/>
                  <a:gd name="connsiteX13" fmla="*/ 2828925 w 2887592"/>
                  <a:gd name="connsiteY13" fmla="*/ 1476393 h 2591892"/>
                  <a:gd name="connsiteX14" fmla="*/ 2886075 w 2887592"/>
                  <a:gd name="connsiteY14" fmla="*/ 1171593 h 2591892"/>
                  <a:gd name="connsiteX15" fmla="*/ 2781300 w 2887592"/>
                  <a:gd name="connsiteY15" fmla="*/ 847743 h 2591892"/>
                  <a:gd name="connsiteX16" fmla="*/ 2743200 w 2887592"/>
                  <a:gd name="connsiteY16" fmla="*/ 600093 h 2591892"/>
                  <a:gd name="connsiteX17" fmla="*/ 2524125 w 2887592"/>
                  <a:gd name="connsiteY17" fmla="*/ 342918 h 2591892"/>
                  <a:gd name="connsiteX18" fmla="*/ 2209800 w 2887592"/>
                  <a:gd name="connsiteY18" fmla="*/ 161943 h 2591892"/>
                  <a:gd name="connsiteX19" fmla="*/ 1905000 w 2887592"/>
                  <a:gd name="connsiteY19" fmla="*/ 19068 h 2591892"/>
                  <a:gd name="connsiteX20" fmla="*/ 1209675 w 2887592"/>
                  <a:gd name="connsiteY20" fmla="*/ 19068 h 2591892"/>
                  <a:gd name="connsiteX21" fmla="*/ 647700 w 2887592"/>
                  <a:gd name="connsiteY21" fmla="*/ 180993 h 2591892"/>
                  <a:gd name="connsiteX22" fmla="*/ 323850 w 2887592"/>
                  <a:gd name="connsiteY22" fmla="*/ 419118 h 2591892"/>
                  <a:gd name="connsiteX23" fmla="*/ 28575 w 2887592"/>
                  <a:gd name="connsiteY23" fmla="*/ 723918 h 2591892"/>
                  <a:gd name="connsiteX24" fmla="*/ 19050 w 2887592"/>
                  <a:gd name="connsiteY24" fmla="*/ 1057293 h 2591892"/>
                  <a:gd name="connsiteX25" fmla="*/ 95250 w 2887592"/>
                  <a:gd name="connsiteY25" fmla="*/ 1343043 h 2591892"/>
                  <a:gd name="connsiteX26" fmla="*/ 228600 w 2887592"/>
                  <a:gd name="connsiteY26" fmla="*/ 1504968 h 2591892"/>
                  <a:gd name="connsiteX0" fmla="*/ 228600 w 2887592"/>
                  <a:gd name="connsiteY0" fmla="*/ 1504968 h 2591892"/>
                  <a:gd name="connsiteX1" fmla="*/ 285750 w 2887592"/>
                  <a:gd name="connsiteY1" fmla="*/ 1695468 h 2591892"/>
                  <a:gd name="connsiteX2" fmla="*/ 285750 w 2887592"/>
                  <a:gd name="connsiteY2" fmla="*/ 1847868 h 2591892"/>
                  <a:gd name="connsiteX3" fmla="*/ 342900 w 2887592"/>
                  <a:gd name="connsiteY3" fmla="*/ 2124093 h 2591892"/>
                  <a:gd name="connsiteX4" fmla="*/ 590550 w 2887592"/>
                  <a:gd name="connsiteY4" fmla="*/ 2371743 h 2591892"/>
                  <a:gd name="connsiteX5" fmla="*/ 914400 w 2887592"/>
                  <a:gd name="connsiteY5" fmla="*/ 2543193 h 2591892"/>
                  <a:gd name="connsiteX6" fmla="*/ 1200150 w 2887592"/>
                  <a:gd name="connsiteY6" fmla="*/ 2581293 h 2591892"/>
                  <a:gd name="connsiteX7" fmla="*/ 1571625 w 2887592"/>
                  <a:gd name="connsiteY7" fmla="*/ 2571768 h 2591892"/>
                  <a:gd name="connsiteX8" fmla="*/ 1752600 w 2887592"/>
                  <a:gd name="connsiteY8" fmla="*/ 2590818 h 2591892"/>
                  <a:gd name="connsiteX9" fmla="*/ 2076450 w 2887592"/>
                  <a:gd name="connsiteY9" fmla="*/ 2533668 h 2591892"/>
                  <a:gd name="connsiteX10" fmla="*/ 2486025 w 2887592"/>
                  <a:gd name="connsiteY10" fmla="*/ 2371743 h 2591892"/>
                  <a:gd name="connsiteX11" fmla="*/ 2638425 w 2887592"/>
                  <a:gd name="connsiteY11" fmla="*/ 1885968 h 2591892"/>
                  <a:gd name="connsiteX12" fmla="*/ 2828925 w 2887592"/>
                  <a:gd name="connsiteY12" fmla="*/ 1476393 h 2591892"/>
                  <a:gd name="connsiteX13" fmla="*/ 2886075 w 2887592"/>
                  <a:gd name="connsiteY13" fmla="*/ 1171593 h 2591892"/>
                  <a:gd name="connsiteX14" fmla="*/ 2781300 w 2887592"/>
                  <a:gd name="connsiteY14" fmla="*/ 847743 h 2591892"/>
                  <a:gd name="connsiteX15" fmla="*/ 2743200 w 2887592"/>
                  <a:gd name="connsiteY15" fmla="*/ 600093 h 2591892"/>
                  <a:gd name="connsiteX16" fmla="*/ 2524125 w 2887592"/>
                  <a:gd name="connsiteY16" fmla="*/ 342918 h 2591892"/>
                  <a:gd name="connsiteX17" fmla="*/ 2209800 w 2887592"/>
                  <a:gd name="connsiteY17" fmla="*/ 161943 h 2591892"/>
                  <a:gd name="connsiteX18" fmla="*/ 1905000 w 2887592"/>
                  <a:gd name="connsiteY18" fmla="*/ 19068 h 2591892"/>
                  <a:gd name="connsiteX19" fmla="*/ 1209675 w 2887592"/>
                  <a:gd name="connsiteY19" fmla="*/ 19068 h 2591892"/>
                  <a:gd name="connsiteX20" fmla="*/ 647700 w 2887592"/>
                  <a:gd name="connsiteY20" fmla="*/ 180993 h 2591892"/>
                  <a:gd name="connsiteX21" fmla="*/ 323850 w 2887592"/>
                  <a:gd name="connsiteY21" fmla="*/ 419118 h 2591892"/>
                  <a:gd name="connsiteX22" fmla="*/ 28575 w 2887592"/>
                  <a:gd name="connsiteY22" fmla="*/ 723918 h 2591892"/>
                  <a:gd name="connsiteX23" fmla="*/ 19050 w 2887592"/>
                  <a:gd name="connsiteY23" fmla="*/ 1057293 h 2591892"/>
                  <a:gd name="connsiteX24" fmla="*/ 95250 w 2887592"/>
                  <a:gd name="connsiteY24" fmla="*/ 1343043 h 2591892"/>
                  <a:gd name="connsiteX25" fmla="*/ 228600 w 2887592"/>
                  <a:gd name="connsiteY25" fmla="*/ 1504968 h 2591892"/>
                  <a:gd name="connsiteX0" fmla="*/ 228600 w 2887013"/>
                  <a:gd name="connsiteY0" fmla="*/ 1504968 h 2591892"/>
                  <a:gd name="connsiteX1" fmla="*/ 285750 w 2887013"/>
                  <a:gd name="connsiteY1" fmla="*/ 1695468 h 2591892"/>
                  <a:gd name="connsiteX2" fmla="*/ 285750 w 2887013"/>
                  <a:gd name="connsiteY2" fmla="*/ 1847868 h 2591892"/>
                  <a:gd name="connsiteX3" fmla="*/ 342900 w 2887013"/>
                  <a:gd name="connsiteY3" fmla="*/ 2124093 h 2591892"/>
                  <a:gd name="connsiteX4" fmla="*/ 590550 w 2887013"/>
                  <a:gd name="connsiteY4" fmla="*/ 2371743 h 2591892"/>
                  <a:gd name="connsiteX5" fmla="*/ 914400 w 2887013"/>
                  <a:gd name="connsiteY5" fmla="*/ 2543193 h 2591892"/>
                  <a:gd name="connsiteX6" fmla="*/ 1200150 w 2887013"/>
                  <a:gd name="connsiteY6" fmla="*/ 2581293 h 2591892"/>
                  <a:gd name="connsiteX7" fmla="*/ 1571625 w 2887013"/>
                  <a:gd name="connsiteY7" fmla="*/ 2571768 h 2591892"/>
                  <a:gd name="connsiteX8" fmla="*/ 1752600 w 2887013"/>
                  <a:gd name="connsiteY8" fmla="*/ 2590818 h 2591892"/>
                  <a:gd name="connsiteX9" fmla="*/ 2076450 w 2887013"/>
                  <a:gd name="connsiteY9" fmla="*/ 2533668 h 2591892"/>
                  <a:gd name="connsiteX10" fmla="*/ 2486025 w 2887013"/>
                  <a:gd name="connsiteY10" fmla="*/ 2371743 h 2591892"/>
                  <a:gd name="connsiteX11" fmla="*/ 2762250 w 2887013"/>
                  <a:gd name="connsiteY11" fmla="*/ 1924068 h 2591892"/>
                  <a:gd name="connsiteX12" fmla="*/ 2828925 w 2887013"/>
                  <a:gd name="connsiteY12" fmla="*/ 1476393 h 2591892"/>
                  <a:gd name="connsiteX13" fmla="*/ 2886075 w 2887013"/>
                  <a:gd name="connsiteY13" fmla="*/ 1171593 h 2591892"/>
                  <a:gd name="connsiteX14" fmla="*/ 2781300 w 2887013"/>
                  <a:gd name="connsiteY14" fmla="*/ 847743 h 2591892"/>
                  <a:gd name="connsiteX15" fmla="*/ 2743200 w 2887013"/>
                  <a:gd name="connsiteY15" fmla="*/ 600093 h 2591892"/>
                  <a:gd name="connsiteX16" fmla="*/ 2524125 w 2887013"/>
                  <a:gd name="connsiteY16" fmla="*/ 342918 h 2591892"/>
                  <a:gd name="connsiteX17" fmla="*/ 2209800 w 2887013"/>
                  <a:gd name="connsiteY17" fmla="*/ 161943 h 2591892"/>
                  <a:gd name="connsiteX18" fmla="*/ 1905000 w 2887013"/>
                  <a:gd name="connsiteY18" fmla="*/ 19068 h 2591892"/>
                  <a:gd name="connsiteX19" fmla="*/ 1209675 w 2887013"/>
                  <a:gd name="connsiteY19" fmla="*/ 19068 h 2591892"/>
                  <a:gd name="connsiteX20" fmla="*/ 647700 w 2887013"/>
                  <a:gd name="connsiteY20" fmla="*/ 180993 h 2591892"/>
                  <a:gd name="connsiteX21" fmla="*/ 323850 w 2887013"/>
                  <a:gd name="connsiteY21" fmla="*/ 419118 h 2591892"/>
                  <a:gd name="connsiteX22" fmla="*/ 28575 w 2887013"/>
                  <a:gd name="connsiteY22" fmla="*/ 723918 h 2591892"/>
                  <a:gd name="connsiteX23" fmla="*/ 19050 w 2887013"/>
                  <a:gd name="connsiteY23" fmla="*/ 1057293 h 2591892"/>
                  <a:gd name="connsiteX24" fmla="*/ 95250 w 2887013"/>
                  <a:gd name="connsiteY24" fmla="*/ 1343043 h 2591892"/>
                  <a:gd name="connsiteX25" fmla="*/ 228600 w 2887013"/>
                  <a:gd name="connsiteY25" fmla="*/ 1504968 h 2591892"/>
                  <a:gd name="connsiteX0" fmla="*/ 228600 w 2886162"/>
                  <a:gd name="connsiteY0" fmla="*/ 1504968 h 2591892"/>
                  <a:gd name="connsiteX1" fmla="*/ 285750 w 2886162"/>
                  <a:gd name="connsiteY1" fmla="*/ 1695468 h 2591892"/>
                  <a:gd name="connsiteX2" fmla="*/ 285750 w 2886162"/>
                  <a:gd name="connsiteY2" fmla="*/ 1847868 h 2591892"/>
                  <a:gd name="connsiteX3" fmla="*/ 342900 w 2886162"/>
                  <a:gd name="connsiteY3" fmla="*/ 2124093 h 2591892"/>
                  <a:gd name="connsiteX4" fmla="*/ 590550 w 2886162"/>
                  <a:gd name="connsiteY4" fmla="*/ 2371743 h 2591892"/>
                  <a:gd name="connsiteX5" fmla="*/ 914400 w 2886162"/>
                  <a:gd name="connsiteY5" fmla="*/ 2543193 h 2591892"/>
                  <a:gd name="connsiteX6" fmla="*/ 1200150 w 2886162"/>
                  <a:gd name="connsiteY6" fmla="*/ 2581293 h 2591892"/>
                  <a:gd name="connsiteX7" fmla="*/ 1571625 w 2886162"/>
                  <a:gd name="connsiteY7" fmla="*/ 2571768 h 2591892"/>
                  <a:gd name="connsiteX8" fmla="*/ 1752600 w 2886162"/>
                  <a:gd name="connsiteY8" fmla="*/ 2590818 h 2591892"/>
                  <a:gd name="connsiteX9" fmla="*/ 2076450 w 2886162"/>
                  <a:gd name="connsiteY9" fmla="*/ 2533668 h 2591892"/>
                  <a:gd name="connsiteX10" fmla="*/ 2486025 w 2886162"/>
                  <a:gd name="connsiteY10" fmla="*/ 2371743 h 2591892"/>
                  <a:gd name="connsiteX11" fmla="*/ 2762250 w 2886162"/>
                  <a:gd name="connsiteY11" fmla="*/ 1924068 h 2591892"/>
                  <a:gd name="connsiteX12" fmla="*/ 2886075 w 2886162"/>
                  <a:gd name="connsiteY12" fmla="*/ 1171593 h 2591892"/>
                  <a:gd name="connsiteX13" fmla="*/ 2781300 w 2886162"/>
                  <a:gd name="connsiteY13" fmla="*/ 847743 h 2591892"/>
                  <a:gd name="connsiteX14" fmla="*/ 2743200 w 2886162"/>
                  <a:gd name="connsiteY14" fmla="*/ 600093 h 2591892"/>
                  <a:gd name="connsiteX15" fmla="*/ 2524125 w 2886162"/>
                  <a:gd name="connsiteY15" fmla="*/ 342918 h 2591892"/>
                  <a:gd name="connsiteX16" fmla="*/ 2209800 w 2886162"/>
                  <a:gd name="connsiteY16" fmla="*/ 161943 h 2591892"/>
                  <a:gd name="connsiteX17" fmla="*/ 1905000 w 2886162"/>
                  <a:gd name="connsiteY17" fmla="*/ 19068 h 2591892"/>
                  <a:gd name="connsiteX18" fmla="*/ 1209675 w 2886162"/>
                  <a:gd name="connsiteY18" fmla="*/ 19068 h 2591892"/>
                  <a:gd name="connsiteX19" fmla="*/ 647700 w 2886162"/>
                  <a:gd name="connsiteY19" fmla="*/ 180993 h 2591892"/>
                  <a:gd name="connsiteX20" fmla="*/ 323850 w 2886162"/>
                  <a:gd name="connsiteY20" fmla="*/ 419118 h 2591892"/>
                  <a:gd name="connsiteX21" fmla="*/ 28575 w 2886162"/>
                  <a:gd name="connsiteY21" fmla="*/ 723918 h 2591892"/>
                  <a:gd name="connsiteX22" fmla="*/ 19050 w 2886162"/>
                  <a:gd name="connsiteY22" fmla="*/ 1057293 h 2591892"/>
                  <a:gd name="connsiteX23" fmla="*/ 95250 w 2886162"/>
                  <a:gd name="connsiteY23" fmla="*/ 1343043 h 2591892"/>
                  <a:gd name="connsiteX24" fmla="*/ 228600 w 2886162"/>
                  <a:gd name="connsiteY24" fmla="*/ 1504968 h 2591892"/>
                  <a:gd name="connsiteX0" fmla="*/ 228600 w 2886162"/>
                  <a:gd name="connsiteY0" fmla="*/ 1504968 h 2591892"/>
                  <a:gd name="connsiteX1" fmla="*/ 285750 w 2886162"/>
                  <a:gd name="connsiteY1" fmla="*/ 1695468 h 2591892"/>
                  <a:gd name="connsiteX2" fmla="*/ 285750 w 2886162"/>
                  <a:gd name="connsiteY2" fmla="*/ 1847868 h 2591892"/>
                  <a:gd name="connsiteX3" fmla="*/ 342900 w 2886162"/>
                  <a:gd name="connsiteY3" fmla="*/ 2124093 h 2591892"/>
                  <a:gd name="connsiteX4" fmla="*/ 590550 w 2886162"/>
                  <a:gd name="connsiteY4" fmla="*/ 2371743 h 2591892"/>
                  <a:gd name="connsiteX5" fmla="*/ 914400 w 2886162"/>
                  <a:gd name="connsiteY5" fmla="*/ 2543193 h 2591892"/>
                  <a:gd name="connsiteX6" fmla="*/ 1200150 w 2886162"/>
                  <a:gd name="connsiteY6" fmla="*/ 2581293 h 2591892"/>
                  <a:gd name="connsiteX7" fmla="*/ 1571625 w 2886162"/>
                  <a:gd name="connsiteY7" fmla="*/ 2571768 h 2591892"/>
                  <a:gd name="connsiteX8" fmla="*/ 1752600 w 2886162"/>
                  <a:gd name="connsiteY8" fmla="*/ 2590818 h 2591892"/>
                  <a:gd name="connsiteX9" fmla="*/ 2076450 w 2886162"/>
                  <a:gd name="connsiteY9" fmla="*/ 2533668 h 2591892"/>
                  <a:gd name="connsiteX10" fmla="*/ 2486025 w 2886162"/>
                  <a:gd name="connsiteY10" fmla="*/ 2371743 h 2591892"/>
                  <a:gd name="connsiteX11" fmla="*/ 2762250 w 2886162"/>
                  <a:gd name="connsiteY11" fmla="*/ 1924068 h 2591892"/>
                  <a:gd name="connsiteX12" fmla="*/ 2886075 w 2886162"/>
                  <a:gd name="connsiteY12" fmla="*/ 1171593 h 2591892"/>
                  <a:gd name="connsiteX13" fmla="*/ 2781300 w 2886162"/>
                  <a:gd name="connsiteY13" fmla="*/ 847743 h 2591892"/>
                  <a:gd name="connsiteX14" fmla="*/ 2743200 w 2886162"/>
                  <a:gd name="connsiteY14" fmla="*/ 600093 h 2591892"/>
                  <a:gd name="connsiteX15" fmla="*/ 2524125 w 2886162"/>
                  <a:gd name="connsiteY15" fmla="*/ 342918 h 2591892"/>
                  <a:gd name="connsiteX16" fmla="*/ 2209800 w 2886162"/>
                  <a:gd name="connsiteY16" fmla="*/ 161943 h 2591892"/>
                  <a:gd name="connsiteX17" fmla="*/ 1905000 w 2886162"/>
                  <a:gd name="connsiteY17" fmla="*/ 19068 h 2591892"/>
                  <a:gd name="connsiteX18" fmla="*/ 1209675 w 2886162"/>
                  <a:gd name="connsiteY18" fmla="*/ 19068 h 2591892"/>
                  <a:gd name="connsiteX19" fmla="*/ 647700 w 2886162"/>
                  <a:gd name="connsiteY19" fmla="*/ 180993 h 2591892"/>
                  <a:gd name="connsiteX20" fmla="*/ 323850 w 2886162"/>
                  <a:gd name="connsiteY20" fmla="*/ 419118 h 2591892"/>
                  <a:gd name="connsiteX21" fmla="*/ 28575 w 2886162"/>
                  <a:gd name="connsiteY21" fmla="*/ 723918 h 2591892"/>
                  <a:gd name="connsiteX22" fmla="*/ 19050 w 2886162"/>
                  <a:gd name="connsiteY22" fmla="*/ 1057293 h 2591892"/>
                  <a:gd name="connsiteX23" fmla="*/ 95250 w 2886162"/>
                  <a:gd name="connsiteY23" fmla="*/ 1343043 h 2591892"/>
                  <a:gd name="connsiteX24" fmla="*/ 228600 w 2886162"/>
                  <a:gd name="connsiteY24" fmla="*/ 1504968 h 2591892"/>
                  <a:gd name="connsiteX0" fmla="*/ 228600 w 2886194"/>
                  <a:gd name="connsiteY0" fmla="*/ 1504968 h 2591892"/>
                  <a:gd name="connsiteX1" fmla="*/ 285750 w 2886194"/>
                  <a:gd name="connsiteY1" fmla="*/ 1695468 h 2591892"/>
                  <a:gd name="connsiteX2" fmla="*/ 285750 w 2886194"/>
                  <a:gd name="connsiteY2" fmla="*/ 1847868 h 2591892"/>
                  <a:gd name="connsiteX3" fmla="*/ 342900 w 2886194"/>
                  <a:gd name="connsiteY3" fmla="*/ 2124093 h 2591892"/>
                  <a:gd name="connsiteX4" fmla="*/ 590550 w 2886194"/>
                  <a:gd name="connsiteY4" fmla="*/ 2371743 h 2591892"/>
                  <a:gd name="connsiteX5" fmla="*/ 914400 w 2886194"/>
                  <a:gd name="connsiteY5" fmla="*/ 2543193 h 2591892"/>
                  <a:gd name="connsiteX6" fmla="*/ 1200150 w 2886194"/>
                  <a:gd name="connsiteY6" fmla="*/ 2581293 h 2591892"/>
                  <a:gd name="connsiteX7" fmla="*/ 1571625 w 2886194"/>
                  <a:gd name="connsiteY7" fmla="*/ 2571768 h 2591892"/>
                  <a:gd name="connsiteX8" fmla="*/ 1752600 w 2886194"/>
                  <a:gd name="connsiteY8" fmla="*/ 2590818 h 2591892"/>
                  <a:gd name="connsiteX9" fmla="*/ 2076450 w 2886194"/>
                  <a:gd name="connsiteY9" fmla="*/ 2533668 h 2591892"/>
                  <a:gd name="connsiteX10" fmla="*/ 2486025 w 2886194"/>
                  <a:gd name="connsiteY10" fmla="*/ 2371743 h 2591892"/>
                  <a:gd name="connsiteX11" fmla="*/ 2762250 w 2886194"/>
                  <a:gd name="connsiteY11" fmla="*/ 1924068 h 2591892"/>
                  <a:gd name="connsiteX12" fmla="*/ 2886075 w 2886194"/>
                  <a:gd name="connsiteY12" fmla="*/ 1171593 h 2591892"/>
                  <a:gd name="connsiteX13" fmla="*/ 2743200 w 2886194"/>
                  <a:gd name="connsiteY13" fmla="*/ 600093 h 2591892"/>
                  <a:gd name="connsiteX14" fmla="*/ 2524125 w 2886194"/>
                  <a:gd name="connsiteY14" fmla="*/ 342918 h 2591892"/>
                  <a:gd name="connsiteX15" fmla="*/ 2209800 w 2886194"/>
                  <a:gd name="connsiteY15" fmla="*/ 161943 h 2591892"/>
                  <a:gd name="connsiteX16" fmla="*/ 1905000 w 2886194"/>
                  <a:gd name="connsiteY16" fmla="*/ 19068 h 2591892"/>
                  <a:gd name="connsiteX17" fmla="*/ 1209675 w 2886194"/>
                  <a:gd name="connsiteY17" fmla="*/ 19068 h 2591892"/>
                  <a:gd name="connsiteX18" fmla="*/ 647700 w 2886194"/>
                  <a:gd name="connsiteY18" fmla="*/ 180993 h 2591892"/>
                  <a:gd name="connsiteX19" fmla="*/ 323850 w 2886194"/>
                  <a:gd name="connsiteY19" fmla="*/ 419118 h 2591892"/>
                  <a:gd name="connsiteX20" fmla="*/ 28575 w 2886194"/>
                  <a:gd name="connsiteY20" fmla="*/ 723918 h 2591892"/>
                  <a:gd name="connsiteX21" fmla="*/ 19050 w 2886194"/>
                  <a:gd name="connsiteY21" fmla="*/ 1057293 h 2591892"/>
                  <a:gd name="connsiteX22" fmla="*/ 95250 w 2886194"/>
                  <a:gd name="connsiteY22" fmla="*/ 1343043 h 2591892"/>
                  <a:gd name="connsiteX23" fmla="*/ 228600 w 2886194"/>
                  <a:gd name="connsiteY23" fmla="*/ 1504968 h 2591892"/>
                  <a:gd name="connsiteX0" fmla="*/ 219527 w 2877121"/>
                  <a:gd name="connsiteY0" fmla="*/ 1504968 h 2591892"/>
                  <a:gd name="connsiteX1" fmla="*/ 276677 w 2877121"/>
                  <a:gd name="connsiteY1" fmla="*/ 1695468 h 2591892"/>
                  <a:gd name="connsiteX2" fmla="*/ 276677 w 2877121"/>
                  <a:gd name="connsiteY2" fmla="*/ 1847868 h 2591892"/>
                  <a:gd name="connsiteX3" fmla="*/ 333827 w 2877121"/>
                  <a:gd name="connsiteY3" fmla="*/ 2124093 h 2591892"/>
                  <a:gd name="connsiteX4" fmla="*/ 581477 w 2877121"/>
                  <a:gd name="connsiteY4" fmla="*/ 2371743 h 2591892"/>
                  <a:gd name="connsiteX5" fmla="*/ 905327 w 2877121"/>
                  <a:gd name="connsiteY5" fmla="*/ 2543193 h 2591892"/>
                  <a:gd name="connsiteX6" fmla="*/ 1191077 w 2877121"/>
                  <a:gd name="connsiteY6" fmla="*/ 2581293 h 2591892"/>
                  <a:gd name="connsiteX7" fmla="*/ 1562552 w 2877121"/>
                  <a:gd name="connsiteY7" fmla="*/ 2571768 h 2591892"/>
                  <a:gd name="connsiteX8" fmla="*/ 1743527 w 2877121"/>
                  <a:gd name="connsiteY8" fmla="*/ 2590818 h 2591892"/>
                  <a:gd name="connsiteX9" fmla="*/ 2067377 w 2877121"/>
                  <a:gd name="connsiteY9" fmla="*/ 2533668 h 2591892"/>
                  <a:gd name="connsiteX10" fmla="*/ 2476952 w 2877121"/>
                  <a:gd name="connsiteY10" fmla="*/ 2371743 h 2591892"/>
                  <a:gd name="connsiteX11" fmla="*/ 2753177 w 2877121"/>
                  <a:gd name="connsiteY11" fmla="*/ 1924068 h 2591892"/>
                  <a:gd name="connsiteX12" fmla="*/ 2877002 w 2877121"/>
                  <a:gd name="connsiteY12" fmla="*/ 1171593 h 2591892"/>
                  <a:gd name="connsiteX13" fmla="*/ 2734127 w 2877121"/>
                  <a:gd name="connsiteY13" fmla="*/ 600093 h 2591892"/>
                  <a:gd name="connsiteX14" fmla="*/ 2515052 w 2877121"/>
                  <a:gd name="connsiteY14" fmla="*/ 342918 h 2591892"/>
                  <a:gd name="connsiteX15" fmla="*/ 2200727 w 2877121"/>
                  <a:gd name="connsiteY15" fmla="*/ 161943 h 2591892"/>
                  <a:gd name="connsiteX16" fmla="*/ 1895927 w 2877121"/>
                  <a:gd name="connsiteY16" fmla="*/ 19068 h 2591892"/>
                  <a:gd name="connsiteX17" fmla="*/ 1200602 w 2877121"/>
                  <a:gd name="connsiteY17" fmla="*/ 19068 h 2591892"/>
                  <a:gd name="connsiteX18" fmla="*/ 638627 w 2877121"/>
                  <a:gd name="connsiteY18" fmla="*/ 180993 h 2591892"/>
                  <a:gd name="connsiteX19" fmla="*/ 314777 w 2877121"/>
                  <a:gd name="connsiteY19" fmla="*/ 419118 h 2591892"/>
                  <a:gd name="connsiteX20" fmla="*/ 9977 w 2877121"/>
                  <a:gd name="connsiteY20" fmla="*/ 1057293 h 2591892"/>
                  <a:gd name="connsiteX21" fmla="*/ 86177 w 2877121"/>
                  <a:gd name="connsiteY21" fmla="*/ 1343043 h 2591892"/>
                  <a:gd name="connsiteX22" fmla="*/ 219527 w 2877121"/>
                  <a:gd name="connsiteY22" fmla="*/ 1504968 h 2591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77121" h="2591892">
                    <a:moveTo>
                      <a:pt x="219527" y="1504968"/>
                    </a:moveTo>
                    <a:cubicBezTo>
                      <a:pt x="251277" y="1563705"/>
                      <a:pt x="267152" y="1638318"/>
                      <a:pt x="276677" y="1695468"/>
                    </a:cubicBezTo>
                    <a:cubicBezTo>
                      <a:pt x="286202" y="1752618"/>
                      <a:pt x="267152" y="1776431"/>
                      <a:pt x="276677" y="1847868"/>
                    </a:cubicBezTo>
                    <a:cubicBezTo>
                      <a:pt x="286202" y="1919306"/>
                      <a:pt x="283027" y="2036781"/>
                      <a:pt x="333827" y="2124093"/>
                    </a:cubicBezTo>
                    <a:cubicBezTo>
                      <a:pt x="384627" y="2211406"/>
                      <a:pt x="486227" y="2301893"/>
                      <a:pt x="581477" y="2371743"/>
                    </a:cubicBezTo>
                    <a:cubicBezTo>
                      <a:pt x="676727" y="2441593"/>
                      <a:pt x="803727" y="2508268"/>
                      <a:pt x="905327" y="2543193"/>
                    </a:cubicBezTo>
                    <a:cubicBezTo>
                      <a:pt x="1006927" y="2578118"/>
                      <a:pt x="1081540" y="2576531"/>
                      <a:pt x="1191077" y="2581293"/>
                    </a:cubicBezTo>
                    <a:cubicBezTo>
                      <a:pt x="1300614" y="2586055"/>
                      <a:pt x="1470477" y="2570181"/>
                      <a:pt x="1562552" y="2571768"/>
                    </a:cubicBezTo>
                    <a:cubicBezTo>
                      <a:pt x="1654627" y="2573356"/>
                      <a:pt x="1659390" y="2597168"/>
                      <a:pt x="1743527" y="2590818"/>
                    </a:cubicBezTo>
                    <a:cubicBezTo>
                      <a:pt x="1827664" y="2584468"/>
                      <a:pt x="1945140" y="2570180"/>
                      <a:pt x="2067377" y="2533668"/>
                    </a:cubicBezTo>
                    <a:cubicBezTo>
                      <a:pt x="2189614" y="2497156"/>
                      <a:pt x="2362652" y="2473343"/>
                      <a:pt x="2476952" y="2371743"/>
                    </a:cubicBezTo>
                    <a:cubicBezTo>
                      <a:pt x="2591252" y="2270143"/>
                      <a:pt x="2686502" y="2124093"/>
                      <a:pt x="2753177" y="1924068"/>
                    </a:cubicBezTo>
                    <a:cubicBezTo>
                      <a:pt x="2819852" y="1724043"/>
                      <a:pt x="2880177" y="1392255"/>
                      <a:pt x="2877002" y="1171593"/>
                    </a:cubicBezTo>
                    <a:cubicBezTo>
                      <a:pt x="2873827" y="950931"/>
                      <a:pt x="2794452" y="738205"/>
                      <a:pt x="2734127" y="600093"/>
                    </a:cubicBezTo>
                    <a:cubicBezTo>
                      <a:pt x="2673802" y="461981"/>
                      <a:pt x="2603952" y="415943"/>
                      <a:pt x="2515052" y="342918"/>
                    </a:cubicBezTo>
                    <a:cubicBezTo>
                      <a:pt x="2426152" y="269893"/>
                      <a:pt x="2303914" y="215918"/>
                      <a:pt x="2200727" y="161943"/>
                    </a:cubicBezTo>
                    <a:cubicBezTo>
                      <a:pt x="2097540" y="107968"/>
                      <a:pt x="2062614" y="42880"/>
                      <a:pt x="1895927" y="19068"/>
                    </a:cubicBezTo>
                    <a:cubicBezTo>
                      <a:pt x="1729240" y="-4744"/>
                      <a:pt x="1410152" y="-7919"/>
                      <a:pt x="1200602" y="19068"/>
                    </a:cubicBezTo>
                    <a:cubicBezTo>
                      <a:pt x="991052" y="46055"/>
                      <a:pt x="786264" y="114318"/>
                      <a:pt x="638627" y="180993"/>
                    </a:cubicBezTo>
                    <a:cubicBezTo>
                      <a:pt x="490990" y="247668"/>
                      <a:pt x="419552" y="273068"/>
                      <a:pt x="314777" y="419118"/>
                    </a:cubicBezTo>
                    <a:cubicBezTo>
                      <a:pt x="210002" y="565168"/>
                      <a:pt x="48077" y="903306"/>
                      <a:pt x="9977" y="1057293"/>
                    </a:cubicBezTo>
                    <a:cubicBezTo>
                      <a:pt x="-28123" y="1211281"/>
                      <a:pt x="52840" y="1270018"/>
                      <a:pt x="86177" y="1343043"/>
                    </a:cubicBezTo>
                    <a:cubicBezTo>
                      <a:pt x="119514" y="1416068"/>
                      <a:pt x="187777" y="1446231"/>
                      <a:pt x="219527" y="1504968"/>
                    </a:cubicBezTo>
                    <a:close/>
                  </a:path>
                </a:pathLst>
              </a:custGeom>
              <a:noFill/>
              <a:ln w="22225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7859175" y="6373810"/>
            <a:ext cx="1359988" cy="4247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 defTabSz="914377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000000"/>
                </a:solidFill>
              </a:rPr>
              <a:t>9 months</a:t>
            </a:r>
          </a:p>
        </p:txBody>
      </p:sp>
    </p:spTree>
    <p:extLst>
      <p:ext uri="{BB962C8B-B14F-4D97-AF65-F5344CB8AC3E}">
        <p14:creationId xmlns:p14="http://schemas.microsoft.com/office/powerpoint/2010/main" val="1935212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470" y="0"/>
            <a:ext cx="10515600" cy="1325563"/>
          </a:xfrm>
        </p:spPr>
        <p:txBody>
          <a:bodyPr/>
          <a:lstStyle/>
          <a:p>
            <a:r>
              <a:rPr lang="en-US" dirty="0"/>
              <a:t>Case Report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272552" y="4577866"/>
            <a:ext cx="5003800" cy="410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0000"/>
                </a:solidFill>
              </a:rPr>
              <a:t>9 month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2" t="30738" r="17693" b="40264"/>
          <a:stretch/>
        </p:blipFill>
        <p:spPr bwMode="auto">
          <a:xfrm>
            <a:off x="3146602" y="1427084"/>
            <a:ext cx="8007264" cy="20174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9" t="32492" r="20094" b="42857"/>
          <a:stretch/>
        </p:blipFill>
        <p:spPr bwMode="auto">
          <a:xfrm>
            <a:off x="3129046" y="3524966"/>
            <a:ext cx="8042376" cy="187434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1423686" y="2581158"/>
            <a:ext cx="23149" cy="1377384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192B0C-5950-4921-B55E-41BEABD6815D}"/>
              </a:ext>
            </a:extLst>
          </p:cNvPr>
          <p:cNvSpPr txBox="1"/>
          <p:nvPr/>
        </p:nvSpPr>
        <p:spPr>
          <a:xfrm>
            <a:off x="1745673" y="2850084"/>
            <a:ext cx="808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7236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470" y="0"/>
            <a:ext cx="10515600" cy="1325563"/>
          </a:xfrm>
        </p:spPr>
        <p:txBody>
          <a:bodyPr/>
          <a:lstStyle/>
          <a:p>
            <a:r>
              <a:rPr lang="en-US" dirty="0"/>
              <a:t>Case Report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272552" y="4577866"/>
            <a:ext cx="5003800" cy="410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0000"/>
                </a:solidFill>
              </a:rPr>
              <a:t>9 month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-261257" y="2435827"/>
            <a:ext cx="3794406" cy="410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0000"/>
                </a:solidFill>
              </a:rPr>
              <a:t>9 months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2" t="30738" r="17693" b="40264"/>
          <a:stretch/>
        </p:blipFill>
        <p:spPr bwMode="auto">
          <a:xfrm>
            <a:off x="3146602" y="1427084"/>
            <a:ext cx="8007264" cy="20174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9" t="32492" r="20094" b="42857"/>
          <a:stretch/>
        </p:blipFill>
        <p:spPr bwMode="auto">
          <a:xfrm>
            <a:off x="3129046" y="3524966"/>
            <a:ext cx="8042376" cy="187434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296096" y="4591793"/>
            <a:ext cx="2679700" cy="410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00"/>
                </a:solidFill>
              </a:rPr>
              <a:t>Baseline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643605" y="3090443"/>
            <a:ext cx="11575" cy="1273216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084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470" y="0"/>
            <a:ext cx="10515600" cy="1325563"/>
          </a:xfrm>
        </p:spPr>
        <p:txBody>
          <a:bodyPr/>
          <a:lstStyle/>
          <a:p>
            <a:r>
              <a:rPr lang="en-US" dirty="0"/>
              <a:t>Case Report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7090" y="2318703"/>
            <a:ext cx="11001126" cy="2662126"/>
            <a:chOff x="-4089400" y="0"/>
            <a:chExt cx="19523529" cy="4724434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9400" y="0"/>
              <a:ext cx="19354800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4" t="15323" b="32796"/>
            <a:stretch/>
          </p:blipFill>
          <p:spPr bwMode="auto">
            <a:xfrm>
              <a:off x="814866" y="2273334"/>
              <a:ext cx="14612022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0" t="11559" b="36290"/>
            <a:stretch/>
          </p:blipFill>
          <p:spPr bwMode="auto">
            <a:xfrm>
              <a:off x="803729" y="0"/>
              <a:ext cx="146304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Content Placeholder 2"/>
          <p:cNvSpPr txBox="1">
            <a:spLocks/>
          </p:cNvSpPr>
          <p:nvPr/>
        </p:nvSpPr>
        <p:spPr>
          <a:xfrm>
            <a:off x="1272552" y="4577866"/>
            <a:ext cx="5003800" cy="410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</a:rPr>
              <a:t>9 months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416510" y="3239387"/>
            <a:ext cx="2679700" cy="410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Baseline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446720" y="6161881"/>
            <a:ext cx="5003800" cy="410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</a:rPr>
              <a:t>9 month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2" t="30738" r="17693" b="40264"/>
          <a:stretch/>
        </p:blipFill>
        <p:spPr bwMode="auto">
          <a:xfrm>
            <a:off x="4717144" y="5125950"/>
            <a:ext cx="6168570" cy="155421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9" t="32492" r="20094" b="42857"/>
          <a:stretch/>
        </p:blipFill>
        <p:spPr bwMode="auto">
          <a:xfrm>
            <a:off x="4784127" y="683637"/>
            <a:ext cx="6034605" cy="140641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Left Brace 36"/>
          <p:cNvSpPr/>
          <p:nvPr/>
        </p:nvSpPr>
        <p:spPr>
          <a:xfrm rot="16200000">
            <a:off x="7767142" y="3781845"/>
            <a:ext cx="329827" cy="2046513"/>
          </a:xfrm>
          <a:prstGeom prst="leftBrace">
            <a:avLst>
              <a:gd name="adj1" fmla="val 126165"/>
              <a:gd name="adj2" fmla="val 50000"/>
            </a:avLst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B800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 rot="5400000">
            <a:off x="7837656" y="1638606"/>
            <a:ext cx="329827" cy="2046513"/>
          </a:xfrm>
          <a:prstGeom prst="leftBrace">
            <a:avLst>
              <a:gd name="adj1" fmla="val 126165"/>
              <a:gd name="adj2" fmla="val 50000"/>
            </a:avLst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B8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51FD3-FBB8-46D1-B867-376DBD58A2F0}"/>
              </a:ext>
            </a:extLst>
          </p:cNvPr>
          <p:cNvSpPr txBox="1"/>
          <p:nvPr/>
        </p:nvSpPr>
        <p:spPr>
          <a:xfrm>
            <a:off x="405653" y="5079495"/>
            <a:ext cx="2957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Nasal Border of GA</a:t>
            </a:r>
          </a:p>
        </p:txBody>
      </p:sp>
    </p:spTree>
    <p:extLst>
      <p:ext uri="{BB962C8B-B14F-4D97-AF65-F5344CB8AC3E}">
        <p14:creationId xmlns:p14="http://schemas.microsoft.com/office/powerpoint/2010/main" val="554398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9" y="0"/>
            <a:ext cx="12148903" cy="1167064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9999"/>
                </a:solidFill>
              </a:rPr>
              <a:t>Cell-based therapy to replace/support dysfunctional and degenerated RPE in dry AMD with GA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4AE8F-82DD-45FF-98FA-4363D5E6A1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85" y="1256525"/>
            <a:ext cx="3431571" cy="1930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06EE9A-71F1-417A-A4F5-08D8FB142C67}"/>
              </a:ext>
            </a:extLst>
          </p:cNvPr>
          <p:cNvSpPr txBox="1"/>
          <p:nvPr/>
        </p:nvSpPr>
        <p:spPr>
          <a:xfrm>
            <a:off x="112285" y="3209632"/>
            <a:ext cx="3431571" cy="379654"/>
          </a:xfrm>
          <a:prstGeom prst="rect">
            <a:avLst/>
          </a:prstGeom>
          <a:noFill/>
        </p:spPr>
        <p:txBody>
          <a:bodyPr wrap="square" lIns="91403" tIns="45719" rIns="91403" bIns="45719" rtlCol="0">
            <a:spAutoFit/>
          </a:bodyPr>
          <a:lstStyle/>
          <a:p>
            <a:pPr algn="ctr" defTabSz="913946">
              <a:defRPr/>
            </a:pPr>
            <a:r>
              <a:rPr lang="en-US" sz="1867" b="1" kern="0" dirty="0">
                <a:solidFill>
                  <a:schemeClr val="bg2"/>
                </a:solidFill>
              </a:rPr>
              <a:t>Normal Outer Retina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DA6B1A-75AC-402B-AA22-155298BA64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6" t="9023"/>
          <a:stretch/>
        </p:blipFill>
        <p:spPr>
          <a:xfrm>
            <a:off x="8453927" y="1256528"/>
            <a:ext cx="3632524" cy="19055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0A8907-66CF-4AE3-B74A-4040042824D8}"/>
              </a:ext>
            </a:extLst>
          </p:cNvPr>
          <p:cNvSpPr txBox="1"/>
          <p:nvPr/>
        </p:nvSpPr>
        <p:spPr>
          <a:xfrm>
            <a:off x="8289164" y="3186790"/>
            <a:ext cx="3797313" cy="666975"/>
          </a:xfrm>
          <a:prstGeom prst="rect">
            <a:avLst/>
          </a:prstGeom>
          <a:noFill/>
        </p:spPr>
        <p:txBody>
          <a:bodyPr wrap="square" lIns="91403" tIns="45719" rIns="91403" bIns="45719" rtlCol="0">
            <a:spAutoFit/>
          </a:bodyPr>
          <a:lstStyle/>
          <a:p>
            <a:pPr algn="ctr" defTabSz="913946">
              <a:defRPr/>
            </a:pPr>
            <a:r>
              <a:rPr lang="en-US" sz="1867" b="1" kern="0" dirty="0">
                <a:solidFill>
                  <a:schemeClr val="bg2"/>
                </a:solidFill>
              </a:rPr>
              <a:t>RPE dysfunction and loss, </a:t>
            </a:r>
          </a:p>
          <a:p>
            <a:pPr algn="ctr" defTabSz="913946">
              <a:defRPr/>
            </a:pPr>
            <a:r>
              <a:rPr lang="en-US" sz="1867" b="1" kern="0" dirty="0">
                <a:solidFill>
                  <a:schemeClr val="bg2"/>
                </a:solidFill>
              </a:rPr>
              <a:t>secondary p</a:t>
            </a:r>
            <a:r>
              <a:rPr lang="en-US" sz="1867" b="1" kern="0" dirty="0" err="1">
                <a:solidFill>
                  <a:schemeClr val="bg2"/>
                </a:solidFill>
              </a:rPr>
              <a:t>hotoreceptor</a:t>
            </a:r>
            <a:r>
              <a:rPr lang="en-US" sz="1867" b="1" kern="0" dirty="0">
                <a:solidFill>
                  <a:schemeClr val="bg2"/>
                </a:solidFill>
              </a:rPr>
              <a:t> injury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9123FF-A575-44D7-B074-D764766F4812}"/>
              </a:ext>
            </a:extLst>
          </p:cNvPr>
          <p:cNvCxnSpPr/>
          <p:nvPr/>
        </p:nvCxnSpPr>
        <p:spPr>
          <a:xfrm flipV="1">
            <a:off x="3012779" y="3435619"/>
            <a:ext cx="1379779" cy="170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68A3D6-27F5-4BEC-BFD4-3264BE6D2B84}"/>
              </a:ext>
            </a:extLst>
          </p:cNvPr>
          <p:cNvCxnSpPr/>
          <p:nvPr/>
        </p:nvCxnSpPr>
        <p:spPr>
          <a:xfrm>
            <a:off x="7861704" y="3435616"/>
            <a:ext cx="592221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C24F91-D60D-44BB-9E57-E179435BDEB2}"/>
              </a:ext>
            </a:extLst>
          </p:cNvPr>
          <p:cNvCxnSpPr>
            <a:cxnSpLocks/>
          </p:cNvCxnSpPr>
          <p:nvPr/>
        </p:nvCxnSpPr>
        <p:spPr>
          <a:xfrm flipH="1">
            <a:off x="4379441" y="3854941"/>
            <a:ext cx="4219831" cy="124515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4379451" y="1255844"/>
            <a:ext cx="3367663" cy="2584245"/>
            <a:chOff x="4379422" y="1255840"/>
            <a:chExt cx="3367662" cy="2584245"/>
          </a:xfrm>
        </p:grpSpPr>
        <p:pic>
          <p:nvPicPr>
            <p:cNvPr id="17" name="Content Placeholder 5">
              <a:extLst>
                <a:ext uri="{FF2B5EF4-FFF2-40B4-BE49-F238E27FC236}">
                  <a16:creationId xmlns:a16="http://schemas.microsoft.com/office/drawing/2014/main" id="{D70DF3D0-2DEC-4580-9D0C-53F65B60D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9422" y="1255840"/>
              <a:ext cx="3367662" cy="2584245"/>
            </a:xfrm>
            <a:prstGeom prst="rect">
              <a:avLst/>
            </a:prstGeom>
            <a:noFill/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DCF13D-C323-49F9-8E20-47C988E353C8}"/>
                </a:ext>
              </a:extLst>
            </p:cNvPr>
            <p:cNvSpPr txBox="1"/>
            <p:nvPr/>
          </p:nvSpPr>
          <p:spPr>
            <a:xfrm>
              <a:off x="4379422" y="1308768"/>
              <a:ext cx="1804954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946">
                <a:defRPr/>
              </a:pPr>
              <a:r>
                <a:rPr lang="en-US" sz="1867" b="1" kern="0" dirty="0">
                  <a:solidFill>
                    <a:prstClr val="black"/>
                  </a:solidFill>
                </a:rPr>
                <a:t>Dry-AMD: </a:t>
              </a:r>
              <a:r>
                <a:rPr lang="en-US" sz="1867" b="1" kern="0" dirty="0" err="1">
                  <a:solidFill>
                    <a:prstClr val="black"/>
                  </a:solidFill>
                </a:rPr>
                <a:t>Drusen</a:t>
              </a:r>
              <a:endParaRPr lang="en-US" sz="1867" b="1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A60B244-43F5-4A94-9D23-227C740D87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2" t="7790"/>
          <a:stretch/>
        </p:blipFill>
        <p:spPr>
          <a:xfrm>
            <a:off x="397265" y="4168405"/>
            <a:ext cx="3438152" cy="18454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BC50C6-3546-4906-AA5F-D18494BC5B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" t="9355"/>
          <a:stretch/>
        </p:blipFill>
        <p:spPr>
          <a:xfrm>
            <a:off x="8453927" y="4005085"/>
            <a:ext cx="3632524" cy="19173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A3AC216-0BBA-44CB-9EFF-B23C7927DC4F}"/>
              </a:ext>
            </a:extLst>
          </p:cNvPr>
          <p:cNvSpPr txBox="1"/>
          <p:nvPr/>
        </p:nvSpPr>
        <p:spPr>
          <a:xfrm>
            <a:off x="377196" y="6001027"/>
            <a:ext cx="3419593" cy="666975"/>
          </a:xfrm>
          <a:prstGeom prst="rect">
            <a:avLst/>
          </a:prstGeom>
          <a:noFill/>
        </p:spPr>
        <p:txBody>
          <a:bodyPr wrap="square" lIns="91403" tIns="45719" rIns="91403" bIns="45719" rtlCol="0">
            <a:spAutoFit/>
          </a:bodyPr>
          <a:lstStyle/>
          <a:p>
            <a:pPr algn="ctr" defTabSz="913946">
              <a:defRPr/>
            </a:pPr>
            <a:r>
              <a:rPr lang="en-US" sz="1867" b="1" kern="0" dirty="0">
                <a:solidFill>
                  <a:schemeClr val="bg2"/>
                </a:solidFill>
              </a:rPr>
              <a:t>Transplantation of RPE cell suspension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F9BCE1-E636-4C2F-8556-4B20E90A00EE}"/>
              </a:ext>
            </a:extLst>
          </p:cNvPr>
          <p:cNvSpPr txBox="1"/>
          <p:nvPr/>
        </p:nvSpPr>
        <p:spPr>
          <a:xfrm>
            <a:off x="8234772" y="5925295"/>
            <a:ext cx="3957229" cy="666975"/>
          </a:xfrm>
          <a:prstGeom prst="rect">
            <a:avLst/>
          </a:prstGeom>
          <a:noFill/>
        </p:spPr>
        <p:txBody>
          <a:bodyPr wrap="square" lIns="91403" tIns="45719" rIns="91403" bIns="45719" rtlCol="0">
            <a:spAutoFit/>
          </a:bodyPr>
          <a:lstStyle/>
          <a:p>
            <a:pPr algn="ctr" defTabSz="913946">
              <a:defRPr/>
            </a:pPr>
            <a:r>
              <a:rPr lang="en-US" sz="1867" b="1" kern="0" dirty="0">
                <a:solidFill>
                  <a:schemeClr val="bg2"/>
                </a:solidFill>
              </a:rPr>
              <a:t>Transplanted RPE integration and function, Photoreceptor survival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B66F20B-2356-4978-AB6C-723D07165AA7}"/>
              </a:ext>
            </a:extLst>
          </p:cNvPr>
          <p:cNvCxnSpPr/>
          <p:nvPr/>
        </p:nvCxnSpPr>
        <p:spPr>
          <a:xfrm>
            <a:off x="3931920" y="6251708"/>
            <a:ext cx="4246165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Oval 40"/>
          <p:cNvSpPr>
            <a:spLocks noChangeAspect="1"/>
          </p:cNvSpPr>
          <p:nvPr/>
        </p:nvSpPr>
        <p:spPr>
          <a:xfrm>
            <a:off x="43097" y="3601773"/>
            <a:ext cx="4253675" cy="3159635"/>
          </a:xfrm>
          <a:prstGeom prst="ellipse">
            <a:avLst/>
          </a:prstGeom>
          <a:noFill/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19" rIns="91403" bIns="45719" rtlCol="0" anchor="ctr"/>
          <a:lstStyle/>
          <a:p>
            <a:pPr algn="ctr" defTabSz="913946">
              <a:defRPr/>
            </a:pPr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3AC216-0BBA-44CB-9EFF-B23C7927DC4F}"/>
              </a:ext>
            </a:extLst>
          </p:cNvPr>
          <p:cNvSpPr txBox="1"/>
          <p:nvPr/>
        </p:nvSpPr>
        <p:spPr>
          <a:xfrm>
            <a:off x="4353486" y="5882396"/>
            <a:ext cx="3419593" cy="379654"/>
          </a:xfrm>
          <a:prstGeom prst="rect">
            <a:avLst/>
          </a:prstGeom>
          <a:noFill/>
        </p:spPr>
        <p:txBody>
          <a:bodyPr wrap="square" lIns="91403" tIns="45719" rIns="91403" bIns="45719" rtlCol="0">
            <a:spAutoFit/>
          </a:bodyPr>
          <a:lstStyle/>
          <a:p>
            <a:pPr algn="ctr" defTabSz="913946">
              <a:defRPr/>
            </a:pPr>
            <a:r>
              <a:rPr lang="en-US" sz="1867" b="1" i="1" kern="0" dirty="0">
                <a:solidFill>
                  <a:prstClr val="white"/>
                </a:solidFill>
              </a:rPr>
              <a:t>Desired outcome</a:t>
            </a:r>
          </a:p>
        </p:txBody>
      </p:sp>
    </p:spTree>
    <p:extLst>
      <p:ext uri="{BB962C8B-B14F-4D97-AF65-F5344CB8AC3E}">
        <p14:creationId xmlns:p14="http://schemas.microsoft.com/office/powerpoint/2010/main" val="2551348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O:\Clinical Imaging\ARVO 2019\Untitled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r="8384" b="20382"/>
          <a:stretch/>
        </p:blipFill>
        <p:spPr bwMode="auto">
          <a:xfrm>
            <a:off x="-88563" y="2218191"/>
            <a:ext cx="12130241" cy="292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470" y="0"/>
            <a:ext cx="10515600" cy="1325563"/>
          </a:xfrm>
        </p:spPr>
        <p:txBody>
          <a:bodyPr/>
          <a:lstStyle/>
          <a:p>
            <a:r>
              <a:rPr lang="en-US" dirty="0"/>
              <a:t>Case Report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2243176" y="3531674"/>
            <a:ext cx="2679700" cy="41036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Baseline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123986" y="4757742"/>
            <a:ext cx="5003800" cy="410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</a:rPr>
              <a:t>9 months</a:t>
            </a:r>
          </a:p>
        </p:txBody>
      </p:sp>
      <p:pic>
        <p:nvPicPr>
          <p:cNvPr id="36" name="Picture 8" descr="O:\Clinical Imaging\ARVO 2019\Untitled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4" t="10826" r="28662" b="60191"/>
          <a:stretch/>
        </p:blipFill>
        <p:spPr bwMode="auto">
          <a:xfrm>
            <a:off x="4711860" y="650766"/>
            <a:ext cx="5368068" cy="156742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O:\Clinical Imaging\ARVO 2019\Untitled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0" t="52790" r="27277" b="20382"/>
          <a:stretch/>
        </p:blipFill>
        <p:spPr bwMode="auto">
          <a:xfrm>
            <a:off x="4711860" y="5195940"/>
            <a:ext cx="5368068" cy="145086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Left Brace 37"/>
          <p:cNvSpPr/>
          <p:nvPr/>
        </p:nvSpPr>
        <p:spPr>
          <a:xfrm rot="16200000">
            <a:off x="7230981" y="3932457"/>
            <a:ext cx="329827" cy="2046513"/>
          </a:xfrm>
          <a:prstGeom prst="leftBrace">
            <a:avLst>
              <a:gd name="adj1" fmla="val 126165"/>
              <a:gd name="adj2" fmla="val 50000"/>
            </a:avLst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B800"/>
              </a:solidFill>
            </a:endParaRPr>
          </a:p>
        </p:txBody>
      </p:sp>
      <p:sp>
        <p:nvSpPr>
          <p:cNvPr id="39" name="Left Brace 38"/>
          <p:cNvSpPr/>
          <p:nvPr/>
        </p:nvSpPr>
        <p:spPr>
          <a:xfrm rot="5400000">
            <a:off x="7230981" y="1617090"/>
            <a:ext cx="329827" cy="2046513"/>
          </a:xfrm>
          <a:prstGeom prst="leftBrace">
            <a:avLst>
              <a:gd name="adj1" fmla="val 126165"/>
              <a:gd name="adj2" fmla="val 50000"/>
            </a:avLst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B8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2C9F0-25CA-4220-B9E2-3122F60C9D68}"/>
              </a:ext>
            </a:extLst>
          </p:cNvPr>
          <p:cNvSpPr txBox="1"/>
          <p:nvPr/>
        </p:nvSpPr>
        <p:spPr>
          <a:xfrm>
            <a:off x="13772" y="5091370"/>
            <a:ext cx="3516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Temporal Border of GA</a:t>
            </a:r>
          </a:p>
        </p:txBody>
      </p:sp>
    </p:spTree>
    <p:extLst>
      <p:ext uri="{BB962C8B-B14F-4D97-AF65-F5344CB8AC3E}">
        <p14:creationId xmlns:p14="http://schemas.microsoft.com/office/powerpoint/2010/main" val="1066836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13979" b="50000"/>
          <a:stretch/>
        </p:blipFill>
        <p:spPr bwMode="auto">
          <a:xfrm>
            <a:off x="1552988" y="1686717"/>
            <a:ext cx="8947186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13710" r="-7143" b="50000"/>
          <a:stretch/>
        </p:blipFill>
        <p:spPr bwMode="auto">
          <a:xfrm>
            <a:off x="1552988" y="3406127"/>
            <a:ext cx="96393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4" t="26510" r="13794" b="54673"/>
          <a:stretch/>
        </p:blipFill>
        <p:spPr bwMode="auto">
          <a:xfrm>
            <a:off x="6381509" y="5120627"/>
            <a:ext cx="3600000" cy="162580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8" t="35853" r="14833" b="13352"/>
          <a:stretch/>
        </p:blipFill>
        <p:spPr bwMode="auto">
          <a:xfrm>
            <a:off x="6381509" y="107367"/>
            <a:ext cx="3600000" cy="15793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470" y="0"/>
            <a:ext cx="10515600" cy="1325563"/>
          </a:xfrm>
        </p:spPr>
        <p:txBody>
          <a:bodyPr/>
          <a:lstStyle/>
          <a:p>
            <a:r>
              <a:rPr lang="en-US" dirty="0"/>
              <a:t>Case Report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1038493" y="2995758"/>
            <a:ext cx="2679700" cy="41036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Baseline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-95217" y="4757741"/>
            <a:ext cx="5003800" cy="410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</a:rPr>
              <a:t>9 months</a:t>
            </a:r>
          </a:p>
        </p:txBody>
      </p:sp>
      <p:sp>
        <p:nvSpPr>
          <p:cNvPr id="38" name="Left Brace 37"/>
          <p:cNvSpPr/>
          <p:nvPr/>
        </p:nvSpPr>
        <p:spPr>
          <a:xfrm rot="16200000">
            <a:off x="8080045" y="4234405"/>
            <a:ext cx="215137" cy="1334882"/>
          </a:xfrm>
          <a:prstGeom prst="leftBrace">
            <a:avLst>
              <a:gd name="adj1" fmla="val 126165"/>
              <a:gd name="adj2" fmla="val 50000"/>
            </a:avLst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B800"/>
              </a:solidFill>
            </a:endParaRPr>
          </a:p>
        </p:txBody>
      </p:sp>
      <p:sp>
        <p:nvSpPr>
          <p:cNvPr id="39" name="Left Brace 38"/>
          <p:cNvSpPr/>
          <p:nvPr/>
        </p:nvSpPr>
        <p:spPr>
          <a:xfrm rot="5400000">
            <a:off x="8070723" y="1409843"/>
            <a:ext cx="233780" cy="1450562"/>
          </a:xfrm>
          <a:prstGeom prst="leftBrace">
            <a:avLst>
              <a:gd name="adj1" fmla="val 126165"/>
              <a:gd name="adj2" fmla="val 50000"/>
            </a:avLst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B8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64C52E-E0FE-446B-AD6A-05AA82EE48C8}"/>
              </a:ext>
            </a:extLst>
          </p:cNvPr>
          <p:cNvSpPr txBox="1"/>
          <p:nvPr/>
        </p:nvSpPr>
        <p:spPr>
          <a:xfrm>
            <a:off x="1768965" y="5118655"/>
            <a:ext cx="340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Superior Border of GA</a:t>
            </a:r>
          </a:p>
        </p:txBody>
      </p:sp>
    </p:spTree>
    <p:extLst>
      <p:ext uri="{BB962C8B-B14F-4D97-AF65-F5344CB8AC3E}">
        <p14:creationId xmlns:p14="http://schemas.microsoft.com/office/powerpoint/2010/main" val="3697300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12689" y="1689102"/>
            <a:ext cx="8319897" cy="3405192"/>
            <a:chOff x="2079111" y="2221708"/>
            <a:chExt cx="8319897" cy="3405192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74" t="16432" b="46774"/>
            <a:stretch/>
          </p:blipFill>
          <p:spPr bwMode="auto">
            <a:xfrm>
              <a:off x="5480897" y="3888583"/>
              <a:ext cx="4889536" cy="1738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7" t="49712" r="57454" b="15006"/>
            <a:stretch/>
          </p:blipFill>
          <p:spPr bwMode="auto">
            <a:xfrm>
              <a:off x="2109047" y="2221708"/>
              <a:ext cx="3371850" cy="166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9" t="50000" r="57422" b="13206"/>
            <a:stretch/>
          </p:blipFill>
          <p:spPr bwMode="auto">
            <a:xfrm>
              <a:off x="2079111" y="3888583"/>
              <a:ext cx="3371850" cy="1738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74" t="14814" b="50000"/>
            <a:stretch/>
          </p:blipFill>
          <p:spPr bwMode="auto">
            <a:xfrm>
              <a:off x="5509472" y="2221708"/>
              <a:ext cx="4889536" cy="166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470" y="0"/>
            <a:ext cx="10515600" cy="1325563"/>
          </a:xfrm>
        </p:spPr>
        <p:txBody>
          <a:bodyPr/>
          <a:lstStyle/>
          <a:p>
            <a:r>
              <a:rPr lang="en-US" dirty="0"/>
              <a:t>Case Report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1672504" y="2945608"/>
            <a:ext cx="2679700" cy="41036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Baseline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70837" y="4553582"/>
            <a:ext cx="5003800" cy="410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</a:rPr>
              <a:t>9 months</a:t>
            </a:r>
          </a:p>
        </p:txBody>
      </p:sp>
      <p:sp>
        <p:nvSpPr>
          <p:cNvPr id="38" name="Left Brace 37"/>
          <p:cNvSpPr/>
          <p:nvPr/>
        </p:nvSpPr>
        <p:spPr>
          <a:xfrm rot="16200000">
            <a:off x="8309483" y="4250277"/>
            <a:ext cx="197583" cy="1225962"/>
          </a:xfrm>
          <a:prstGeom prst="leftBrace">
            <a:avLst>
              <a:gd name="adj1" fmla="val 126165"/>
              <a:gd name="adj2" fmla="val 50000"/>
            </a:avLst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B800"/>
              </a:solidFill>
            </a:endParaRPr>
          </a:p>
        </p:txBody>
      </p:sp>
      <p:sp>
        <p:nvSpPr>
          <p:cNvPr id="39" name="Left Brace 38"/>
          <p:cNvSpPr/>
          <p:nvPr/>
        </p:nvSpPr>
        <p:spPr>
          <a:xfrm rot="5400000">
            <a:off x="8305142" y="1309559"/>
            <a:ext cx="206265" cy="1279834"/>
          </a:xfrm>
          <a:prstGeom prst="leftBrace">
            <a:avLst>
              <a:gd name="adj1" fmla="val 126165"/>
              <a:gd name="adj2" fmla="val 50000"/>
            </a:avLst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B800"/>
              </a:solidFill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1" t="26937" r="14554" b="56473"/>
          <a:stretch/>
        </p:blipFill>
        <p:spPr bwMode="auto">
          <a:xfrm>
            <a:off x="7021730" y="128108"/>
            <a:ext cx="2783164" cy="156099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6" t="26976" r="14389" b="55206"/>
          <a:stretch/>
        </p:blipFill>
        <p:spPr bwMode="auto">
          <a:xfrm>
            <a:off x="7021729" y="5139135"/>
            <a:ext cx="2793043" cy="16825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736E9F-E311-457A-97A5-4A84BC2312F3}"/>
              </a:ext>
            </a:extLst>
          </p:cNvPr>
          <p:cNvSpPr txBox="1"/>
          <p:nvPr/>
        </p:nvSpPr>
        <p:spPr>
          <a:xfrm>
            <a:off x="2236439" y="5094294"/>
            <a:ext cx="3235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Inferior Border of GA</a:t>
            </a:r>
          </a:p>
        </p:txBody>
      </p:sp>
    </p:spTree>
    <p:extLst>
      <p:ext uri="{BB962C8B-B14F-4D97-AF65-F5344CB8AC3E}">
        <p14:creationId xmlns:p14="http://schemas.microsoft.com/office/powerpoint/2010/main" val="3697300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599473-9BA1-E743-8928-5A356D73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0"/>
            <a:ext cx="10515600" cy="1325563"/>
          </a:xfrm>
        </p:spPr>
        <p:txBody>
          <a:bodyPr/>
          <a:lstStyle/>
          <a:p>
            <a:r>
              <a:rPr lang="en-US" b="1" dirty="0"/>
              <a:t>Summary (I)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B769BA-7225-544A-9693-01487A3E7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82" y="1017833"/>
            <a:ext cx="11591636" cy="57651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Following subretinal transplantation of OpRegen (hESC-RPE) in suspension there is rapid healing of the injection sites, and visual acuity remained largely stable throughout the study with follow-up of up to 36 months in the first-treated subjects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Subretinal pigmentation in the treated area is observed in 10/15 subjects, which has remained stable for up to 3 years in some subjects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There are additional signs suggesting potential RPE engraftment in the area of implantation, particularly subretinal hyper-reflective areas seen on OCT both in human subjects and in pigs; in the pigs this correlated with presence of transplanted cells on histology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New or worsening ERMs were observed in 13/15 subjects in cohorts 1-4, most were mild to moderate in severity. One required intervention and the ERM was peeled 10 weeks post transplant with full recovery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There was one case of retinal detachment 2 weeks post-op, unknown whether a result of surgical procedure, implanted cells, or a combination of events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BD01A73-E1D3-794F-893D-216E3C46172C}"/>
              </a:ext>
            </a:extLst>
          </p:cNvPr>
          <p:cNvSpPr txBox="1">
            <a:spLocks/>
          </p:cNvSpPr>
          <p:nvPr/>
        </p:nvSpPr>
        <p:spPr>
          <a:xfrm>
            <a:off x="11303000" y="6314471"/>
            <a:ext cx="58881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36C2C7-A538-4FAE-A3A8-33546CC1007B}" type="slidenum">
              <a:rPr lang="en-US" smtClean="0"/>
              <a:pPr algn="r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741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599473-9BA1-E743-8928-5A356D73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632" y="-248264"/>
            <a:ext cx="10515600" cy="1325563"/>
          </a:xfrm>
        </p:spPr>
        <p:txBody>
          <a:bodyPr/>
          <a:lstStyle/>
          <a:p>
            <a:r>
              <a:rPr lang="en-US" b="1" dirty="0"/>
              <a:t>Summary (II)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B769BA-7225-544A-9693-01487A3E7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82" y="700209"/>
            <a:ext cx="11591636" cy="57651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In general, subretinal transplantation of OpRegen appears well tolerated to date and there are signs indicative of improved retinal structure in the treated areas in some cases. This requires additional follow-up and observation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Cohort 4 is ongoing, treating subjects with better vision, smaller areas of GA, with a known history of recent progression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Alternative methods of surgical delivery are under consideration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Exploration of </a:t>
            </a:r>
            <a:r>
              <a:rPr lang="en-US" sz="2400" dirty="0" err="1"/>
              <a:t>suprachroidal</a:t>
            </a:r>
            <a:r>
              <a:rPr lang="en-US" sz="2400" dirty="0"/>
              <a:t> route of administration for subretinal injection using the FDA 510K cleared Orbit Subretinal Delivery System (SDS) will begin shortly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BD01A73-E1D3-794F-893D-216E3C46172C}"/>
              </a:ext>
            </a:extLst>
          </p:cNvPr>
          <p:cNvSpPr txBox="1">
            <a:spLocks/>
          </p:cNvSpPr>
          <p:nvPr/>
        </p:nvSpPr>
        <p:spPr>
          <a:xfrm>
            <a:off x="11303000" y="6314471"/>
            <a:ext cx="58881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36C2C7-A538-4FAE-A3A8-33546CC1007B}" type="slidenum">
              <a:rPr lang="en-US" smtClean="0">
                <a:solidFill>
                  <a:srgbClr val="008080"/>
                </a:solidFill>
              </a:rPr>
              <a:pPr algn="r"/>
              <a:t>44</a:t>
            </a:fld>
            <a:endParaRPr lang="en-US" dirty="0">
              <a:solidFill>
                <a:srgbClr val="00808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C22C5-43EB-4D5B-B81C-91DD07E8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97" y="4350187"/>
            <a:ext cx="3158196" cy="22909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88223D5-D65B-4417-B8A9-E06135BD8CF7}"/>
              </a:ext>
            </a:extLst>
          </p:cNvPr>
          <p:cNvGrpSpPr/>
          <p:nvPr/>
        </p:nvGrpSpPr>
        <p:grpSpPr>
          <a:xfrm>
            <a:off x="1930400" y="4239843"/>
            <a:ext cx="2453186" cy="2439753"/>
            <a:chOff x="5824325" y="3357639"/>
            <a:chExt cx="3090434" cy="3468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2DD8BE-5D4C-41F9-9BC7-2A651994C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2439" y="3357639"/>
              <a:ext cx="2381567" cy="296401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A9FDBA3-A1CF-431B-B3A8-909578CF03B7}"/>
                </a:ext>
              </a:extLst>
            </p:cNvPr>
            <p:cNvCxnSpPr/>
            <p:nvPr/>
          </p:nvCxnSpPr>
          <p:spPr>
            <a:xfrm>
              <a:off x="7853131" y="5411807"/>
              <a:ext cx="277791" cy="348079"/>
            </a:xfrm>
            <a:prstGeom prst="line">
              <a:avLst/>
            </a:prstGeom>
            <a:ln w="28575" cap="rnd">
              <a:solidFill>
                <a:schemeClr val="tx1"/>
              </a:solidFill>
              <a:headEnd type="oval" w="med" len="med"/>
              <a:tailEnd type="none" w="med" len="med"/>
            </a:ln>
            <a:effectLst>
              <a:glow rad="25400">
                <a:schemeClr val="bg1">
                  <a:alpha val="60000"/>
                </a:schemeClr>
              </a:glow>
              <a:outerShdw blurRad="381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327D5F-9757-46F8-B17E-B8B4EF7E1DE8}"/>
                </a:ext>
              </a:extLst>
            </p:cNvPr>
            <p:cNvSpPr txBox="1"/>
            <p:nvPr/>
          </p:nvSpPr>
          <p:spPr>
            <a:xfrm>
              <a:off x="5824325" y="5983716"/>
              <a:ext cx="2028806" cy="8427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Stable bleb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(no retinotomy)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9BF15D-9939-4FE2-8C61-F2F787AE4207}"/>
                </a:ext>
              </a:extLst>
            </p:cNvPr>
            <p:cNvSpPr txBox="1"/>
            <p:nvPr/>
          </p:nvSpPr>
          <p:spPr>
            <a:xfrm>
              <a:off x="7347086" y="5795715"/>
              <a:ext cx="15676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cannula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93A0B5-4B89-40F5-A65A-7E78D9DB77B6}"/>
                </a:ext>
              </a:extLst>
            </p:cNvPr>
            <p:cNvCxnSpPr/>
            <p:nvPr/>
          </p:nvCxnSpPr>
          <p:spPr>
            <a:xfrm flipH="1">
              <a:off x="7050505" y="5307396"/>
              <a:ext cx="495894" cy="642336"/>
            </a:xfrm>
            <a:prstGeom prst="line">
              <a:avLst/>
            </a:prstGeom>
            <a:ln w="28575" cap="rnd">
              <a:solidFill>
                <a:schemeClr val="tx1"/>
              </a:solidFill>
              <a:headEnd type="oval" w="med" len="med"/>
              <a:tailEnd type="none" w="med" len="med"/>
            </a:ln>
            <a:effectLst>
              <a:glow rad="25400">
                <a:schemeClr val="bg1">
                  <a:alpha val="60000"/>
                </a:schemeClr>
              </a:glow>
              <a:outerShdw blurRad="381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70081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3800" dirty="0"/>
              <a:t>Thank you!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626436" y="6356352"/>
            <a:ext cx="727364" cy="365125"/>
          </a:xfrm>
          <a:prstGeom prst="rect">
            <a:avLst/>
          </a:prstGeom>
        </p:spPr>
        <p:txBody>
          <a:bodyPr/>
          <a:lstStyle/>
          <a:p>
            <a:pPr algn="r"/>
            <a:fld id="{9E36C2C7-A538-4FAE-A3A8-33546CC1007B}" type="slidenum">
              <a:rPr lang="en-US" smtClean="0"/>
              <a:pPr algn="r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668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80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C10E-9175-BD42-932C-34DBB148A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343198"/>
            <a:ext cx="11428921" cy="95659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Human Embryonic Stem Cells (hESC) Derived Retinal Pigmented Epithelial (RPE) Cells – OpRegen® 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69BFEC90-0750-5545-BD0C-73725628808E}"/>
              </a:ext>
            </a:extLst>
          </p:cNvPr>
          <p:cNvSpPr/>
          <p:nvPr/>
        </p:nvSpPr>
        <p:spPr>
          <a:xfrm rot="5400000" flipH="1">
            <a:off x="9763616" y="5329266"/>
            <a:ext cx="280765" cy="676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3" descr="Image55 enlarged">
            <a:extLst>
              <a:ext uri="{FF2B5EF4-FFF2-40B4-BE49-F238E27FC236}">
                <a16:creationId xmlns:a16="http://schemas.microsoft.com/office/drawing/2014/main" id="{328E050A-A721-6142-98AF-BDE9DBE49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877" y="1955042"/>
            <a:ext cx="2100897" cy="1720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45D31C79-33D7-1C4C-8470-127A0B8BD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401" y="2733035"/>
            <a:ext cx="2081213" cy="585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rtl="1" eaLnBrk="0" fontAlgn="base" hangingPunct="0">
              <a:spcBef>
                <a:spcPct val="20000"/>
              </a:spcBef>
              <a:spcAft>
                <a:spcPct val="40000"/>
              </a:spcAft>
              <a:buClr>
                <a:srgbClr val="214B59"/>
              </a:buClr>
              <a:buSzPct val="75000"/>
              <a:buFont typeface="Monotype Sorts"/>
              <a:buNone/>
              <a:defRPr/>
            </a:pPr>
            <a:r>
              <a:rPr lang="en-US" sz="1600" dirty="0">
                <a:solidFill>
                  <a:srgbClr val="DADADA">
                    <a:lumMod val="10000"/>
                  </a:srgbClr>
                </a:solidFill>
                <a:cs typeface="Calibri" pitchFamily="34" charset="0"/>
              </a:rPr>
              <a:t>Neural Spheres w/ pigmented areas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146DC45C-2A9B-1049-9369-6D9A17579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670" y="1664311"/>
            <a:ext cx="1298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cs typeface="Calibri" pitchFamily="34" charset="0"/>
              </a:rPr>
              <a:t>RPE cells</a:t>
            </a:r>
          </a:p>
        </p:txBody>
      </p:sp>
      <p:pic>
        <p:nvPicPr>
          <p:cNvPr id="9" name="Picture 5" descr="1st day clumps">
            <a:extLst>
              <a:ext uri="{FF2B5EF4-FFF2-40B4-BE49-F238E27FC236}">
                <a16:creationId xmlns:a16="http://schemas.microsoft.com/office/drawing/2014/main" id="{B734657A-82DB-F04D-98D0-47C04BDC99F8}"/>
              </a:ext>
            </a:extLst>
          </p:cNvPr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5614" y="3341578"/>
            <a:ext cx="1717675" cy="1260000"/>
          </a:xfrm>
          <a:prstGeom prst="rect">
            <a:avLst/>
          </a:prstGeom>
          <a:noFill/>
          <a:ln>
            <a:solidFill>
              <a:srgbClr val="DADADA">
                <a:lumMod val="10000"/>
              </a:srgbClr>
            </a:solidFill>
          </a:ln>
        </p:spPr>
      </p:pic>
      <p:pic>
        <p:nvPicPr>
          <p:cNvPr id="10" name="Picture 8" descr="p29(21">
            <a:extLst>
              <a:ext uri="{FF2B5EF4-FFF2-40B4-BE49-F238E27FC236}">
                <a16:creationId xmlns:a16="http://schemas.microsoft.com/office/drawing/2014/main" id="{FB2EF494-9808-584A-B783-3E0BB3E1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24000"/>
          </a:blip>
          <a:srcRect l="32529" t="23909" r="28009" b="32256"/>
          <a:stretch>
            <a:fillRect/>
          </a:stretch>
        </p:blipFill>
        <p:spPr bwMode="auto">
          <a:xfrm>
            <a:off x="5366545" y="3354953"/>
            <a:ext cx="1476924" cy="1260000"/>
          </a:xfrm>
          <a:prstGeom prst="rect">
            <a:avLst/>
          </a:prstGeom>
          <a:noFill/>
          <a:ln w="9525">
            <a:solidFill>
              <a:srgbClr val="DADADA">
                <a:lumMod val="10000"/>
              </a:srgbClr>
            </a:solidFill>
            <a:miter lim="800000"/>
            <a:headEnd/>
            <a:tailEnd/>
          </a:ln>
        </p:spPr>
      </p:pic>
      <p:pic>
        <p:nvPicPr>
          <p:cNvPr id="11" name="Picture 9" descr="RPE">
            <a:extLst>
              <a:ext uri="{FF2B5EF4-FFF2-40B4-BE49-F238E27FC236}">
                <a16:creationId xmlns:a16="http://schemas.microsoft.com/office/drawing/2014/main" id="{BC5475F8-0174-8F46-97A6-E5D0780FE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32679" t="32729" r="8565" b="1"/>
          <a:stretch/>
        </p:blipFill>
        <p:spPr bwMode="auto">
          <a:xfrm>
            <a:off x="10477323" y="3205505"/>
            <a:ext cx="1574800" cy="1532145"/>
          </a:xfrm>
          <a:prstGeom prst="rect">
            <a:avLst/>
          </a:prstGeom>
          <a:noFill/>
          <a:ln>
            <a:solidFill>
              <a:srgbClr val="DADADA">
                <a:lumMod val="10000"/>
              </a:srgbClr>
            </a:solidFill>
          </a:ln>
        </p:spPr>
      </p:pic>
      <p:grpSp>
        <p:nvGrpSpPr>
          <p:cNvPr id="12" name="Group 148">
            <a:extLst>
              <a:ext uri="{FF2B5EF4-FFF2-40B4-BE49-F238E27FC236}">
                <a16:creationId xmlns:a16="http://schemas.microsoft.com/office/drawing/2014/main" id="{F84EC478-38FA-124B-AAE4-C2683BDD7C53}"/>
              </a:ext>
            </a:extLst>
          </p:cNvPr>
          <p:cNvGrpSpPr>
            <a:grpSpLocks/>
          </p:cNvGrpSpPr>
          <p:nvPr/>
        </p:nvGrpSpPr>
        <p:grpSpPr bwMode="auto">
          <a:xfrm>
            <a:off x="3080233" y="2103429"/>
            <a:ext cx="1468437" cy="639763"/>
            <a:chOff x="3415465" y="4813053"/>
            <a:chExt cx="1295400" cy="523875"/>
          </a:xfrm>
        </p:grpSpPr>
        <p:sp>
          <p:nvSpPr>
            <p:cNvPr id="106" name="Oval 72">
              <a:extLst>
                <a:ext uri="{FF2B5EF4-FFF2-40B4-BE49-F238E27FC236}">
                  <a16:creationId xmlns:a16="http://schemas.microsoft.com/office/drawing/2014/main" id="{D76101C7-C452-0B4D-A30D-0BF2A0784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5465" y="5075640"/>
              <a:ext cx="1295400" cy="261288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DADADA">
                  <a:lumMod val="1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07" name="Line 73">
              <a:extLst>
                <a:ext uri="{FF2B5EF4-FFF2-40B4-BE49-F238E27FC236}">
                  <a16:creationId xmlns:a16="http://schemas.microsoft.com/office/drawing/2014/main" id="{777E2475-9085-1E4E-B6DC-560B94ECC5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5465" y="4878050"/>
              <a:ext cx="0" cy="328884"/>
            </a:xfrm>
            <a:prstGeom prst="line">
              <a:avLst/>
            </a:prstGeom>
            <a:noFill/>
            <a:ln w="9525">
              <a:solidFill>
                <a:srgbClr val="DADADA">
                  <a:lumMod val="10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08" name="Line 74">
              <a:extLst>
                <a:ext uri="{FF2B5EF4-FFF2-40B4-BE49-F238E27FC236}">
                  <a16:creationId xmlns:a16="http://schemas.microsoft.com/office/drawing/2014/main" id="{7823E22A-D4B6-AE44-9316-4C2D0D927F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0865" y="4878050"/>
              <a:ext cx="0" cy="328884"/>
            </a:xfrm>
            <a:prstGeom prst="line">
              <a:avLst/>
            </a:prstGeom>
            <a:noFill/>
            <a:ln w="9525">
              <a:solidFill>
                <a:srgbClr val="DADADA">
                  <a:lumMod val="10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grpSp>
          <p:nvGrpSpPr>
            <p:cNvPr id="109" name="Group 84">
              <a:extLst>
                <a:ext uri="{FF2B5EF4-FFF2-40B4-BE49-F238E27FC236}">
                  <a16:creationId xmlns:a16="http://schemas.microsoft.com/office/drawing/2014/main" id="{A5ECDBD6-9611-4B43-A49A-D296D567F0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7055" y="4946918"/>
              <a:ext cx="250825" cy="304800"/>
              <a:chOff x="1296" y="2208"/>
              <a:chExt cx="288" cy="288"/>
            </a:xfrm>
          </p:grpSpPr>
          <p:sp>
            <p:nvSpPr>
              <p:cNvPr id="127" name="Oval 85">
                <a:extLst>
                  <a:ext uri="{FF2B5EF4-FFF2-40B4-BE49-F238E27FC236}">
                    <a16:creationId xmlns:a16="http://schemas.microsoft.com/office/drawing/2014/main" id="{1FC6B2A9-D8A5-0B4A-9EC3-880F93EAC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" y="2304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8" name="Oval 86">
                <a:extLst>
                  <a:ext uri="{FF2B5EF4-FFF2-40B4-BE49-F238E27FC236}">
                    <a16:creationId xmlns:a16="http://schemas.microsoft.com/office/drawing/2014/main" id="{ED9672FF-488C-8D43-90C0-451631441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" y="2352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9" name="Oval 87">
                <a:extLst>
                  <a:ext uri="{FF2B5EF4-FFF2-40B4-BE49-F238E27FC236}">
                    <a16:creationId xmlns:a16="http://schemas.microsoft.com/office/drawing/2014/main" id="{3AE37912-DAB8-1D42-A87C-EE982DAB6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2304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30" name="Oval 88">
                <a:extLst>
                  <a:ext uri="{FF2B5EF4-FFF2-40B4-BE49-F238E27FC236}">
                    <a16:creationId xmlns:a16="http://schemas.microsoft.com/office/drawing/2014/main" id="{07C492F5-B2B3-494F-B0F2-3F24B2BFD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235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31" name="Oval 89">
                <a:extLst>
                  <a:ext uri="{FF2B5EF4-FFF2-40B4-BE49-F238E27FC236}">
                    <a16:creationId xmlns:a16="http://schemas.microsoft.com/office/drawing/2014/main" id="{6C9F1361-B13F-AA4A-AF18-7DA57815B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400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32" name="Oval 90">
                <a:extLst>
                  <a:ext uri="{FF2B5EF4-FFF2-40B4-BE49-F238E27FC236}">
                    <a16:creationId xmlns:a16="http://schemas.microsoft.com/office/drawing/2014/main" id="{CB8E3817-7A7C-2049-ACF1-68A922213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" y="2400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33" name="Oval 91">
                <a:extLst>
                  <a:ext uri="{FF2B5EF4-FFF2-40B4-BE49-F238E27FC236}">
                    <a16:creationId xmlns:a16="http://schemas.microsoft.com/office/drawing/2014/main" id="{F8BB5021-4588-154B-8116-39D3348CD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304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34" name="Oval 92">
                <a:extLst>
                  <a:ext uri="{FF2B5EF4-FFF2-40B4-BE49-F238E27FC236}">
                    <a16:creationId xmlns:a16="http://schemas.microsoft.com/office/drawing/2014/main" id="{3B1BD4AE-98A5-C14A-9D2D-9CCEB8275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400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35" name="Oval 93">
                <a:extLst>
                  <a:ext uri="{FF2B5EF4-FFF2-40B4-BE49-F238E27FC236}">
                    <a16:creationId xmlns:a16="http://schemas.microsoft.com/office/drawing/2014/main" id="{61391E73-8624-424F-AB8E-26E8939B8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235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36" name="Oval 94">
                <a:extLst>
                  <a:ext uri="{FF2B5EF4-FFF2-40B4-BE49-F238E27FC236}">
                    <a16:creationId xmlns:a16="http://schemas.microsoft.com/office/drawing/2014/main" id="{D5FD1264-0064-9D45-9D10-0171D3D9E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" y="2208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37" name="Oval 95">
                <a:extLst>
                  <a:ext uri="{FF2B5EF4-FFF2-40B4-BE49-F238E27FC236}">
                    <a16:creationId xmlns:a16="http://schemas.microsoft.com/office/drawing/2014/main" id="{9A0210DA-2F0E-7343-BA21-18F47BAEA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256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38" name="Oval 96">
                <a:extLst>
                  <a:ext uri="{FF2B5EF4-FFF2-40B4-BE49-F238E27FC236}">
                    <a16:creationId xmlns:a16="http://schemas.microsoft.com/office/drawing/2014/main" id="{7D051378-9BE6-0446-8755-C5BFBD518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2256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39" name="Oval 97">
                <a:extLst>
                  <a:ext uri="{FF2B5EF4-FFF2-40B4-BE49-F238E27FC236}">
                    <a16:creationId xmlns:a16="http://schemas.microsoft.com/office/drawing/2014/main" id="{367D4C89-D734-6D42-878A-FDBC7659E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208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40" name="Oval 98">
                <a:extLst>
                  <a:ext uri="{FF2B5EF4-FFF2-40B4-BE49-F238E27FC236}">
                    <a16:creationId xmlns:a16="http://schemas.microsoft.com/office/drawing/2014/main" id="{59B68B0C-40C9-9248-8A9B-C83635453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2256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41" name="Oval 99">
                <a:extLst>
                  <a:ext uri="{FF2B5EF4-FFF2-40B4-BE49-F238E27FC236}">
                    <a16:creationId xmlns:a16="http://schemas.microsoft.com/office/drawing/2014/main" id="{A9282DA9-79DF-424B-BF57-2CC2F04C0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352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110" name="Oval 75">
              <a:extLst>
                <a:ext uri="{FF2B5EF4-FFF2-40B4-BE49-F238E27FC236}">
                  <a16:creationId xmlns:a16="http://schemas.microsoft.com/office/drawing/2014/main" id="{87F02EEA-938D-7942-9511-B822E0B31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5465" y="4813053"/>
              <a:ext cx="1295400" cy="261288"/>
            </a:xfrm>
            <a:prstGeom prst="ellipse">
              <a:avLst/>
            </a:prstGeom>
            <a:noFill/>
            <a:ln w="9525">
              <a:solidFill>
                <a:srgbClr val="DADADA">
                  <a:lumMod val="1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grpSp>
          <p:nvGrpSpPr>
            <p:cNvPr id="111" name="Group 68">
              <a:extLst>
                <a:ext uri="{FF2B5EF4-FFF2-40B4-BE49-F238E27FC236}">
                  <a16:creationId xmlns:a16="http://schemas.microsoft.com/office/drawing/2014/main" id="{72020F27-88F9-474B-8449-8D4AF8699C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4800" y="4937234"/>
              <a:ext cx="250825" cy="304800"/>
              <a:chOff x="1296" y="2208"/>
              <a:chExt cx="288" cy="288"/>
            </a:xfrm>
          </p:grpSpPr>
          <p:sp>
            <p:nvSpPr>
              <p:cNvPr id="112" name="Oval 69">
                <a:extLst>
                  <a:ext uri="{FF2B5EF4-FFF2-40B4-BE49-F238E27FC236}">
                    <a16:creationId xmlns:a16="http://schemas.microsoft.com/office/drawing/2014/main" id="{DDBD2A40-CD85-6C4E-A236-9CC66CCF8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304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3" name="Oval 70">
                <a:extLst>
                  <a:ext uri="{FF2B5EF4-FFF2-40B4-BE49-F238E27FC236}">
                    <a16:creationId xmlns:a16="http://schemas.microsoft.com/office/drawing/2014/main" id="{D884F320-96BE-8745-8BA4-5CC1671A0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352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4" name="Oval 71">
                <a:extLst>
                  <a:ext uri="{FF2B5EF4-FFF2-40B4-BE49-F238E27FC236}">
                    <a16:creationId xmlns:a16="http://schemas.microsoft.com/office/drawing/2014/main" id="{BA1B7B5D-0D4C-464B-8254-7BF04335C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2304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" name="Oval 72">
                <a:extLst>
                  <a:ext uri="{FF2B5EF4-FFF2-40B4-BE49-F238E27FC236}">
                    <a16:creationId xmlns:a16="http://schemas.microsoft.com/office/drawing/2014/main" id="{2164B701-DC27-AE46-8D53-288E93556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235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" name="Oval 73">
                <a:extLst>
                  <a:ext uri="{FF2B5EF4-FFF2-40B4-BE49-F238E27FC236}">
                    <a16:creationId xmlns:a16="http://schemas.microsoft.com/office/drawing/2014/main" id="{6006B640-AF6E-B54A-951E-F0D42FF89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400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" name="Oval 74">
                <a:extLst>
                  <a:ext uri="{FF2B5EF4-FFF2-40B4-BE49-F238E27FC236}">
                    <a16:creationId xmlns:a16="http://schemas.microsoft.com/office/drawing/2014/main" id="{11E40435-2DBB-B34F-A8CE-671C62AA1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400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" name="Oval 75">
                <a:extLst>
                  <a:ext uri="{FF2B5EF4-FFF2-40B4-BE49-F238E27FC236}">
                    <a16:creationId xmlns:a16="http://schemas.microsoft.com/office/drawing/2014/main" id="{F86D228F-86C4-2E40-BF89-58C1DBAD9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304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" name="Oval 76">
                <a:extLst>
                  <a:ext uri="{FF2B5EF4-FFF2-40B4-BE49-F238E27FC236}">
                    <a16:creationId xmlns:a16="http://schemas.microsoft.com/office/drawing/2014/main" id="{BE30E624-C70D-E043-A536-87F112870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400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" name="Oval 77">
                <a:extLst>
                  <a:ext uri="{FF2B5EF4-FFF2-40B4-BE49-F238E27FC236}">
                    <a16:creationId xmlns:a16="http://schemas.microsoft.com/office/drawing/2014/main" id="{F8FB4EC0-0314-C649-B5BC-35EA17A5A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" y="235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" name="Oval 78">
                <a:extLst>
                  <a:ext uri="{FF2B5EF4-FFF2-40B4-BE49-F238E27FC236}">
                    <a16:creationId xmlns:a16="http://schemas.microsoft.com/office/drawing/2014/main" id="{24F0D7FF-19AE-9A43-93CF-CD39CB8AF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209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" name="Oval 79">
                <a:extLst>
                  <a:ext uri="{FF2B5EF4-FFF2-40B4-BE49-F238E27FC236}">
                    <a16:creationId xmlns:a16="http://schemas.microsoft.com/office/drawing/2014/main" id="{C002CE51-E85C-0B47-A189-75543D02E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256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3" name="Oval 80">
                <a:extLst>
                  <a:ext uri="{FF2B5EF4-FFF2-40B4-BE49-F238E27FC236}">
                    <a16:creationId xmlns:a16="http://schemas.microsoft.com/office/drawing/2014/main" id="{76B3A32B-7994-6642-AD0B-FCB620AC2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" y="2256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4" name="Oval 81">
                <a:extLst>
                  <a:ext uri="{FF2B5EF4-FFF2-40B4-BE49-F238E27FC236}">
                    <a16:creationId xmlns:a16="http://schemas.microsoft.com/office/drawing/2014/main" id="{1CDC5582-16BC-2C45-B457-66109162B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209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5" name="Oval 82">
                <a:extLst>
                  <a:ext uri="{FF2B5EF4-FFF2-40B4-BE49-F238E27FC236}">
                    <a16:creationId xmlns:a16="http://schemas.microsoft.com/office/drawing/2014/main" id="{4D41F08B-7A80-7C44-966A-BC54F1438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" y="2256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6" name="Oval 83">
                <a:extLst>
                  <a:ext uri="{FF2B5EF4-FFF2-40B4-BE49-F238E27FC236}">
                    <a16:creationId xmlns:a16="http://schemas.microsoft.com/office/drawing/2014/main" id="{51FDA80C-02CB-0847-B06D-23A5B919E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352"/>
                <a:ext cx="95" cy="9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DADADA">
                    <a:lumMod val="10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</p:grpSp>
      </p:grpSp>
      <p:sp>
        <p:nvSpPr>
          <p:cNvPr id="13" name="Text Box 6">
            <a:extLst>
              <a:ext uri="{FF2B5EF4-FFF2-40B4-BE49-F238E27FC236}">
                <a16:creationId xmlns:a16="http://schemas.microsoft.com/office/drawing/2014/main" id="{DA660353-B5DA-3842-B7C4-B0C1DEA01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9180" y="2718621"/>
            <a:ext cx="26576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DADADA">
                    <a:lumMod val="10000"/>
                  </a:srgbClr>
                </a:solidFill>
                <a:cs typeface="Calibri" pitchFamily="34" charset="0"/>
              </a:rPr>
              <a:t>Clinical grade Embryonic</a:t>
            </a:r>
          </a:p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DADADA">
                    <a:lumMod val="10000"/>
                  </a:srgbClr>
                </a:solidFill>
                <a:cs typeface="Calibri" pitchFamily="34" charset="0"/>
              </a:rPr>
              <a:t> stem cell clusters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5D3E7D03-865B-464F-BE04-9DD492B74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61" y="5346156"/>
            <a:ext cx="5473218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2060"/>
                </a:solidFill>
                <a:cs typeface="Arial" charset="0"/>
              </a:rPr>
              <a:t>M. Idelson et al., Cell Stem Cell 2009</a:t>
            </a:r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EA6CF4D5-6B65-804C-88AD-B40B0CBA9D82}"/>
              </a:ext>
            </a:extLst>
          </p:cNvPr>
          <p:cNvGrpSpPr>
            <a:grpSpLocks/>
          </p:cNvGrpSpPr>
          <p:nvPr/>
        </p:nvGrpSpPr>
        <p:grpSpPr bwMode="auto">
          <a:xfrm>
            <a:off x="5333482" y="2109779"/>
            <a:ext cx="1543050" cy="627062"/>
            <a:chOff x="5373688" y="3194050"/>
            <a:chExt cx="2027237" cy="835025"/>
          </a:xfrm>
        </p:grpSpPr>
        <p:sp>
          <p:nvSpPr>
            <p:cNvPr id="69" name="Oval 5">
              <a:extLst>
                <a:ext uri="{FF2B5EF4-FFF2-40B4-BE49-F238E27FC236}">
                  <a16:creationId xmlns:a16="http://schemas.microsoft.com/office/drawing/2014/main" id="{6C1F64A2-99C7-064F-9831-7C9326076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3688" y="3657600"/>
              <a:ext cx="2027237" cy="37147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70" name="Group 81">
              <a:extLst>
                <a:ext uri="{FF2B5EF4-FFF2-40B4-BE49-F238E27FC236}">
                  <a16:creationId xmlns:a16="http://schemas.microsoft.com/office/drawing/2014/main" id="{5EB375C9-64CD-044A-920F-3BE859166E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73688" y="3194050"/>
              <a:ext cx="2027237" cy="747713"/>
              <a:chOff x="3667" y="2084"/>
              <a:chExt cx="1384" cy="471"/>
            </a:xfrm>
          </p:grpSpPr>
          <p:sp>
            <p:nvSpPr>
              <p:cNvPr id="71" name="Line 82">
                <a:extLst>
                  <a:ext uri="{FF2B5EF4-FFF2-40B4-BE49-F238E27FC236}">
                    <a16:creationId xmlns:a16="http://schemas.microsoft.com/office/drawing/2014/main" id="{927FD9F4-13F7-7A4E-BBBA-DEDECE5F0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7" y="2201"/>
                <a:ext cx="0" cy="2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2" name="Line 83">
                <a:extLst>
                  <a:ext uri="{FF2B5EF4-FFF2-40B4-BE49-F238E27FC236}">
                    <a16:creationId xmlns:a16="http://schemas.microsoft.com/office/drawing/2014/main" id="{F2A597CA-C774-7247-A9E6-760BE1A63A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1" y="2201"/>
                <a:ext cx="0" cy="2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3" name="Oval 84">
                <a:extLst>
                  <a:ext uri="{FF2B5EF4-FFF2-40B4-BE49-F238E27FC236}">
                    <a16:creationId xmlns:a16="http://schemas.microsoft.com/office/drawing/2014/main" id="{ACB57C94-E353-6644-A664-53CD0C4B9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7" y="2084"/>
                <a:ext cx="1384" cy="234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74" name="Oval 85">
                <a:extLst>
                  <a:ext uri="{FF2B5EF4-FFF2-40B4-BE49-F238E27FC236}">
                    <a16:creationId xmlns:a16="http://schemas.microsoft.com/office/drawing/2014/main" id="{8F747F26-5795-1541-9204-F7EFB1A90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337"/>
                <a:ext cx="70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75" name="Oval 86">
                <a:extLst>
                  <a:ext uri="{FF2B5EF4-FFF2-40B4-BE49-F238E27FC236}">
                    <a16:creationId xmlns:a16="http://schemas.microsoft.com/office/drawing/2014/main" id="{02696009-1E2C-D649-BD0C-9618DE7CC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376"/>
                <a:ext cx="70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76" name="Oval 87">
                <a:extLst>
                  <a:ext uri="{FF2B5EF4-FFF2-40B4-BE49-F238E27FC236}">
                    <a16:creationId xmlns:a16="http://schemas.microsoft.com/office/drawing/2014/main" id="{5FB1821B-2472-5948-AACA-BDCDABF77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337"/>
                <a:ext cx="72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77" name="Oval 88">
                <a:extLst>
                  <a:ext uri="{FF2B5EF4-FFF2-40B4-BE49-F238E27FC236}">
                    <a16:creationId xmlns:a16="http://schemas.microsoft.com/office/drawing/2014/main" id="{D8E2733C-FA7F-8D4D-9E60-3B4F3A232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3" y="2349"/>
                <a:ext cx="72" cy="7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78" name="Oval 89">
                <a:extLst>
                  <a:ext uri="{FF2B5EF4-FFF2-40B4-BE49-F238E27FC236}">
                    <a16:creationId xmlns:a16="http://schemas.microsoft.com/office/drawing/2014/main" id="{92A46120-FD5A-D44E-929A-B6A5474BB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8" y="2415"/>
                <a:ext cx="70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79" name="Oval 90">
                <a:extLst>
                  <a:ext uri="{FF2B5EF4-FFF2-40B4-BE49-F238E27FC236}">
                    <a16:creationId xmlns:a16="http://schemas.microsoft.com/office/drawing/2014/main" id="{C72336D2-1A30-D94D-9E59-57AF90852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3" y="2415"/>
                <a:ext cx="70" cy="7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0" name="Oval 91">
                <a:extLst>
                  <a:ext uri="{FF2B5EF4-FFF2-40B4-BE49-F238E27FC236}">
                    <a16:creationId xmlns:a16="http://schemas.microsoft.com/office/drawing/2014/main" id="{89065EE8-9C66-A441-866D-F6EAE19D0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" y="2357"/>
                <a:ext cx="71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1" name="Oval 92">
                <a:extLst>
                  <a:ext uri="{FF2B5EF4-FFF2-40B4-BE49-F238E27FC236}">
                    <a16:creationId xmlns:a16="http://schemas.microsoft.com/office/drawing/2014/main" id="{2CE4A63E-F221-1D49-9D92-F7AD38F23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2" y="2415"/>
                <a:ext cx="72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2" name="Oval 93">
                <a:extLst>
                  <a:ext uri="{FF2B5EF4-FFF2-40B4-BE49-F238E27FC236}">
                    <a16:creationId xmlns:a16="http://schemas.microsoft.com/office/drawing/2014/main" id="{CAAA5424-57DD-2D40-926C-8160CDE1D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" y="2376"/>
                <a:ext cx="71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3" name="Oval 94">
                <a:extLst>
                  <a:ext uri="{FF2B5EF4-FFF2-40B4-BE49-F238E27FC236}">
                    <a16:creationId xmlns:a16="http://schemas.microsoft.com/office/drawing/2014/main" id="{71244998-BD1F-A146-B42B-1E5B2F5BA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" y="2435"/>
                <a:ext cx="70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4" name="Oval 95">
                <a:extLst>
                  <a:ext uri="{FF2B5EF4-FFF2-40B4-BE49-F238E27FC236}">
                    <a16:creationId xmlns:a16="http://schemas.microsoft.com/office/drawing/2014/main" id="{96D7605A-C53D-B544-9662-4928F0B5D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6" y="2357"/>
                <a:ext cx="71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5" name="Oval 96">
                <a:extLst>
                  <a:ext uri="{FF2B5EF4-FFF2-40B4-BE49-F238E27FC236}">
                    <a16:creationId xmlns:a16="http://schemas.microsoft.com/office/drawing/2014/main" id="{534139FC-B53E-5C4D-B6F0-4E3B097F7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3" y="2435"/>
                <a:ext cx="72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6" name="Oval 97">
                <a:extLst>
                  <a:ext uri="{FF2B5EF4-FFF2-40B4-BE49-F238E27FC236}">
                    <a16:creationId xmlns:a16="http://schemas.microsoft.com/office/drawing/2014/main" id="{51EE50FB-4AD3-9249-A2B8-8887DA9BD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6" y="2357"/>
                <a:ext cx="71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7" name="Oval 98">
                <a:extLst>
                  <a:ext uri="{FF2B5EF4-FFF2-40B4-BE49-F238E27FC236}">
                    <a16:creationId xmlns:a16="http://schemas.microsoft.com/office/drawing/2014/main" id="{367C710A-9F3D-7D47-BF35-AFA2972BC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6" y="2298"/>
                <a:ext cx="72" cy="7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8" name="Oval 99">
                <a:extLst>
                  <a:ext uri="{FF2B5EF4-FFF2-40B4-BE49-F238E27FC236}">
                    <a16:creationId xmlns:a16="http://schemas.microsoft.com/office/drawing/2014/main" id="{03A132E7-AC7B-F944-A3C2-0D8CFFEB6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" y="2408"/>
                <a:ext cx="70" cy="7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9" name="Oval 100">
                <a:extLst>
                  <a:ext uri="{FF2B5EF4-FFF2-40B4-BE49-F238E27FC236}">
                    <a16:creationId xmlns:a16="http://schemas.microsoft.com/office/drawing/2014/main" id="{9A40B230-0228-C24E-970C-9FB48932E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" y="2337"/>
                <a:ext cx="70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0" name="Oval 101">
                <a:extLst>
                  <a:ext uri="{FF2B5EF4-FFF2-40B4-BE49-F238E27FC236}">
                    <a16:creationId xmlns:a16="http://schemas.microsoft.com/office/drawing/2014/main" id="{82AF0A03-03A1-FB49-ABED-8648C20C4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" y="2376"/>
                <a:ext cx="70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1" name="Oval 102">
                <a:extLst>
                  <a:ext uri="{FF2B5EF4-FFF2-40B4-BE49-F238E27FC236}">
                    <a16:creationId xmlns:a16="http://schemas.microsoft.com/office/drawing/2014/main" id="{3EA80ADF-D807-3040-A55E-E93E7206B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7" y="2337"/>
                <a:ext cx="72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2" name="Oval 103">
                <a:extLst>
                  <a:ext uri="{FF2B5EF4-FFF2-40B4-BE49-F238E27FC236}">
                    <a16:creationId xmlns:a16="http://schemas.microsoft.com/office/drawing/2014/main" id="{E493B285-B42A-E14D-A42A-5A6FBD760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7" y="2376"/>
                <a:ext cx="72" cy="7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3" name="Oval 104">
                <a:extLst>
                  <a:ext uri="{FF2B5EF4-FFF2-40B4-BE49-F238E27FC236}">
                    <a16:creationId xmlns:a16="http://schemas.microsoft.com/office/drawing/2014/main" id="{461A3C47-F5C2-314C-A83E-B9DF0446D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415"/>
                <a:ext cx="70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4" name="Oval 105">
                <a:extLst>
                  <a:ext uri="{FF2B5EF4-FFF2-40B4-BE49-F238E27FC236}">
                    <a16:creationId xmlns:a16="http://schemas.microsoft.com/office/drawing/2014/main" id="{21C4739B-73E2-4448-898D-2E51D0D6F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" y="2415"/>
                <a:ext cx="70" cy="7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5" name="Oval 106">
                <a:extLst>
                  <a:ext uri="{FF2B5EF4-FFF2-40B4-BE49-F238E27FC236}">
                    <a16:creationId xmlns:a16="http://schemas.microsoft.com/office/drawing/2014/main" id="{CEB6445C-7CD8-4140-9D5B-0D593F576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8" y="2415"/>
                <a:ext cx="71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6" name="Oval 107">
                <a:extLst>
                  <a:ext uri="{FF2B5EF4-FFF2-40B4-BE49-F238E27FC236}">
                    <a16:creationId xmlns:a16="http://schemas.microsoft.com/office/drawing/2014/main" id="{2B5140CC-3442-774A-9EC4-518D12CED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2" y="2415"/>
                <a:ext cx="71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7" name="Oval 108">
                <a:extLst>
                  <a:ext uri="{FF2B5EF4-FFF2-40B4-BE49-F238E27FC236}">
                    <a16:creationId xmlns:a16="http://schemas.microsoft.com/office/drawing/2014/main" id="{1A4477DE-65E5-1945-A01A-4AB19E362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8" y="2435"/>
                <a:ext cx="72" cy="7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8" name="Oval 109">
                <a:extLst>
                  <a:ext uri="{FF2B5EF4-FFF2-40B4-BE49-F238E27FC236}">
                    <a16:creationId xmlns:a16="http://schemas.microsoft.com/office/drawing/2014/main" id="{F82D17C0-87D5-B149-A97F-B003E3FDB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3" y="2357"/>
                <a:ext cx="71" cy="7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9" name="Oval 110">
                <a:extLst>
                  <a:ext uri="{FF2B5EF4-FFF2-40B4-BE49-F238E27FC236}">
                    <a16:creationId xmlns:a16="http://schemas.microsoft.com/office/drawing/2014/main" id="{444BD652-EF71-1740-ACFB-D54FD9D51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9" y="2357"/>
                <a:ext cx="71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0" name="Oval 111">
                <a:extLst>
                  <a:ext uri="{FF2B5EF4-FFF2-40B4-BE49-F238E27FC236}">
                    <a16:creationId xmlns:a16="http://schemas.microsoft.com/office/drawing/2014/main" id="{E9BC3734-61DC-204A-A5F5-17328C985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0" y="2435"/>
                <a:ext cx="71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1" name="Oval 112">
                <a:extLst>
                  <a:ext uri="{FF2B5EF4-FFF2-40B4-BE49-F238E27FC236}">
                    <a16:creationId xmlns:a16="http://schemas.microsoft.com/office/drawing/2014/main" id="{3D80512F-9BCA-134A-AB76-C6B655279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2" y="2357"/>
                <a:ext cx="71" cy="7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2" name="Oval 113">
                <a:extLst>
                  <a:ext uri="{FF2B5EF4-FFF2-40B4-BE49-F238E27FC236}">
                    <a16:creationId xmlns:a16="http://schemas.microsoft.com/office/drawing/2014/main" id="{B3E790AF-248A-B74C-BA1A-0FC1414B7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3" y="2376"/>
                <a:ext cx="71" cy="7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3" name="Oval 114">
                <a:extLst>
                  <a:ext uri="{FF2B5EF4-FFF2-40B4-BE49-F238E27FC236}">
                    <a16:creationId xmlns:a16="http://schemas.microsoft.com/office/drawing/2014/main" id="{CEB6E06F-C715-C349-9492-7C5634530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2376"/>
                <a:ext cx="70" cy="7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4" name="Oval 115">
                <a:extLst>
                  <a:ext uri="{FF2B5EF4-FFF2-40B4-BE49-F238E27FC236}">
                    <a16:creationId xmlns:a16="http://schemas.microsoft.com/office/drawing/2014/main" id="{B1F13AEC-4054-C348-80D7-FA09319BF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4" y="2477"/>
                <a:ext cx="72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5" name="Oval 116">
                <a:extLst>
                  <a:ext uri="{FF2B5EF4-FFF2-40B4-BE49-F238E27FC236}">
                    <a16:creationId xmlns:a16="http://schemas.microsoft.com/office/drawing/2014/main" id="{F677A672-2243-2044-BDBE-E0ADD1912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6" y="2429"/>
                <a:ext cx="72" cy="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grpSp>
        <p:nvGrpSpPr>
          <p:cNvPr id="16" name="Group 258">
            <a:extLst>
              <a:ext uri="{FF2B5EF4-FFF2-40B4-BE49-F238E27FC236}">
                <a16:creationId xmlns:a16="http://schemas.microsoft.com/office/drawing/2014/main" id="{D24D4810-E91E-6E42-8F73-2E6D718E2DC4}"/>
              </a:ext>
            </a:extLst>
          </p:cNvPr>
          <p:cNvGrpSpPr>
            <a:grpSpLocks/>
          </p:cNvGrpSpPr>
          <p:nvPr/>
        </p:nvGrpSpPr>
        <p:grpSpPr bwMode="auto">
          <a:xfrm>
            <a:off x="7685797" y="2094698"/>
            <a:ext cx="1614488" cy="657225"/>
            <a:chOff x="6963437" y="5226051"/>
            <a:chExt cx="2206492" cy="835025"/>
          </a:xfrm>
        </p:grpSpPr>
        <p:sp>
          <p:nvSpPr>
            <p:cNvPr id="54" name="Oval 5">
              <a:extLst>
                <a:ext uri="{FF2B5EF4-FFF2-40B4-BE49-F238E27FC236}">
                  <a16:creationId xmlns:a16="http://schemas.microsoft.com/office/drawing/2014/main" id="{C0128DCD-8B1B-7A44-8F42-F1C521EAF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3438" y="5689601"/>
              <a:ext cx="2196173" cy="37147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55" name="Line 82">
              <a:extLst>
                <a:ext uri="{FF2B5EF4-FFF2-40B4-BE49-F238E27FC236}">
                  <a16:creationId xmlns:a16="http://schemas.microsoft.com/office/drawing/2014/main" id="{6919DB18-C202-D541-B182-3728FFE2B4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63437" y="5411788"/>
              <a:ext cx="0" cy="463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6" name="Line 83">
              <a:extLst>
                <a:ext uri="{FF2B5EF4-FFF2-40B4-BE49-F238E27FC236}">
                  <a16:creationId xmlns:a16="http://schemas.microsoft.com/office/drawing/2014/main" id="{A7F690CD-DC6B-0544-98A9-51318F92B8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69929" y="5411788"/>
              <a:ext cx="0" cy="463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7" name="Oval 84">
              <a:extLst>
                <a:ext uri="{FF2B5EF4-FFF2-40B4-BE49-F238E27FC236}">
                  <a16:creationId xmlns:a16="http://schemas.microsoft.com/office/drawing/2014/main" id="{C0A5BA4D-4F81-6446-B62C-3F97E0463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3438" y="5226051"/>
              <a:ext cx="2196173" cy="37147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58" name="Oval 88">
              <a:extLst>
                <a:ext uri="{FF2B5EF4-FFF2-40B4-BE49-F238E27FC236}">
                  <a16:creationId xmlns:a16="http://schemas.microsoft.com/office/drawing/2014/main" id="{5384AB29-142C-1D45-AF01-6D5457648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333" y="5735639"/>
              <a:ext cx="115226" cy="1238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59" name="Oval 90">
              <a:extLst>
                <a:ext uri="{FF2B5EF4-FFF2-40B4-BE49-F238E27FC236}">
                  <a16:creationId xmlns:a16="http://schemas.microsoft.com/office/drawing/2014/main" id="{47B1087F-901A-7749-90C2-E00964115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0464" y="5845176"/>
              <a:ext cx="110067" cy="1238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0" name="Oval 92">
              <a:extLst>
                <a:ext uri="{FF2B5EF4-FFF2-40B4-BE49-F238E27FC236}">
                  <a16:creationId xmlns:a16="http://schemas.microsoft.com/office/drawing/2014/main" id="{4DEBF193-6917-8E4B-A600-3543B6141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9886" y="5824539"/>
              <a:ext cx="113506" cy="12382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" name="Oval 98">
              <a:extLst>
                <a:ext uri="{FF2B5EF4-FFF2-40B4-BE49-F238E27FC236}">
                  <a16:creationId xmlns:a16="http://schemas.microsoft.com/office/drawing/2014/main" id="{18BB331F-77EE-384C-B11D-CAEEBD02D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3340" y="5710239"/>
              <a:ext cx="115227" cy="1238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2" name="Oval 99">
              <a:extLst>
                <a:ext uri="{FF2B5EF4-FFF2-40B4-BE49-F238E27FC236}">
                  <a16:creationId xmlns:a16="http://schemas.microsoft.com/office/drawing/2014/main" id="{3DFC2E4F-B62E-8B4B-AEA0-61C08DAE6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9196" y="5845176"/>
              <a:ext cx="111787" cy="1238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3" name="Oval 103">
              <a:extLst>
                <a:ext uri="{FF2B5EF4-FFF2-40B4-BE49-F238E27FC236}">
                  <a16:creationId xmlns:a16="http://schemas.microsoft.com/office/drawing/2014/main" id="{AF58B84F-9774-F14C-888C-CE2BED1AF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9211" y="5807076"/>
              <a:ext cx="113506" cy="1238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4" name="Oval 105">
              <a:extLst>
                <a:ext uri="{FF2B5EF4-FFF2-40B4-BE49-F238E27FC236}">
                  <a16:creationId xmlns:a16="http://schemas.microsoft.com/office/drawing/2014/main" id="{92120154-BA0F-CC47-826B-EB41A9F30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4808" y="5876926"/>
              <a:ext cx="110067" cy="1238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5" name="Oval 108">
              <a:extLst>
                <a:ext uri="{FF2B5EF4-FFF2-40B4-BE49-F238E27FC236}">
                  <a16:creationId xmlns:a16="http://schemas.microsoft.com/office/drawing/2014/main" id="{3D5D223B-5C58-4545-9802-4538A51C3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3548" y="5805489"/>
              <a:ext cx="113506" cy="1238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6" name="Oval 109">
              <a:extLst>
                <a:ext uri="{FF2B5EF4-FFF2-40B4-BE49-F238E27FC236}">
                  <a16:creationId xmlns:a16="http://schemas.microsoft.com/office/drawing/2014/main" id="{37FFF03C-795E-2342-8814-56A2E7E43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5550" y="5772151"/>
              <a:ext cx="113506" cy="1238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7" name="Oval 112">
              <a:extLst>
                <a:ext uri="{FF2B5EF4-FFF2-40B4-BE49-F238E27FC236}">
                  <a16:creationId xmlns:a16="http://schemas.microsoft.com/office/drawing/2014/main" id="{B89BF1BC-6B63-6E4E-BE8B-B6A5C9695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2073" y="5753101"/>
              <a:ext cx="111786" cy="1238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8" name="Oval 113">
              <a:extLst>
                <a:ext uri="{FF2B5EF4-FFF2-40B4-BE49-F238E27FC236}">
                  <a16:creationId xmlns:a16="http://schemas.microsoft.com/office/drawing/2014/main" id="{154C52B3-9082-2B40-80B2-AEB133586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2934" y="5792789"/>
              <a:ext cx="113506" cy="1238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F154CC7-99B7-2148-A4B1-B3461CF998BD}"/>
              </a:ext>
            </a:extLst>
          </p:cNvPr>
          <p:cNvGrpSpPr>
            <a:grpSpLocks/>
          </p:cNvGrpSpPr>
          <p:nvPr/>
        </p:nvGrpSpPr>
        <p:grpSpPr bwMode="auto">
          <a:xfrm>
            <a:off x="10144633" y="2014529"/>
            <a:ext cx="1741488" cy="817562"/>
            <a:chOff x="5562600" y="5434013"/>
            <a:chExt cx="2057400" cy="709612"/>
          </a:xfrm>
        </p:grpSpPr>
        <p:sp>
          <p:nvSpPr>
            <p:cNvPr id="26" name="Oval 72" descr="White marble">
              <a:extLst>
                <a:ext uri="{FF2B5EF4-FFF2-40B4-BE49-F238E27FC236}">
                  <a16:creationId xmlns:a16="http://schemas.microsoft.com/office/drawing/2014/main" id="{B73BD9D6-EA9A-5142-85B6-71EA1235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600" y="5662613"/>
              <a:ext cx="2057400" cy="481012"/>
            </a:xfrm>
            <a:prstGeom prst="ellips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7" name="Line 73">
              <a:extLst>
                <a:ext uri="{FF2B5EF4-FFF2-40B4-BE49-F238E27FC236}">
                  <a16:creationId xmlns:a16="http://schemas.microsoft.com/office/drawing/2014/main" id="{6ABD03E3-4A4B-2A43-BF03-A62A7FF9E0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62600" y="5614988"/>
              <a:ext cx="0" cy="3000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" name="Line 74">
              <a:extLst>
                <a:ext uri="{FF2B5EF4-FFF2-40B4-BE49-F238E27FC236}">
                  <a16:creationId xmlns:a16="http://schemas.microsoft.com/office/drawing/2014/main" id="{24B8DF39-3D00-064E-A64B-65738B8B01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20000" y="5614988"/>
              <a:ext cx="0" cy="3000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" name="Oval 75">
              <a:extLst>
                <a:ext uri="{FF2B5EF4-FFF2-40B4-BE49-F238E27FC236}">
                  <a16:creationId xmlns:a16="http://schemas.microsoft.com/office/drawing/2014/main" id="{5CF03507-C2C3-EC4E-8B83-27C7F598A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600" y="5434013"/>
              <a:ext cx="2057400" cy="42068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30" name="Group 121">
              <a:extLst>
                <a:ext uri="{FF2B5EF4-FFF2-40B4-BE49-F238E27FC236}">
                  <a16:creationId xmlns:a16="http://schemas.microsoft.com/office/drawing/2014/main" id="{0B74609E-643C-3B4E-81CD-49529838D1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0813" y="5762625"/>
              <a:ext cx="219075" cy="180975"/>
              <a:chOff x="3888" y="2016"/>
              <a:chExt cx="234" cy="192"/>
            </a:xfrm>
          </p:grpSpPr>
          <p:sp>
            <p:nvSpPr>
              <p:cNvPr id="52" name="AutoShape 122">
                <a:extLst>
                  <a:ext uri="{FF2B5EF4-FFF2-40B4-BE49-F238E27FC236}">
                    <a16:creationId xmlns:a16="http://schemas.microsoft.com/office/drawing/2014/main" id="{6999A739-0025-3D49-A47A-136CDFBED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2016"/>
                <a:ext cx="234" cy="192"/>
              </a:xfrm>
              <a:prstGeom prst="hexagon">
                <a:avLst>
                  <a:gd name="adj" fmla="val 30469"/>
                  <a:gd name="vf" fmla="val 115470"/>
                </a:avLst>
              </a:prstGeom>
              <a:solidFill>
                <a:srgbClr val="FFFFFF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53" name="Oval 123">
                <a:extLst>
                  <a:ext uri="{FF2B5EF4-FFF2-40B4-BE49-F238E27FC236}">
                    <a16:creationId xmlns:a16="http://schemas.microsoft.com/office/drawing/2014/main" id="{3C2E22EB-6520-C247-B07D-593D9CCD2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2056"/>
                <a:ext cx="96" cy="96"/>
              </a:xfrm>
              <a:prstGeom prst="ellipse">
                <a:avLst/>
              </a:prstGeom>
              <a:solidFill>
                <a:srgbClr val="292929"/>
              </a:solidFill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31" name="Group 124">
              <a:extLst>
                <a:ext uri="{FF2B5EF4-FFF2-40B4-BE49-F238E27FC236}">
                  <a16:creationId xmlns:a16="http://schemas.microsoft.com/office/drawing/2014/main" id="{F9404892-1FE5-1442-B6FC-7802DF79E5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40513" y="5915025"/>
              <a:ext cx="220662" cy="180975"/>
              <a:chOff x="3888" y="2016"/>
              <a:chExt cx="234" cy="192"/>
            </a:xfrm>
          </p:grpSpPr>
          <p:sp>
            <p:nvSpPr>
              <p:cNvPr id="50" name="AutoShape 125">
                <a:extLst>
                  <a:ext uri="{FF2B5EF4-FFF2-40B4-BE49-F238E27FC236}">
                    <a16:creationId xmlns:a16="http://schemas.microsoft.com/office/drawing/2014/main" id="{A49CFB89-1678-1C45-A9EC-675F16A37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2016"/>
                <a:ext cx="234" cy="192"/>
              </a:xfrm>
              <a:prstGeom prst="hexagon">
                <a:avLst>
                  <a:gd name="adj" fmla="val 30469"/>
                  <a:gd name="vf" fmla="val 115470"/>
                </a:avLst>
              </a:prstGeom>
              <a:solidFill>
                <a:srgbClr val="FFFFFF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51" name="Oval 126">
                <a:extLst>
                  <a:ext uri="{FF2B5EF4-FFF2-40B4-BE49-F238E27FC236}">
                    <a16:creationId xmlns:a16="http://schemas.microsoft.com/office/drawing/2014/main" id="{72451B60-3911-5F45-836A-4D014A07F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2056"/>
                <a:ext cx="96" cy="96"/>
              </a:xfrm>
              <a:prstGeom prst="ellipse">
                <a:avLst/>
              </a:prstGeom>
              <a:solidFill>
                <a:srgbClr val="292929"/>
              </a:solidFill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32" name="Group 127">
              <a:extLst>
                <a:ext uri="{FF2B5EF4-FFF2-40B4-BE49-F238E27FC236}">
                  <a16:creationId xmlns:a16="http://schemas.microsoft.com/office/drawing/2014/main" id="{A471EF9E-9DDF-A64A-A005-FE02198537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02425" y="5753100"/>
              <a:ext cx="220663" cy="180975"/>
              <a:chOff x="3888" y="2016"/>
              <a:chExt cx="234" cy="192"/>
            </a:xfrm>
          </p:grpSpPr>
          <p:sp>
            <p:nvSpPr>
              <p:cNvPr id="48" name="AutoShape 128">
                <a:extLst>
                  <a:ext uri="{FF2B5EF4-FFF2-40B4-BE49-F238E27FC236}">
                    <a16:creationId xmlns:a16="http://schemas.microsoft.com/office/drawing/2014/main" id="{B17D9986-A7C9-4247-AEAF-181DC0F78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2016"/>
                <a:ext cx="234" cy="192"/>
              </a:xfrm>
              <a:prstGeom prst="hexagon">
                <a:avLst>
                  <a:gd name="adj" fmla="val 30469"/>
                  <a:gd name="vf" fmla="val 115470"/>
                </a:avLst>
              </a:prstGeom>
              <a:solidFill>
                <a:srgbClr val="FFFFFF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9" name="Oval 129">
                <a:extLst>
                  <a:ext uri="{FF2B5EF4-FFF2-40B4-BE49-F238E27FC236}">
                    <a16:creationId xmlns:a16="http://schemas.microsoft.com/office/drawing/2014/main" id="{3B15D173-45D1-F343-9994-27F021DB3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2056"/>
                <a:ext cx="96" cy="96"/>
              </a:xfrm>
              <a:prstGeom prst="ellipse">
                <a:avLst/>
              </a:prstGeom>
              <a:solidFill>
                <a:srgbClr val="292929"/>
              </a:solidFill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33" name="Group 130">
              <a:extLst>
                <a:ext uri="{FF2B5EF4-FFF2-40B4-BE49-F238E27FC236}">
                  <a16:creationId xmlns:a16="http://schemas.microsoft.com/office/drawing/2014/main" id="{62631092-8A8A-5845-9EF7-1E5253D20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16725" y="5905500"/>
              <a:ext cx="220663" cy="180975"/>
              <a:chOff x="3888" y="2016"/>
              <a:chExt cx="234" cy="192"/>
            </a:xfrm>
          </p:grpSpPr>
          <p:sp>
            <p:nvSpPr>
              <p:cNvPr id="46" name="AutoShape 131">
                <a:extLst>
                  <a:ext uri="{FF2B5EF4-FFF2-40B4-BE49-F238E27FC236}">
                    <a16:creationId xmlns:a16="http://schemas.microsoft.com/office/drawing/2014/main" id="{B48C641F-D0E8-F040-9BBB-D7DA05034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2016"/>
                <a:ext cx="234" cy="192"/>
              </a:xfrm>
              <a:prstGeom prst="hexagon">
                <a:avLst>
                  <a:gd name="adj" fmla="val 30469"/>
                  <a:gd name="vf" fmla="val 115470"/>
                </a:avLst>
              </a:prstGeom>
              <a:solidFill>
                <a:srgbClr val="FFFFFF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7" name="Oval 132">
                <a:extLst>
                  <a:ext uri="{FF2B5EF4-FFF2-40B4-BE49-F238E27FC236}">
                    <a16:creationId xmlns:a16="http://schemas.microsoft.com/office/drawing/2014/main" id="{7404257D-574E-3A4F-8AE0-1B363AA20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2056"/>
                <a:ext cx="96" cy="96"/>
              </a:xfrm>
              <a:prstGeom prst="ellipse">
                <a:avLst/>
              </a:prstGeom>
              <a:solidFill>
                <a:srgbClr val="292929"/>
              </a:solidFill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34" name="Group 133">
              <a:extLst>
                <a:ext uri="{FF2B5EF4-FFF2-40B4-BE49-F238E27FC236}">
                  <a16:creationId xmlns:a16="http://schemas.microsoft.com/office/drawing/2014/main" id="{A62FFFD5-6206-8240-BB13-847A3ED397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65888" y="5915025"/>
              <a:ext cx="219075" cy="180975"/>
              <a:chOff x="3888" y="2016"/>
              <a:chExt cx="234" cy="192"/>
            </a:xfrm>
          </p:grpSpPr>
          <p:sp>
            <p:nvSpPr>
              <p:cNvPr id="44" name="AutoShape 134">
                <a:extLst>
                  <a:ext uri="{FF2B5EF4-FFF2-40B4-BE49-F238E27FC236}">
                    <a16:creationId xmlns:a16="http://schemas.microsoft.com/office/drawing/2014/main" id="{DC5A8643-B0F5-2B4D-A174-37C2B91BB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2016"/>
                <a:ext cx="234" cy="192"/>
              </a:xfrm>
              <a:prstGeom prst="hexagon">
                <a:avLst>
                  <a:gd name="adj" fmla="val 30469"/>
                  <a:gd name="vf" fmla="val 115470"/>
                </a:avLst>
              </a:prstGeom>
              <a:solidFill>
                <a:srgbClr val="FFFFFF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5" name="Oval 135">
                <a:extLst>
                  <a:ext uri="{FF2B5EF4-FFF2-40B4-BE49-F238E27FC236}">
                    <a16:creationId xmlns:a16="http://schemas.microsoft.com/office/drawing/2014/main" id="{22CE3F7C-06C5-754A-B564-588F7C3BE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2056"/>
                <a:ext cx="96" cy="96"/>
              </a:xfrm>
              <a:prstGeom prst="ellipse">
                <a:avLst/>
              </a:prstGeom>
              <a:solidFill>
                <a:srgbClr val="292929"/>
              </a:solidFill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35" name="Group 136">
              <a:extLst>
                <a:ext uri="{FF2B5EF4-FFF2-40B4-BE49-F238E27FC236}">
                  <a16:creationId xmlns:a16="http://schemas.microsoft.com/office/drawing/2014/main" id="{E77FE438-2DB2-6B46-BAB5-E53E17B26E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24600" y="5762625"/>
              <a:ext cx="219075" cy="180975"/>
              <a:chOff x="3888" y="2016"/>
              <a:chExt cx="234" cy="192"/>
            </a:xfrm>
          </p:grpSpPr>
          <p:sp>
            <p:nvSpPr>
              <p:cNvPr id="42" name="AutoShape 137">
                <a:extLst>
                  <a:ext uri="{FF2B5EF4-FFF2-40B4-BE49-F238E27FC236}">
                    <a16:creationId xmlns:a16="http://schemas.microsoft.com/office/drawing/2014/main" id="{E426448B-18CF-CB4B-A13D-BDF551589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2016"/>
                <a:ext cx="234" cy="192"/>
              </a:xfrm>
              <a:prstGeom prst="hexagon">
                <a:avLst>
                  <a:gd name="adj" fmla="val 30469"/>
                  <a:gd name="vf" fmla="val 115470"/>
                </a:avLst>
              </a:prstGeom>
              <a:solidFill>
                <a:srgbClr val="FFFFFF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3" name="Oval 138">
                <a:extLst>
                  <a:ext uri="{FF2B5EF4-FFF2-40B4-BE49-F238E27FC236}">
                    <a16:creationId xmlns:a16="http://schemas.microsoft.com/office/drawing/2014/main" id="{60DBA341-039C-5048-8876-579758941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2056"/>
                <a:ext cx="96" cy="96"/>
              </a:xfrm>
              <a:prstGeom prst="ellipse">
                <a:avLst/>
              </a:prstGeom>
              <a:solidFill>
                <a:srgbClr val="292929"/>
              </a:solidFill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36" name="Group 139">
              <a:extLst>
                <a:ext uri="{FF2B5EF4-FFF2-40B4-BE49-F238E27FC236}">
                  <a16:creationId xmlns:a16="http://schemas.microsoft.com/office/drawing/2014/main" id="{13E97006-6EEA-2D40-BDF2-08EAF0A95F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80150" y="5915025"/>
              <a:ext cx="220663" cy="180975"/>
              <a:chOff x="3888" y="2016"/>
              <a:chExt cx="234" cy="192"/>
            </a:xfrm>
          </p:grpSpPr>
          <p:sp>
            <p:nvSpPr>
              <p:cNvPr id="40" name="AutoShape 140">
                <a:extLst>
                  <a:ext uri="{FF2B5EF4-FFF2-40B4-BE49-F238E27FC236}">
                    <a16:creationId xmlns:a16="http://schemas.microsoft.com/office/drawing/2014/main" id="{40E2AFEE-B976-1143-B450-5A64B8915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2016"/>
                <a:ext cx="234" cy="192"/>
              </a:xfrm>
              <a:prstGeom prst="hexagon">
                <a:avLst>
                  <a:gd name="adj" fmla="val 30469"/>
                  <a:gd name="vf" fmla="val 115470"/>
                </a:avLst>
              </a:prstGeom>
              <a:solidFill>
                <a:srgbClr val="FFFFFF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41" name="Oval 141">
                <a:extLst>
                  <a:ext uri="{FF2B5EF4-FFF2-40B4-BE49-F238E27FC236}">
                    <a16:creationId xmlns:a16="http://schemas.microsoft.com/office/drawing/2014/main" id="{0C03B9C2-E701-B14A-9768-A9DD7CA51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2056"/>
                <a:ext cx="96" cy="96"/>
              </a:xfrm>
              <a:prstGeom prst="ellipse">
                <a:avLst/>
              </a:prstGeom>
              <a:solidFill>
                <a:srgbClr val="292929"/>
              </a:solidFill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37" name="Group 142">
              <a:extLst>
                <a:ext uri="{FF2B5EF4-FFF2-40B4-BE49-F238E27FC236}">
                  <a16:creationId xmlns:a16="http://schemas.microsoft.com/office/drawing/2014/main" id="{FFABE502-498C-344C-AD83-B299A14B8A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8388" y="5772150"/>
              <a:ext cx="220662" cy="180975"/>
              <a:chOff x="3888" y="2016"/>
              <a:chExt cx="234" cy="192"/>
            </a:xfrm>
          </p:grpSpPr>
          <p:sp>
            <p:nvSpPr>
              <p:cNvPr id="38" name="AutoShape 143">
                <a:extLst>
                  <a:ext uri="{FF2B5EF4-FFF2-40B4-BE49-F238E27FC236}">
                    <a16:creationId xmlns:a16="http://schemas.microsoft.com/office/drawing/2014/main" id="{BD44CCA0-16D4-5940-ADFA-2B8762F77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2016"/>
                <a:ext cx="234" cy="192"/>
              </a:xfrm>
              <a:prstGeom prst="hexagon">
                <a:avLst>
                  <a:gd name="adj" fmla="val 30469"/>
                  <a:gd name="vf" fmla="val 115470"/>
                </a:avLst>
              </a:prstGeom>
              <a:solidFill>
                <a:srgbClr val="FFFFFF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9" name="Oval 144">
                <a:extLst>
                  <a:ext uri="{FF2B5EF4-FFF2-40B4-BE49-F238E27FC236}">
                    <a16:creationId xmlns:a16="http://schemas.microsoft.com/office/drawing/2014/main" id="{240FD448-51AB-5F47-B451-FD7804B45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2056"/>
                <a:ext cx="96" cy="96"/>
              </a:xfrm>
              <a:prstGeom prst="ellipse">
                <a:avLst/>
              </a:prstGeom>
              <a:solidFill>
                <a:srgbClr val="292929"/>
              </a:solidFill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pic>
        <p:nvPicPr>
          <p:cNvPr id="19" name="Picture 6">
            <a:extLst>
              <a:ext uri="{FF2B5EF4-FFF2-40B4-BE49-F238E27FC236}">
                <a16:creationId xmlns:a16="http://schemas.microsoft.com/office/drawing/2014/main" id="{12D1EC77-345F-044B-BD26-EC07458DA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t="2472" r="18250" b="5098"/>
          <a:stretch/>
        </p:blipFill>
        <p:spPr bwMode="auto">
          <a:xfrm>
            <a:off x="10308075" y="4848626"/>
            <a:ext cx="681902" cy="193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Bent Arrow 19">
            <a:extLst>
              <a:ext uri="{FF2B5EF4-FFF2-40B4-BE49-F238E27FC236}">
                <a16:creationId xmlns:a16="http://schemas.microsoft.com/office/drawing/2014/main" id="{CBAE42E6-57F0-B64C-9CE3-AA3D1C4B347C}"/>
              </a:ext>
            </a:extLst>
          </p:cNvPr>
          <p:cNvSpPr/>
          <p:nvPr/>
        </p:nvSpPr>
        <p:spPr>
          <a:xfrm rot="10800000">
            <a:off x="10940473" y="5029150"/>
            <a:ext cx="695023" cy="781395"/>
          </a:xfrm>
          <a:prstGeom prst="bentArrow">
            <a:avLst>
              <a:gd name="adj1" fmla="val 20888"/>
              <a:gd name="adj2" fmla="val 21232"/>
              <a:gd name="adj3" fmla="val 21917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46D96F1D-EE56-C248-807C-6426E8BB791F}"/>
              </a:ext>
            </a:extLst>
          </p:cNvPr>
          <p:cNvSpPr/>
          <p:nvPr/>
        </p:nvSpPr>
        <p:spPr>
          <a:xfrm rot="16200000">
            <a:off x="2523953" y="2067171"/>
            <a:ext cx="280765" cy="676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E470175C-C0EA-FB4E-B196-80D64733EF5E}"/>
              </a:ext>
            </a:extLst>
          </p:cNvPr>
          <p:cNvSpPr/>
          <p:nvPr/>
        </p:nvSpPr>
        <p:spPr>
          <a:xfrm rot="16200000">
            <a:off x="4829347" y="2067171"/>
            <a:ext cx="280765" cy="676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1D33D750-2F81-F146-B375-8D1398B30310}"/>
              </a:ext>
            </a:extLst>
          </p:cNvPr>
          <p:cNvSpPr/>
          <p:nvPr/>
        </p:nvSpPr>
        <p:spPr>
          <a:xfrm rot="16200000">
            <a:off x="7159328" y="2067171"/>
            <a:ext cx="280765" cy="676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A573BCE8-2D1D-584B-8747-7E7C87156DA0}"/>
              </a:ext>
            </a:extLst>
          </p:cNvPr>
          <p:cNvSpPr/>
          <p:nvPr/>
        </p:nvSpPr>
        <p:spPr>
          <a:xfrm rot="16200000">
            <a:off x="9608504" y="2067171"/>
            <a:ext cx="280765" cy="676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1E0741C-B081-7D4D-BD0A-36F1EC5D7BDA}"/>
              </a:ext>
            </a:extLst>
          </p:cNvPr>
          <p:cNvSpPr txBox="1">
            <a:spLocks/>
          </p:cNvSpPr>
          <p:nvPr/>
        </p:nvSpPr>
        <p:spPr>
          <a:xfrm>
            <a:off x="553522" y="889462"/>
            <a:ext cx="111652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000FF"/>
                </a:solidFill>
              </a:rPr>
              <a:t>Directed differentiation of hESC to RPE</a:t>
            </a:r>
            <a:r>
              <a:rPr lang="he-IL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 under GMP conditions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4044BF2E-992D-1E4C-9F08-82025281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2" t="7790"/>
          <a:stretch/>
        </p:blipFill>
        <p:spPr>
          <a:xfrm>
            <a:off x="6034767" y="4822489"/>
            <a:ext cx="3441112" cy="1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7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02" y="29077"/>
            <a:ext cx="11977642" cy="76239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 Vitro Pre Clinical Data: Identity and Functionality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273340" y="6401181"/>
            <a:ext cx="2743200" cy="365125"/>
          </a:xfrm>
        </p:spPr>
        <p:txBody>
          <a:bodyPr/>
          <a:lstStyle/>
          <a:p>
            <a:fld id="{9E36C2C7-A538-4FAE-A3A8-33546CC1007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193648" y="766854"/>
            <a:ext cx="3334238" cy="634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tx1"/>
                </a:solidFill>
                <a:ea typeface="+mj-ea"/>
                <a:cs typeface="+mj-cs"/>
              </a:rPr>
              <a:t>In-Vitro Immuno-fluorescence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563833" y="1411899"/>
            <a:ext cx="2592002" cy="5255728"/>
            <a:chOff x="8563833" y="1310301"/>
            <a:chExt cx="2592002" cy="525572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5483ED4-97DD-4278-B67F-A38DFFFD1D8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20661" t="47258" r="59209" b="14073"/>
            <a:stretch/>
          </p:blipFill>
          <p:spPr>
            <a:xfrm>
              <a:off x="8563835" y="3974029"/>
              <a:ext cx="2592000" cy="25920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5483ED4-97DD-4278-B67F-A38DFFFD1D8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73329" t="44760" r="5167" b="11849"/>
            <a:stretch/>
          </p:blipFill>
          <p:spPr>
            <a:xfrm>
              <a:off x="8563833" y="1310301"/>
              <a:ext cx="2592000" cy="2592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563835" y="1314043"/>
              <a:ext cx="1625244" cy="349702"/>
            </a:xfrm>
            <a:prstGeom prst="rect">
              <a:avLst/>
            </a:prstGeom>
            <a:solidFill>
              <a:srgbClr val="000000">
                <a:alpha val="66000"/>
              </a:srgbClr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b="1" dirty="0">
                  <a:solidFill>
                    <a:srgbClr val="FF4B4B"/>
                  </a:solidFill>
                </a:rPr>
                <a:t>CRLBP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b="1" dirty="0">
                  <a:solidFill>
                    <a:srgbClr val="1FE128"/>
                  </a:solidFill>
                </a:rPr>
                <a:t>ZO1 </a:t>
              </a:r>
              <a:r>
                <a:rPr lang="en-US" b="1" dirty="0">
                  <a:solidFill>
                    <a:srgbClr val="0066FF"/>
                  </a:solidFill>
                </a:rPr>
                <a:t>DAPI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563835" y="3986096"/>
              <a:ext cx="1553108" cy="349702"/>
            </a:xfrm>
            <a:prstGeom prst="rect">
              <a:avLst/>
            </a:prstGeom>
            <a:solidFill>
              <a:srgbClr val="000000">
                <a:alpha val="66000"/>
              </a:srgbClr>
            </a:solidFill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b="1" dirty="0" err="1">
                  <a:solidFill>
                    <a:srgbClr val="FF4B4B"/>
                  </a:solidFill>
                </a:rPr>
                <a:t>MiTF</a:t>
              </a:r>
              <a:r>
                <a:rPr lang="en-US" b="1" dirty="0">
                  <a:solidFill>
                    <a:srgbClr val="FF4B4B"/>
                  </a:solidFill>
                </a:rPr>
                <a:t> 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b="1" dirty="0">
                  <a:solidFill>
                    <a:srgbClr val="1FE128"/>
                  </a:solidFill>
                </a:rPr>
                <a:t>ZO1 </a:t>
              </a:r>
              <a:r>
                <a:rPr lang="en-US" b="1" dirty="0">
                  <a:solidFill>
                    <a:srgbClr val="0066FF"/>
                  </a:solidFill>
                </a:rPr>
                <a:t>DAPI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36228D-0A4D-244B-8A79-A1E50F3EF535}"/>
              </a:ext>
            </a:extLst>
          </p:cNvPr>
          <p:cNvGrpSpPr/>
          <p:nvPr/>
        </p:nvGrpSpPr>
        <p:grpSpPr>
          <a:xfrm>
            <a:off x="500027" y="908764"/>
            <a:ext cx="7024914" cy="5631815"/>
            <a:chOff x="483539" y="723312"/>
            <a:chExt cx="7024914" cy="5631815"/>
          </a:xfrm>
        </p:grpSpPr>
        <p:grpSp>
          <p:nvGrpSpPr>
            <p:cNvPr id="16" name="Group 15"/>
            <p:cNvGrpSpPr/>
            <p:nvPr/>
          </p:nvGrpSpPr>
          <p:grpSpPr>
            <a:xfrm>
              <a:off x="483539" y="3475526"/>
              <a:ext cx="7024914" cy="2841355"/>
              <a:chOff x="61686" y="3475526"/>
              <a:chExt cx="7024914" cy="284135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601527" y="3769647"/>
                <a:ext cx="6485073" cy="2340000"/>
                <a:chOff x="601527" y="3950622"/>
                <a:chExt cx="6485073" cy="2340000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601527" y="3950622"/>
                  <a:ext cx="3166280" cy="2340000"/>
                  <a:chOff x="601527" y="3937922"/>
                  <a:chExt cx="3166280" cy="2340000"/>
                </a:xfrm>
              </p:grpSpPr>
              <p:pic>
                <p:nvPicPr>
                  <p:cNvPr id="47" name="Picture 4" descr="cid:image002.png@01D3B14D.03FF56A0">
                    <a:extLst>
                      <a:ext uri="{FF2B5EF4-FFF2-40B4-BE49-F238E27FC236}">
                        <a16:creationId xmlns:a16="http://schemas.microsoft.com/office/drawing/2014/main" id="{084037B7-4109-4141-B8F4-6A6FA1B3546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r:link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652" t="17829" b="10804"/>
                  <a:stretch>
                    <a:fillRect/>
                  </a:stretch>
                </p:blipFill>
                <p:spPr bwMode="auto">
                  <a:xfrm>
                    <a:off x="601527" y="3937922"/>
                    <a:ext cx="3166280" cy="234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65" name="Rectangle 64"/>
                  <p:cNvSpPr/>
                  <p:nvPr/>
                </p:nvSpPr>
                <p:spPr>
                  <a:xfrm>
                    <a:off x="1009867" y="4253968"/>
                    <a:ext cx="2607093" cy="5700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b="1" dirty="0">
                        <a:solidFill>
                          <a:srgbClr val="0000FF"/>
                        </a:solidFill>
                      </a:rPr>
                      <a:t>0.7% POS Positive</a:t>
                    </a:r>
                  </a:p>
                </p:txBody>
              </p: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3767807" y="3950622"/>
                  <a:ext cx="3318793" cy="2340000"/>
                  <a:chOff x="3767807" y="3963322"/>
                  <a:chExt cx="3318793" cy="2340000"/>
                </a:xfrm>
              </p:grpSpPr>
              <p:pic>
                <p:nvPicPr>
                  <p:cNvPr id="46" name="Picture 3" descr="cid:image001.png@01D3B14D.03FF56A0">
                    <a:extLst>
                      <a:ext uri="{FF2B5EF4-FFF2-40B4-BE49-F238E27FC236}">
                        <a16:creationId xmlns:a16="http://schemas.microsoft.com/office/drawing/2014/main" id="{2B11F1BE-84BA-4F8F-8356-D4C1030C9A4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r:link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396" t="17828" r="-3333" b="11348"/>
                  <a:stretch>
                    <a:fillRect/>
                  </a:stretch>
                </p:blipFill>
                <p:spPr bwMode="auto">
                  <a:xfrm>
                    <a:off x="3767807" y="3963322"/>
                    <a:ext cx="3318793" cy="234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66" name="Rectangle 65"/>
                  <p:cNvSpPr/>
                  <p:nvPr/>
                </p:nvSpPr>
                <p:spPr>
                  <a:xfrm>
                    <a:off x="4333735" y="4177229"/>
                    <a:ext cx="2457963" cy="5649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b="1" dirty="0">
                        <a:solidFill>
                          <a:srgbClr val="0000FF"/>
                        </a:solidFill>
                      </a:rPr>
                      <a:t>99.4% POS Positive</a:t>
                    </a:r>
                  </a:p>
                </p:txBody>
              </p:sp>
            </p:grpSp>
          </p:grpSp>
          <p:sp>
            <p:nvSpPr>
              <p:cNvPr id="26" name="Title 1"/>
              <p:cNvSpPr txBox="1">
                <a:spLocks/>
              </p:cNvSpPr>
              <p:nvPr/>
            </p:nvSpPr>
            <p:spPr>
              <a:xfrm>
                <a:off x="1381760" y="3508960"/>
                <a:ext cx="4470400" cy="42473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tx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en-US" sz="2400" dirty="0"/>
                  <a:t>Functionality: Phagocytosis Assay  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16200000">
                <a:off x="-1035826" y="4573038"/>
                <a:ext cx="284135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</a:rPr>
                  <a:t>Photoreceptor </a:t>
                </a:r>
              </a:p>
              <a:p>
                <a:r>
                  <a:rPr lang="en-US" b="1" dirty="0">
                    <a:solidFill>
                      <a:srgbClr val="000000"/>
                    </a:solidFill>
                  </a:rPr>
                  <a:t>outer segment fluorescence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61337" y="723312"/>
              <a:ext cx="6790906" cy="2899336"/>
              <a:chOff x="483537" y="697912"/>
              <a:chExt cx="6790906" cy="289933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C9AD6A-077D-4C72-9FE1-DFC456CA50BF}"/>
                  </a:ext>
                </a:extLst>
              </p:cNvPr>
              <p:cNvSpPr txBox="1"/>
              <p:nvPr/>
            </p:nvSpPr>
            <p:spPr>
              <a:xfrm>
                <a:off x="5266324" y="697912"/>
                <a:ext cx="14295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OpRegen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6FFF0E-D191-44EC-A6D7-4EDED5990CE6}"/>
                  </a:ext>
                </a:extLst>
              </p:cNvPr>
              <p:cNvSpPr txBox="1"/>
              <p:nvPr/>
            </p:nvSpPr>
            <p:spPr>
              <a:xfrm>
                <a:off x="1253920" y="697912"/>
                <a:ext cx="17433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hESCs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483537" y="1277492"/>
                <a:ext cx="6790906" cy="2319756"/>
                <a:chOff x="483537" y="1201292"/>
                <a:chExt cx="6790906" cy="2319756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709574" y="1201292"/>
                  <a:ext cx="6564869" cy="2045674"/>
                  <a:chOff x="378814" y="1249075"/>
                  <a:chExt cx="6564869" cy="2045674"/>
                </a:xfrm>
              </p:grpSpPr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378814" y="1249075"/>
                    <a:ext cx="3200183" cy="2045674"/>
                    <a:chOff x="378814" y="1287334"/>
                    <a:chExt cx="3200183" cy="2045674"/>
                  </a:xfrm>
                </p:grpSpPr>
                <p:pic>
                  <p:nvPicPr>
                    <p:cNvPr id="29" name="Picture 28">
                      <a:extLst>
                        <a:ext uri="{FF2B5EF4-FFF2-40B4-BE49-F238E27FC236}">
                          <a16:creationId xmlns:a16="http://schemas.microsoft.com/office/drawing/2014/main" id="{2806897D-6DFD-4571-9359-ED9551D001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/>
                    <a:srcRect l="7759" t="11834" r="64356" b="26353"/>
                    <a:stretch/>
                  </p:blipFill>
                  <p:spPr>
                    <a:xfrm>
                      <a:off x="378814" y="1287334"/>
                      <a:ext cx="3200183" cy="204567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3" name="Rectangle 62"/>
                    <p:cNvSpPr/>
                    <p:nvPr/>
                  </p:nvSpPr>
                  <p:spPr>
                    <a:xfrm>
                      <a:off x="709574" y="1357474"/>
                      <a:ext cx="1599109" cy="92333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0" tIns="0" rIns="0" bIns="0" rtlCol="0" anchor="ctr">
                      <a:spAutoFit/>
                    </a:bodyPr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0.06% CRLBP PMEL17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Positive</a:t>
                      </a:r>
                    </a:p>
                  </p:txBody>
                </p:sp>
              </p:grpSp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3758099" y="1249075"/>
                    <a:ext cx="3185584" cy="2045674"/>
                    <a:chOff x="5105400" y="1880097"/>
                    <a:chExt cx="3185584" cy="2045674"/>
                  </a:xfrm>
                </p:grpSpPr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2806897D-6DFD-4571-9359-ED9551D001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/>
                    <a:srcRect l="39425" t="11834" r="32816" b="26353"/>
                    <a:stretch/>
                  </p:blipFill>
                  <p:spPr>
                    <a:xfrm>
                      <a:off x="5105400" y="1880097"/>
                      <a:ext cx="3185584" cy="204567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4" name="Rectangle 63"/>
                    <p:cNvSpPr/>
                    <p:nvPr/>
                  </p:nvSpPr>
                  <p:spPr>
                    <a:xfrm>
                      <a:off x="5398628" y="1953798"/>
                      <a:ext cx="1599032" cy="101464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Ins="0" rtlCol="0" anchor="ctr"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99.5% CRLBP PMEL17 Positive</a:t>
                      </a:r>
                    </a:p>
                  </p:txBody>
                </p:sp>
              </p:grpSp>
            </p:grpSp>
            <p:sp>
              <p:nvSpPr>
                <p:cNvPr id="32" name="Rectangle 31"/>
                <p:cNvSpPr/>
                <p:nvPr/>
              </p:nvSpPr>
              <p:spPr>
                <a:xfrm rot="16200000">
                  <a:off x="274505" y="1872778"/>
                  <a:ext cx="78739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</a:rPr>
                    <a:t>CRLBP</a:t>
                  </a: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3546340" y="3151716"/>
                  <a:ext cx="100700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</a:rPr>
                    <a:t>PMEL 17</a:t>
                  </a:r>
                </a:p>
              </p:txBody>
            </p:sp>
          </p:grpSp>
        </p:grpSp>
        <p:sp>
          <p:nvSpPr>
            <p:cNvPr id="37" name="Title 1"/>
            <p:cNvSpPr txBox="1">
              <a:spLocks/>
            </p:cNvSpPr>
            <p:nvPr/>
          </p:nvSpPr>
          <p:spPr>
            <a:xfrm>
              <a:off x="2057461" y="951861"/>
              <a:ext cx="4470400" cy="4247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Identity And Purity Assay  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238500" y="5985795"/>
              <a:ext cx="20422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Forward Scatter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7222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5" r="13569"/>
          <a:stretch/>
        </p:blipFill>
        <p:spPr bwMode="auto">
          <a:xfrm>
            <a:off x="1492989" y="5564324"/>
            <a:ext cx="5155051" cy="68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46" y="-24302"/>
            <a:ext cx="11910646" cy="883495"/>
          </a:xfrm>
        </p:spPr>
        <p:txBody>
          <a:bodyPr/>
          <a:lstStyle/>
          <a:p>
            <a:r>
              <a:rPr lang="en-US" b="1" dirty="0"/>
              <a:t>In-Vivo Pre Clinical Data: Efficacy</a:t>
            </a:r>
          </a:p>
        </p:txBody>
      </p:sp>
      <p:sp>
        <p:nvSpPr>
          <p:cNvPr id="5" name="Rectangle 4"/>
          <p:cNvSpPr/>
          <p:nvPr/>
        </p:nvSpPr>
        <p:spPr>
          <a:xfrm>
            <a:off x="757238" y="968155"/>
            <a:ext cx="5716634" cy="634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525252">
                    <a:lumMod val="50000"/>
                  </a:srgbClr>
                </a:solidFill>
              </a:rPr>
              <a:t>Optomotor</a:t>
            </a:r>
            <a:r>
              <a:rPr lang="en-US" sz="2400" dirty="0">
                <a:solidFill>
                  <a:srgbClr val="525252">
                    <a:lumMod val="50000"/>
                  </a:srgbClr>
                </a:solidFill>
              </a:rPr>
              <a:t> Tracking Threshold In RCS Rats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00900" y="968155"/>
            <a:ext cx="4514850" cy="634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525252">
                    <a:lumMod val="50000"/>
                  </a:srgbClr>
                </a:solidFill>
              </a:rPr>
              <a:t>Cone quantification in RCS Rats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-203403" y="3260606"/>
            <a:ext cx="3680267" cy="634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25252">
                    <a:lumMod val="50000"/>
                  </a:srgbClr>
                </a:solidFill>
              </a:rPr>
              <a:t>Spatial frequency (cycles per degree)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01985" y="1918743"/>
            <a:ext cx="5155051" cy="4327584"/>
            <a:chOff x="6124621" y="1918743"/>
            <a:chExt cx="5155051" cy="432758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69"/>
            <a:stretch/>
          </p:blipFill>
          <p:spPr bwMode="auto">
            <a:xfrm>
              <a:off x="6124621" y="1918743"/>
              <a:ext cx="5155051" cy="4327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14" t="34489" b="31021"/>
            <a:stretch/>
          </p:blipFill>
          <p:spPr bwMode="auto">
            <a:xfrm>
              <a:off x="10209737" y="1951420"/>
              <a:ext cx="959267" cy="1616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954196" y="1698014"/>
            <a:ext cx="4519676" cy="3775686"/>
            <a:chOff x="2416520" y="1698014"/>
            <a:chExt cx="3682136" cy="37756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4176" t="5060" r="13109" b="8828"/>
            <a:stretch/>
          </p:blipFill>
          <p:spPr>
            <a:xfrm>
              <a:off x="2416520" y="1698014"/>
              <a:ext cx="3682136" cy="37756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53903" t="7152" r="35399" b="84832"/>
            <a:stretch/>
          </p:blipFill>
          <p:spPr>
            <a:xfrm>
              <a:off x="5210175" y="1802606"/>
              <a:ext cx="747713" cy="692944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73388" y="6296948"/>
            <a:ext cx="65657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</a:rPr>
              <a:t>TJ McGill, et al. </a:t>
            </a:r>
            <a:r>
              <a:rPr lang="en-US" sz="2400" b="1" i="1" dirty="0" err="1">
                <a:solidFill>
                  <a:srgbClr val="000000"/>
                </a:solidFill>
              </a:rPr>
              <a:t>Transl</a:t>
            </a:r>
            <a:r>
              <a:rPr lang="en-US" sz="2400" b="1" i="1" dirty="0">
                <a:solidFill>
                  <a:srgbClr val="000000"/>
                </a:solidFill>
              </a:rPr>
              <a:t> Vis Sci Technol. 2017;6(3):17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5548"/>
          <a:stretch/>
        </p:blipFill>
        <p:spPr bwMode="auto">
          <a:xfrm>
            <a:off x="183490" y="1811865"/>
            <a:ext cx="1312463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964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59026" y="744702"/>
            <a:ext cx="11678477" cy="604514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6745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Engraftment and survival of </a:t>
            </a:r>
            <a:r>
              <a:rPr lang="en-US" sz="3200" b="1" dirty="0" err="1"/>
              <a:t>hESC</a:t>
            </a:r>
            <a:r>
              <a:rPr lang="en-US" sz="3200" b="1" dirty="0"/>
              <a:t>-RPE in three animal species</a:t>
            </a:r>
            <a:endParaRPr lang="he-IL" sz="3200" b="1" dirty="0"/>
          </a:p>
        </p:txBody>
      </p:sp>
      <p:pic>
        <p:nvPicPr>
          <p:cNvPr id="4" name="Picture 3" descr="E:\RPE clinical grade 2011\IHC\28.11.16 Swine Tra-1-85\#2491R real 2488_138-14-2_67  x60 oil Dc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3" b="7489"/>
          <a:stretch/>
        </p:blipFill>
        <p:spPr bwMode="auto">
          <a:xfrm>
            <a:off x="8394328" y="3703663"/>
            <a:ext cx="3328186" cy="216157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RPE clinical grade 2011\IHC\28.11.16 Swine Tra-1-85\#2491R real 2488_138-14-2_28  x20c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/>
          <a:stretch/>
        </p:blipFill>
        <p:spPr bwMode="auto">
          <a:xfrm>
            <a:off x="8394328" y="1505743"/>
            <a:ext cx="3328186" cy="217200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RPE clinical grade 2011\IHC\01.08.13 CellCure\07M06L_22 Nuc+ KI67- Best1+\Nuc+ KI67-\07M06L_22 Merge 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86"/>
          <a:stretch/>
        </p:blipFill>
        <p:spPr bwMode="auto">
          <a:xfrm>
            <a:off x="4842643" y="1505743"/>
            <a:ext cx="3328185" cy="217200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RPE clinical grade 2011\IHC\01.08.13 CellCure\07M06L_40 Nuc+ KI67- Best1+\Nuc+ KI67-\07M06L_40 Merge 1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 bwMode="auto">
          <a:xfrm>
            <a:off x="4842643" y="3703662"/>
            <a:ext cx="3328186" cy="216157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94328" y="801450"/>
            <a:ext cx="29931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Pig retina</a:t>
            </a:r>
          </a:p>
          <a:p>
            <a:r>
              <a:rPr lang="en-US" sz="1600" dirty="0">
                <a:solidFill>
                  <a:schemeClr val="bg1"/>
                </a:solidFill>
              </a:rPr>
              <a:t>3 months post transplantation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2643" y="80145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NOD-SCID mouse</a:t>
            </a:r>
          </a:p>
        </p:txBody>
      </p:sp>
      <p:pic>
        <p:nvPicPr>
          <p:cNvPr id="1030" name="Picture 6" descr="E:\AMD Geographic atrophy\Presentations\AAO presentation 11.2017\RCS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28" y="1505743"/>
            <a:ext cx="4361461" cy="436146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6028" y="801450"/>
            <a:ext cx="29562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RCS rat</a:t>
            </a:r>
          </a:p>
          <a:p>
            <a:r>
              <a:rPr lang="en-US" sz="1600" dirty="0">
                <a:solidFill>
                  <a:schemeClr val="bg1"/>
                </a:solidFill>
              </a:rPr>
              <a:t>19 weeks post transplantation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028" y="5865236"/>
            <a:ext cx="1927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anti-GFP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2643" y="5865236"/>
            <a:ext cx="198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anti- human Nuclei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94328" y="5865236"/>
            <a:ext cx="3183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Human specific marker Tra-1-85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94229" y="6387693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Nuclei were counter-stained with DAPI</a:t>
            </a:r>
          </a:p>
        </p:txBody>
      </p:sp>
    </p:spTree>
    <p:extLst>
      <p:ext uri="{BB962C8B-B14F-4D97-AF65-F5344CB8AC3E}">
        <p14:creationId xmlns:p14="http://schemas.microsoft.com/office/powerpoint/2010/main" val="4126659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9390"/>
            <a:ext cx="10515600" cy="906461"/>
          </a:xfrm>
        </p:spPr>
        <p:txBody>
          <a:bodyPr>
            <a:normAutofit/>
          </a:bodyPr>
          <a:lstStyle/>
          <a:p>
            <a:r>
              <a:rPr lang="en-US" dirty="0"/>
              <a:t>Study design, population, management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2704497"/>
              </p:ext>
            </p:extLst>
          </p:nvPr>
        </p:nvGraphicFramePr>
        <p:xfrm>
          <a:off x="842140" y="1190942"/>
          <a:ext cx="10515599" cy="5237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4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6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Parameter</a:t>
                      </a:r>
                      <a:r>
                        <a:rPr lang="en-US" sz="2000" baseline="0" dirty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Cohort</a:t>
                      </a:r>
                      <a:r>
                        <a:rPr lang="en-US" sz="2000" baseline="0" dirty="0"/>
                        <a:t> 1-3</a:t>
                      </a:r>
                    </a:p>
                    <a:p>
                      <a:pPr algn="ctr"/>
                      <a:r>
                        <a:rPr lang="en-US" sz="2000" baseline="0" dirty="0"/>
                        <a:t>N=12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Cohort 4</a:t>
                      </a:r>
                    </a:p>
                    <a:p>
                      <a:pPr algn="ctr"/>
                      <a:r>
                        <a:rPr lang="en-US" sz="2000" dirty="0"/>
                        <a:t>N=12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Phase/</a:t>
                      </a:r>
                      <a:r>
                        <a:rPr lang="en-US" sz="1800" b="1" baseline="0" dirty="0"/>
                        <a:t>design 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Phase I-IIa; staggered</a:t>
                      </a:r>
                      <a:r>
                        <a:rPr lang="en-US" sz="1800" baseline="0" dirty="0">
                          <a:solidFill>
                            <a:schemeClr val="bg2"/>
                          </a:solidFill>
                        </a:rPr>
                        <a:t> design; IND (NCT02286089)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Duration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Screening up to 8 Weeks;</a:t>
                      </a:r>
                      <a:r>
                        <a:rPr lang="en-US" sz="1800" baseline="0" dirty="0">
                          <a:solidFill>
                            <a:schemeClr val="bg2"/>
                          </a:solidFill>
                        </a:rPr>
                        <a:t> FU – 1 year; long term FU – 4 years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Management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Central reading/central labs/ Independent DSMB/Advisory Committees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Treated</a:t>
                      </a:r>
                      <a:r>
                        <a:rPr lang="en-US" sz="1800" b="1" baseline="0" dirty="0"/>
                        <a:t> disease 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Advanced Dry AMD</a:t>
                      </a:r>
                      <a:r>
                        <a:rPr lang="en-US" sz="1800" baseline="0" dirty="0">
                          <a:solidFill>
                            <a:schemeClr val="bg2"/>
                          </a:solidFill>
                        </a:rPr>
                        <a:t> and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 GA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Cohort 1: 50K cells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Cohort 2-3: up to 200K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Up to 200K cells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GA size – Central Reading assessment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≥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 1.25mm</a:t>
                      </a:r>
                      <a:r>
                        <a:rPr lang="en-US" sz="1800" baseline="30000" dirty="0">
                          <a:solidFill>
                            <a:schemeClr val="bg2"/>
                          </a:solidFill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 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 17 mm</a:t>
                      </a:r>
                      <a:r>
                        <a:rPr lang="en-US" sz="1800" baseline="30000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≥ 4 mm</a:t>
                      </a:r>
                      <a:r>
                        <a:rPr lang="en-US" sz="1800" b="0" i="0" u="none" strike="noStrike" kern="1200" baseline="300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and ≤ 11 mm</a:t>
                      </a:r>
                      <a:r>
                        <a:rPr lang="en-US" sz="1800" b="0" i="0" u="none" strike="noStrike" kern="1200" baseline="300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243">
                <a:tc>
                  <a:txBody>
                    <a:bodyPr/>
                    <a:lstStyle/>
                    <a:p>
                      <a:r>
                        <a:rPr lang="en-US" sz="1800" b="1" dirty="0"/>
                        <a:t>BCVA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≤ 20/200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≥ 20/64 and  ≤ 20/250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Historical Growth of 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SQRT per year of &gt; 0.25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Cataract</a:t>
                      </a:r>
                      <a:r>
                        <a:rPr lang="en-US" sz="1800" b="1" baseline="0" dirty="0"/>
                        <a:t> status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Not defined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Pseudophakic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Significant concomitant diseases exclusion</a:t>
                      </a:r>
                      <a:r>
                        <a:rPr lang="he-IL" sz="1800" b="1" baseline="0" dirty="0"/>
                        <a:t> </a:t>
                      </a:r>
                      <a:r>
                        <a:rPr lang="en-US" sz="1800" b="1" baseline="0" dirty="0"/>
                        <a:t>(systemic/ocular)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Defined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619045" y="6245943"/>
            <a:ext cx="420687" cy="365125"/>
          </a:xfrm>
          <a:prstGeom prst="rect">
            <a:avLst/>
          </a:prstGeom>
        </p:spPr>
        <p:txBody>
          <a:bodyPr/>
          <a:lstStyle/>
          <a:p>
            <a:pPr algn="r"/>
            <a:fld id="{9E36C2C7-A538-4FAE-A3A8-33546CC1007B}" type="slidenum">
              <a:rPr lang="en-US" smtClean="0"/>
              <a:pPr algn="r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24266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PPT">
  <a:themeElements>
    <a:clrScheme name="Custom 1">
      <a:dk1>
        <a:srgbClr val="008080"/>
      </a:dk1>
      <a:lt1>
        <a:srgbClr val="FFFFFF"/>
      </a:lt1>
      <a:dk2>
        <a:srgbClr val="FFFFFF"/>
      </a:dk2>
      <a:lt2>
        <a:srgbClr val="525252"/>
      </a:lt2>
      <a:accent1>
        <a:srgbClr val="00808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34A90"/>
      </a:hlink>
      <a:folHlink>
        <a:srgbClr val="6F3B55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PT" id="{BB8434AD-F34F-4463-8098-EF15DFC62375}" vid="{ED08CED4-E2BF-4D01-8ECE-1E8F899247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PPT</Template>
  <TotalTime>61674</TotalTime>
  <Words>2053</Words>
  <Application>Microsoft Office PowerPoint</Application>
  <PresentationFormat>Widescreen</PresentationFormat>
  <Paragraphs>397</Paragraphs>
  <Slides>46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Monotype Sorts</vt:lpstr>
      <vt:lpstr>Times New Roman</vt:lpstr>
      <vt:lpstr>Template PPT</vt:lpstr>
      <vt:lpstr>Phase I/IIa Study of Human Embryonic Stem Cell-Derived Retinal Pigment Epithelium Cells Transplanted Subretinally in Subjects with Advanced Dry-Form Age-Related Macular Degeneration: Interim Results</vt:lpstr>
      <vt:lpstr>Co-Authors</vt:lpstr>
      <vt:lpstr>Participating principal investigators and sites</vt:lpstr>
      <vt:lpstr>Cell-based therapy to replace/support dysfunctional and degenerated RPE in dry AMD with GA</vt:lpstr>
      <vt:lpstr>Human Embryonic Stem Cells (hESC) Derived Retinal Pigmented Epithelial (RPE) Cells – OpRegen® </vt:lpstr>
      <vt:lpstr>In Vitro Pre Clinical Data: Identity and Functionality</vt:lpstr>
      <vt:lpstr>In-Vivo Pre Clinical Data: Efficacy</vt:lpstr>
      <vt:lpstr>PowerPoint Presentation</vt:lpstr>
      <vt:lpstr>Study design, population, management</vt:lpstr>
      <vt:lpstr>Study assessments</vt:lpstr>
      <vt:lpstr>PowerPoint Presentation</vt:lpstr>
      <vt:lpstr>PowerPoint Presentation</vt:lpstr>
      <vt:lpstr>Rapid Healing of Injection Site</vt:lpstr>
      <vt:lpstr>Study Update </vt:lpstr>
      <vt:lpstr>Study status </vt:lpstr>
      <vt:lpstr>Baseline characteristics for cohorts 1-3 and 4</vt:lpstr>
      <vt:lpstr>Primary endpoints:  systemic and ocular safety and tolerability-Part I</vt:lpstr>
      <vt:lpstr>Primary endpoints:  systemic and ocular safety and tolerability-Part II</vt:lpstr>
      <vt:lpstr>Cohorts 1-3: BCVA change from baseline over time (n=12)</vt:lpstr>
      <vt:lpstr>Cohorts 1-3: GA area change from baseline over time (n=12)</vt:lpstr>
      <vt:lpstr>Cohort 4: BCVA change from baseline over time (n=3)</vt:lpstr>
      <vt:lpstr>Cohort 4: GA area change from baseline over time (n=3)</vt:lpstr>
      <vt:lpstr>Study outcomes of secondary endpoints: Imaging findings that may support presence and survival of transplanted cells</vt:lpstr>
      <vt:lpstr>Subject 1</vt:lpstr>
      <vt:lpstr>Subject 1</vt:lpstr>
      <vt:lpstr>Subject 4</vt:lpstr>
      <vt:lpstr>Subject 2</vt:lpstr>
      <vt:lpstr>TRA-1-85 (human marker) Dapi (nuclear marker)</vt:lpstr>
      <vt:lpstr>Subject 2      GA at baseline (red-violet) Versus 36 months (light blue)  Dashed Green line- bleb border</vt:lpstr>
      <vt:lpstr>Subject 9       GA at baseline (red-violet) Versus 12 months (light blue)  Dashed Green line- bleb border</vt:lpstr>
      <vt:lpstr>Subject 8 </vt:lpstr>
      <vt:lpstr>Treated Area</vt:lpstr>
      <vt:lpstr>PowerPoint Presentation</vt:lpstr>
      <vt:lpstr>Case Report- Cohort 4, Subject 14</vt:lpstr>
      <vt:lpstr>Case Report</vt:lpstr>
      <vt:lpstr>Case Report</vt:lpstr>
      <vt:lpstr>Case Report</vt:lpstr>
      <vt:lpstr>Case Report</vt:lpstr>
      <vt:lpstr>Case Report</vt:lpstr>
      <vt:lpstr>Case Report</vt:lpstr>
      <vt:lpstr>Case Report</vt:lpstr>
      <vt:lpstr>Case Report</vt:lpstr>
      <vt:lpstr>Summary (I)</vt:lpstr>
      <vt:lpstr>Summary (II)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I/IIa trial of hESC-derived RPE in advanced dry AMD with Geographic Atrophy:  An update on the OpRegen® trial</dc:title>
  <dc:creator>Maria Gurevich</dc:creator>
  <cp:lastModifiedBy>Eyal Banin</cp:lastModifiedBy>
  <cp:revision>422</cp:revision>
  <dcterms:created xsi:type="dcterms:W3CDTF">2018-09-20T08:01:46Z</dcterms:created>
  <dcterms:modified xsi:type="dcterms:W3CDTF">2019-05-02T15:58:52Z</dcterms:modified>
</cp:coreProperties>
</file>